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54" r:id="rId4"/>
    <p:sldMasterId id="2147483650" r:id="rId5"/>
    <p:sldMasterId id="2147483652" r:id="rId6"/>
  </p:sldMasterIdLst>
  <p:notesMasterIdLst>
    <p:notesMasterId r:id="rId29"/>
  </p:notesMasterIdLst>
  <p:handoutMasterIdLst>
    <p:handoutMasterId r:id="rId30"/>
  </p:handoutMasterIdLst>
  <p:sldIdLst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87914" autoAdjust="0"/>
  </p:normalViewPr>
  <p:slideViewPr>
    <p:cSldViewPr>
      <p:cViewPr varScale="1">
        <p:scale>
          <a:sx n="77" d="100"/>
          <a:sy n="77" d="100"/>
        </p:scale>
        <p:origin x="-17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96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9DCDDAC-0EEF-2343-874B-A4CF4B52FE3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74576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129582E-1C00-2A45-87B6-472124BDB725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498117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150EE5-DB37-734C-95A5-EC6AE6FEB053}" type="slidenum">
              <a:rPr lang="en-GB" altLang="en-US"/>
              <a:pPr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92E84D-3F30-8241-8E4F-0DDDAC88649A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Aft>
                <a:spcPts val="6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D9B78803-7257-0749-8829-9AF9F89622D0}" type="slidenum">
              <a:rPr lang="en-GB" altLang="x-none" sz="1200">
                <a:latin typeface="Arial" charset="0"/>
              </a:rPr>
              <a:pPr eaLnBrk="1" hangingPunct="1"/>
              <a:t>4</a:t>
            </a:fld>
            <a:endParaRPr lang="en-GB" altLang="x-none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9582E-1C00-2A45-87B6-472124BDB725}" type="slidenum">
              <a:rPr lang="en-GB" altLang="x-none" smtClean="0"/>
              <a:pPr/>
              <a:t>8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68874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6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5A710-7884-F445-B081-54E4D09D23BB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41A62-791B-E145-862A-C48BB289C1B5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0394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228B-8229-DC45-AF4E-1F5AB0E931FB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42627-EBDF-6D4B-804A-424D64CF53DE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6948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04844-ECB9-AB43-9CF2-4758277FC0A5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CACAE-B3E2-2D49-A3D5-249E1E45FFA1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844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3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56388" y="6538913"/>
            <a:ext cx="1485900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BBE2E38-B7B2-F74A-A929-ADAF29461E55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D4D2A39D-3A4F-5244-BC65-10D30788DA18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4940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9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794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32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0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9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143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9B842-9D7D-8D47-B83B-C76AD82BFA84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F5F61-8A80-B841-B880-FE795E653A3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646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071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02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49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49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0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9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29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35317-EEF9-264C-92A5-8E488A0B3B6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4EB52-32AB-644B-B734-ABEDEEF0DD2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53233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153FB-3511-5643-811B-18951D2E958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15A29-BDEE-9D47-B75F-8889CC05A99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69710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D70F-0B6F-D24A-B9E8-61F1A2F52CF4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6FCF8-B20B-7044-879B-C5BD3548649C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64858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B9530-A92A-8A4B-9903-AFE042F0549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20101-1B60-4945-B3BC-3B38E9D7F05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22234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007-2211-B545-AAE1-1718C35D293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9EFD8-590C-6940-A2FC-32CDEA7DE6E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06466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8AAC-BE7D-A04C-A7C1-39F4FCE64E2A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BB314-D6F6-1A4D-83E5-723DAA0F4715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26374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4EE94-8F52-654D-AD95-C9C64C4BF2E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8BAAA1-39B1-F743-A875-13CEF926E4F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3107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DF92B-F69F-DD41-B716-92A6244ED619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8E047-3626-AD4D-B3D9-934C3477DAA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2279440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5ADB-C351-6A4F-A29F-F27AE9E4AC4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4EC8F-1E46-8948-9DAA-94178380D31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57335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96D6B-95D8-2F48-98FA-FF635370B94B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6B26E-3B09-D04F-B26F-CF27BD2A8AC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02475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CCE89-D744-214D-B321-354A9DCEF2E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6E261-B630-944B-B18A-E9976D61904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975639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AD66D-65E9-664A-A325-514B9EE7A13C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36118-EDED-A54E-A440-8BE0B3EEA2B1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89262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5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B31F-C18E-7F48-A761-69C828C79D15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EE367-8B51-1243-B1C7-F02354039B7A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567452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4F86-523A-4E4C-A599-329F8F8919C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D6E43-6899-6E47-ABB3-32588B3363CD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17573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C000F-96E1-434E-9924-3856938D588C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1E7D7-E431-804E-AA63-684BB1843914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439852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83FFF-8C43-3440-95C8-A3B38D0CAA9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38367-22A4-BA45-9ECB-88498F65C97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150724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24491-D4C1-174D-9A8C-F4EF2837D29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2475-59BB-EB44-B636-5B02E12B58FB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963167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91C4-CE4F-1942-AFB9-5DFF568360E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E81C0-B73B-2442-B12F-A567ECC64CCE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98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300B0-141A-4E44-BC89-17E30C163728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B769D-2A74-D941-98F2-D7781B951E3D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37162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4477C-4EB8-8549-9FFC-2927E0C9349A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F1161-DB83-C845-B41E-ED64177375F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837108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D2979-B898-7348-9C38-4C98FADF588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51761-94B7-1A4E-8CCC-63E21A47F57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1129694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A4927-4097-7641-9D0E-914A20D30DF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B795A-F170-7A43-8942-0DC1882523A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0949135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A37C-EA42-5D41-98C6-34531A7A94B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21746-B9A8-BA49-A4E6-AA5FC8EA55CB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4697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372EC-8BDD-5F4A-AE03-519370B29973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2E807-6A06-CC41-B2F5-5926D85A24C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9971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4B018-7902-9649-8005-7F5EB9B412C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495E1-3663-6847-9B27-396FACE7F50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4880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2B49E-9776-294C-B825-B36D2844FAD3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CEB33-C20C-8344-9190-AD4472777A6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7107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EB32C-E8BC-EC4A-9BCA-DA26055F1F05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ED735-4FBB-9748-BCAB-2F5D2EA36CE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1133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D84E5-0862-4546-BA18-2CD723DB64C0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9908B-CAE3-CC42-AB24-6ADFC2BF676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08317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318BC-4F05-8D48-A455-209F695B4AC6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C5546-9D10-9244-88F2-1DD5F800367A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5471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F01C517-A913-2E40-A437-8136A7E173E1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4B0FE6B2-2BA7-D143-84EB-4CA27E94A0A2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38" r:id="rId1"/>
    <p:sldLayoutId id="2147487198" r:id="rId2"/>
    <p:sldLayoutId id="2147487199" r:id="rId3"/>
    <p:sldLayoutId id="2147487200" r:id="rId4"/>
    <p:sldLayoutId id="2147487201" r:id="rId5"/>
    <p:sldLayoutId id="2147487202" r:id="rId6"/>
    <p:sldLayoutId id="2147487203" r:id="rId7"/>
    <p:sldLayoutId id="2147487204" r:id="rId8"/>
    <p:sldLayoutId id="2147487205" r:id="rId9"/>
    <p:sldLayoutId id="2147487206" r:id="rId10"/>
    <p:sldLayoutId id="2147487207" r:id="rId11"/>
  </p:sldLayoutIdLst>
  <p:hf hdr="0" dt="0"/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47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2pPr>
      <a:lvl3pPr marL="1697038" indent="-35877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3pPr>
      <a:lvl4pPr marL="2225675" indent="-3492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4pPr>
      <a:lvl5pPr marL="2770188" indent="-36512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5pPr>
      <a:lvl6pPr marL="32273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6pPr>
      <a:lvl7pPr marL="36845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7pPr>
      <a:lvl8pPr marL="41417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8pPr>
      <a:lvl9pPr marL="45989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66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39" r:id="rId1"/>
    <p:sldLayoutId id="2147487208" r:id="rId2"/>
    <p:sldLayoutId id="2147487209" r:id="rId3"/>
    <p:sldLayoutId id="2147487210" r:id="rId4"/>
    <p:sldLayoutId id="2147487211" r:id="rId5"/>
    <p:sldLayoutId id="2147487212" r:id="rId6"/>
    <p:sldLayoutId id="2147487213" r:id="rId7"/>
    <p:sldLayoutId id="2147487214" r:id="rId8"/>
    <p:sldLayoutId id="2147487215" r:id="rId9"/>
    <p:sldLayoutId id="2147487216" r:id="rId10"/>
    <p:sldLayoutId id="2147487217" r:id="rId11"/>
  </p:sldLayoutIdLst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47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2pPr>
      <a:lvl3pPr marL="1697038" indent="-35877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3pPr>
      <a:lvl4pPr marL="2225675" indent="-3492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4pPr>
      <a:lvl5pPr marL="2770188" indent="-36512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5pPr>
      <a:lvl6pPr marL="32273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6pPr>
      <a:lvl7pPr marL="36845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7pPr>
      <a:lvl8pPr marL="41417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8pPr>
      <a:lvl9pPr marL="45989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72AEBD1-6BEE-5F4A-B37C-4A1A251FA8D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28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28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CC20C252-E76B-5F41-A840-FC8EB51085CE}" type="slidenum">
              <a:rPr lang="en-GB" altLang="x-none"/>
              <a:pPr/>
              <a:t>‹#›</a:t>
            </a:fld>
            <a:endParaRPr lang="en-GB" altLang="x-none"/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0" r:id="rId1"/>
    <p:sldLayoutId id="2147487218" r:id="rId2"/>
    <p:sldLayoutId id="2147487219" r:id="rId3"/>
    <p:sldLayoutId id="2147487220" r:id="rId4"/>
    <p:sldLayoutId id="2147487221" r:id="rId5"/>
    <p:sldLayoutId id="2147487222" r:id="rId6"/>
    <p:sldLayoutId id="2147487223" r:id="rId7"/>
    <p:sldLayoutId id="2147487224" r:id="rId8"/>
    <p:sldLayoutId id="2147487225" r:id="rId9"/>
    <p:sldLayoutId id="2147487226" r:id="rId10"/>
    <p:sldLayoutId id="2147487227" r:id="rId11"/>
  </p:sldLayoutIdLst>
  <p:hf hdr="0" dt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57188" indent="-357188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2pPr>
      <a:lvl3pPr marL="1087438" indent="-384175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3pPr>
      <a:lvl4pPr marL="1431925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4pPr>
      <a:lvl5pPr marL="1789113" indent="-3556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5pPr>
      <a:lvl6pPr marL="22463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6pPr>
      <a:lvl7pPr marL="27035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7pPr>
      <a:lvl8pPr marL="31607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8pPr>
      <a:lvl9pPr marL="36179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8316CC8-5AB8-1B44-A959-64A815FB480D}" type="datetime1">
              <a:rPr lang="en-GB"/>
              <a:pPr>
                <a:defRPr/>
              </a:pPr>
              <a:t>23/02/2017</a:t>
            </a:fld>
            <a:endParaRPr lang="en-GB" dirty="0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C43BB090-B294-8B42-85F1-D530E01DA07F}" type="slidenum">
              <a:rPr lang="en-GB" altLang="x-none"/>
              <a:pPr/>
              <a:t>‹#›</a:t>
            </a:fld>
            <a:endParaRPr lang="en-GB" altLang="x-non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1" r:id="rId1"/>
    <p:sldLayoutId id="2147487228" r:id="rId2"/>
    <p:sldLayoutId id="2147487229" r:id="rId3"/>
    <p:sldLayoutId id="2147487230" r:id="rId4"/>
    <p:sldLayoutId id="2147487231" r:id="rId5"/>
    <p:sldLayoutId id="2147487232" r:id="rId6"/>
    <p:sldLayoutId id="2147487233" r:id="rId7"/>
    <p:sldLayoutId id="2147487234" r:id="rId8"/>
    <p:sldLayoutId id="2147487235" r:id="rId9"/>
    <p:sldLayoutId id="2147487236" r:id="rId10"/>
    <p:sldLayoutId id="2147487237" r:id="rId11"/>
  </p:sldLayoutIdLst>
  <p:hf hdr="0" dt="0"/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9250" indent="-3492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2pPr>
      <a:lvl3pPr marL="1062038" indent="-347663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3pPr>
      <a:lvl4pPr marL="1425575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4pPr>
      <a:lvl5pPr marL="1789113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5pPr>
      <a:lvl6pPr marL="22463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6pPr>
      <a:lvl7pPr marL="27035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7pPr>
      <a:lvl8pPr marL="31607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8pPr>
      <a:lvl9pPr marL="36179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902D3692-6082-484C-A4BF-19B2DFDEC992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1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0" name="Rectangle 278"/>
          <p:cNvSpPr>
            <a:spLocks noGrp="1" noChangeArrowheads="1"/>
          </p:cNvSpPr>
          <p:nvPr>
            <p:ph type="ctrTitle"/>
          </p:nvPr>
        </p:nvSpPr>
        <p:spPr>
          <a:xfrm>
            <a:off x="469900" y="1184730"/>
            <a:ext cx="5110163" cy="2404604"/>
          </a:xfrm>
        </p:spPr>
        <p:txBody>
          <a:bodyPr anchor="t"/>
          <a:lstStyle/>
          <a:p>
            <a:pPr eaLnBrk="1" hangingPunct="1"/>
            <a:r>
              <a:rPr lang="en-GB" altLang="en-US" sz="3900" dirty="0" err="1" smtClean="0">
                <a:latin typeface="Calibri" charset="0"/>
              </a:rPr>
              <a:t>Khung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Trình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độ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Quốc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gia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Vương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quốc</a:t>
            </a:r>
            <a:r>
              <a:rPr lang="en-GB" altLang="en-US" sz="3900" dirty="0" smtClean="0">
                <a:latin typeface="Calibri" charset="0"/>
              </a:rPr>
              <a:t> </a:t>
            </a:r>
            <a:r>
              <a:rPr lang="en-GB" altLang="en-US" sz="3900" dirty="0" err="1" smtClean="0">
                <a:latin typeface="Calibri" charset="0"/>
              </a:rPr>
              <a:t>Anh</a:t>
            </a:r>
            <a:endParaRPr lang="en-GB" altLang="en-US" sz="3900" dirty="0" smtClean="0">
              <a:latin typeface="Calibri" charset="0"/>
            </a:endParaRPr>
          </a:p>
          <a:p>
            <a:pPr eaLnBrk="1" hangingPunct="1"/>
            <a:r>
              <a:rPr lang="en-GB" altLang="en-US" sz="1600" dirty="0" smtClean="0">
                <a:latin typeface="Calibri" charset="0"/>
              </a:rPr>
              <a:t>Stirling Wood, </a:t>
            </a:r>
            <a:r>
              <a:rPr lang="en-GB" altLang="en-US" sz="1600" dirty="0" err="1" smtClean="0">
                <a:latin typeface="Calibri" charset="0"/>
              </a:rPr>
              <a:t>Chuyên</a:t>
            </a:r>
            <a:r>
              <a:rPr lang="en-GB" altLang="en-US" sz="1600" dirty="0" smtClean="0">
                <a:latin typeface="Calibri" charset="0"/>
              </a:rPr>
              <a:t> </a:t>
            </a:r>
            <a:r>
              <a:rPr lang="en-GB" altLang="en-US" sz="1600" dirty="0" err="1" smtClean="0">
                <a:latin typeface="Calibri" charset="0"/>
              </a:rPr>
              <a:t>gia</a:t>
            </a:r>
            <a:r>
              <a:rPr lang="en-GB" altLang="en-US" sz="1600" dirty="0" smtClean="0">
                <a:latin typeface="Calibri" charset="0"/>
              </a:rPr>
              <a:t> TVET</a:t>
            </a:r>
            <a:endParaRPr lang="en-GB" altLang="en-US" sz="1600" dirty="0"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Xây</a:t>
            </a:r>
            <a:r>
              <a:rPr lang="en-GB" dirty="0" smtClean="0"/>
              <a:t> </a:t>
            </a:r>
            <a:r>
              <a:rPr lang="en-GB" dirty="0" err="1" smtClean="0"/>
              <a:t>dựng</a:t>
            </a:r>
            <a:r>
              <a:rPr lang="en-GB" dirty="0" smtClean="0"/>
              <a:t> </a:t>
            </a:r>
            <a:r>
              <a:rPr lang="vi-VN" dirty="0" smtClean="0"/>
              <a:t>Chuẩn đầu ra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10</a:t>
            </a:fld>
            <a:endParaRPr lang="en-GB" altLang="x-none"/>
          </a:p>
        </p:txBody>
      </p:sp>
      <p:sp>
        <p:nvSpPr>
          <p:cNvPr id="7" name="Rectangle 5"/>
          <p:cNvSpPr txBox="1"/>
          <p:nvPr/>
        </p:nvSpPr>
        <p:spPr>
          <a:xfrm>
            <a:off x="4718821" y="1102184"/>
            <a:ext cx="38583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vi-VN" sz="1400" dirty="0">
                <a:ea typeface="Gill Sans MT" charset="0"/>
                <a:cs typeface="Gill Sans MT" charset="0"/>
              </a:rPr>
              <a:t>Chuẩn đầu ra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cần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mô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tả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được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các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năng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lực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mà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người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học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có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được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sau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quá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trình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học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và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có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khả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năng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vận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dụng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trong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tương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ea typeface="Gill Sans MT" charset="0"/>
                <a:cs typeface="Gill Sans MT" charset="0"/>
              </a:rPr>
              <a:t>lai</a:t>
            </a:r>
            <a:endParaRPr lang="en-GB" sz="1400" dirty="0" smtClean="0"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err="1">
                <a:ea typeface="Gill Sans MT" charset="0"/>
                <a:cs typeface="Gill Sans MT" charset="0"/>
              </a:rPr>
              <a:t>Với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mỗi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Chuẩn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đầu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ra</a:t>
            </a:r>
            <a:r>
              <a:rPr lang="en-GB" sz="1400" dirty="0">
                <a:ea typeface="Gill Sans MT" charset="0"/>
                <a:cs typeface="Gill Sans MT" charset="0"/>
              </a:rPr>
              <a:t>, </a:t>
            </a:r>
            <a:r>
              <a:rPr lang="en-GB" sz="1400" dirty="0" err="1">
                <a:ea typeface="Gill Sans MT" charset="0"/>
                <a:cs typeface="Gill Sans MT" charset="0"/>
              </a:rPr>
              <a:t>cần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có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một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bộ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Tiêu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chí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cho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phép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đánh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giá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một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cách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nhất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quán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và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chính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xác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việc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người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học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đã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đạt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được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Chuẩn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đầu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ra</a:t>
            </a:r>
            <a:r>
              <a:rPr lang="en-GB" sz="1400" dirty="0">
                <a:ea typeface="Gill Sans MT" charset="0"/>
                <a:cs typeface="Gill Sans MT" charset="0"/>
              </a:rPr>
              <a:t> </a:t>
            </a:r>
            <a:r>
              <a:rPr lang="en-GB" sz="1400" dirty="0" err="1">
                <a:ea typeface="Gill Sans MT" charset="0"/>
                <a:cs typeface="Gill Sans MT" charset="0"/>
              </a:rPr>
              <a:t>đó</a:t>
            </a:r>
            <a:r>
              <a:rPr lang="en-GB" sz="1400" dirty="0">
                <a:ea typeface="Gill Sans MT" charset="0"/>
                <a:cs typeface="Gill Sans MT" charset="0"/>
              </a:rPr>
              <a:t> hay </a:t>
            </a:r>
            <a:r>
              <a:rPr lang="en-GB" sz="1400" dirty="0" err="1">
                <a:ea typeface="Gill Sans MT" charset="0"/>
                <a:cs typeface="Gill Sans MT" charset="0"/>
              </a:rPr>
              <a:t>chưa</a:t>
            </a:r>
            <a:r>
              <a:rPr lang="en-GB" sz="1400" dirty="0" smtClean="0">
                <a:ea typeface="Gill Sans MT" charset="0"/>
                <a:cs typeface="Gill Sans MT" charset="0"/>
              </a:rPr>
              <a:t>.</a:t>
            </a:r>
            <a:endParaRPr lang="en-GB" sz="14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8" name="Rectangle 5"/>
          <p:cNvSpPr txBox="1"/>
          <p:nvPr/>
        </p:nvSpPr>
        <p:spPr>
          <a:xfrm>
            <a:off x="539552" y="1102184"/>
            <a:ext cx="396044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/>
              <a:t>Tên</a:t>
            </a:r>
            <a:r>
              <a:rPr lang="en-US" sz="1400" dirty="0" smtClean="0"/>
              <a:t>:</a:t>
            </a:r>
          </a:p>
          <a:p>
            <a:r>
              <a:rPr lang="en-US" sz="1400" b="1" dirty="0" err="1" smtClean="0"/>
              <a:t>Bậc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err="1" smtClean="0"/>
              <a:t>Giá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trị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tín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chỉ</a:t>
            </a:r>
            <a:r>
              <a:rPr lang="en-US" sz="1400" dirty="0" smtClean="0"/>
              <a:t>:</a:t>
            </a:r>
          </a:p>
          <a:p>
            <a:endParaRPr lang="en-US" sz="1400" dirty="0"/>
          </a:p>
          <a:p>
            <a:r>
              <a:rPr lang="en-US" sz="1400" b="1" dirty="0" err="1" smtClean="0"/>
              <a:t>Chuẩn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đầu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</a:t>
            </a:r>
            <a:r>
              <a:rPr lang="en-US" sz="1400" dirty="0" smtClean="0"/>
              <a:t>	</a:t>
            </a:r>
            <a:r>
              <a:rPr lang="en-US" sz="1400" b="1" dirty="0" err="1" smtClean="0"/>
              <a:t>Tiêu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chí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đánh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giá</a:t>
            </a:r>
            <a:endParaRPr lang="en-US" sz="1400" b="1" dirty="0" smtClean="0"/>
          </a:p>
          <a:p>
            <a:r>
              <a:rPr lang="en-US" sz="1400" dirty="0" smtClean="0"/>
              <a:t>1.		1.1 - 1.2</a:t>
            </a:r>
            <a:endParaRPr lang="en-US" sz="1400" dirty="0"/>
          </a:p>
          <a:p>
            <a:r>
              <a:rPr lang="en-US" sz="1400" dirty="0" smtClean="0"/>
              <a:t>2.		2.1 - 2.2 </a:t>
            </a:r>
          </a:p>
          <a:p>
            <a:r>
              <a:rPr lang="en-US" sz="1400" dirty="0" smtClean="0"/>
              <a:t>3.		3.1 - 3.2</a:t>
            </a:r>
          </a:p>
          <a:p>
            <a:r>
              <a:rPr lang="en-US" sz="1400" b="1" dirty="0" err="1" smtClean="0"/>
              <a:t>Thông</a:t>
            </a:r>
            <a:r>
              <a:rPr lang="en-US" sz="1400" b="1" dirty="0" smtClean="0"/>
              <a:t> </a:t>
            </a:r>
            <a:r>
              <a:rPr lang="en-US" sz="1400" b="1" dirty="0"/>
              <a:t>tin </a:t>
            </a:r>
            <a:r>
              <a:rPr lang="en-US" sz="1400" b="1" dirty="0" err="1"/>
              <a:t>thêm</a:t>
            </a:r>
            <a:r>
              <a:rPr lang="en-US" sz="1400" b="1" dirty="0"/>
              <a:t> </a:t>
            </a:r>
            <a:r>
              <a:rPr lang="en-US" sz="1400" b="1" dirty="0" err="1"/>
              <a:t>về</a:t>
            </a:r>
            <a:r>
              <a:rPr lang="en-US" sz="1400" b="1" dirty="0"/>
              <a:t> </a:t>
            </a:r>
            <a:r>
              <a:rPr lang="en-US" sz="1400" b="1" dirty="0" err="1"/>
              <a:t>Đơn</a:t>
            </a:r>
            <a:r>
              <a:rPr lang="en-US" sz="1400" b="1" dirty="0"/>
              <a:t> </a:t>
            </a:r>
            <a:r>
              <a:rPr lang="en-US" sz="1400" b="1" dirty="0" err="1"/>
              <a:t>vị</a:t>
            </a:r>
            <a:endParaRPr lang="en-US" sz="1400" b="1" dirty="0"/>
          </a:p>
          <a:p>
            <a:r>
              <a:rPr lang="en-US" sz="1400" dirty="0" err="1"/>
              <a:t>Mục</a:t>
            </a:r>
            <a:r>
              <a:rPr lang="en-US" sz="1400" dirty="0"/>
              <a:t> </a:t>
            </a:r>
            <a:r>
              <a:rPr lang="en-US" sz="1400" dirty="0" err="1"/>
              <a:t>tiêu</a:t>
            </a:r>
            <a:r>
              <a:rPr lang="en-US" sz="1400" dirty="0"/>
              <a:t>/</a:t>
            </a:r>
            <a:r>
              <a:rPr lang="en-US" sz="1400" dirty="0" err="1"/>
              <a:t>mục</a:t>
            </a:r>
            <a:r>
              <a:rPr lang="en-US" sz="1400" dirty="0"/>
              <a:t> </a:t>
            </a:r>
            <a:r>
              <a:rPr lang="en-US" sz="1400" dirty="0" err="1"/>
              <a:t>đích</a:t>
            </a:r>
            <a:endParaRPr lang="en-US" sz="1400" dirty="0"/>
          </a:p>
          <a:p>
            <a:r>
              <a:rPr lang="en-US" sz="1400" dirty="0" err="1"/>
              <a:t>Ngày</a:t>
            </a:r>
            <a:r>
              <a:rPr lang="en-US" sz="1400" dirty="0"/>
              <a:t> </a:t>
            </a:r>
            <a:r>
              <a:rPr lang="en-US" sz="1400" dirty="0" err="1"/>
              <a:t>hết</a:t>
            </a:r>
            <a:r>
              <a:rPr lang="en-US" sz="1400" dirty="0"/>
              <a:t> </a:t>
            </a:r>
            <a:r>
              <a:rPr lang="en-US" sz="1400" dirty="0" err="1"/>
              <a:t>hạn</a:t>
            </a:r>
            <a:endParaRPr lang="en-US" sz="1400" dirty="0"/>
          </a:p>
          <a:p>
            <a:r>
              <a:rPr lang="en-US" sz="1400" dirty="0"/>
              <a:t>Chi </a:t>
            </a:r>
            <a:r>
              <a:rPr lang="en-US" sz="1400" dirty="0" err="1"/>
              <a:t>tiết</a:t>
            </a:r>
            <a:r>
              <a:rPr lang="en-US" sz="1400" dirty="0"/>
              <a:t> </a:t>
            </a:r>
            <a:r>
              <a:rPr lang="en-US" sz="1400" dirty="0" err="1"/>
              <a:t>mối</a:t>
            </a:r>
            <a:r>
              <a:rPr lang="en-US" sz="1400" dirty="0"/>
              <a:t> </a:t>
            </a:r>
            <a:r>
              <a:rPr lang="en-US" sz="1400" dirty="0" err="1"/>
              <a:t>quan</a:t>
            </a:r>
            <a:r>
              <a:rPr lang="en-US" sz="1400" dirty="0"/>
              <a:t> </a:t>
            </a:r>
            <a:r>
              <a:rPr lang="en-US" sz="1400" dirty="0" err="1"/>
              <a:t>hệ</a:t>
            </a:r>
            <a:r>
              <a:rPr lang="en-US" sz="1400" dirty="0"/>
              <a:t> </a:t>
            </a:r>
            <a:r>
              <a:rPr lang="en-US" sz="1400" dirty="0" err="1"/>
              <a:t>giữa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r>
              <a:rPr lang="en-US" sz="1400" dirty="0"/>
              <a:t> </a:t>
            </a:r>
            <a:r>
              <a:rPr lang="en-US" sz="1400" dirty="0" err="1"/>
              <a:t>và</a:t>
            </a:r>
            <a:r>
              <a:rPr lang="en-US" sz="1400" dirty="0"/>
              <a:t> </a:t>
            </a:r>
            <a:r>
              <a:rPr lang="en-US" sz="1400" dirty="0" err="1"/>
              <a:t>các</a:t>
            </a:r>
            <a:r>
              <a:rPr lang="en-US" sz="1400" dirty="0"/>
              <a:t> </a:t>
            </a:r>
            <a:r>
              <a:rPr lang="en-US" sz="1400" dirty="0" err="1"/>
              <a:t>tiêu</a:t>
            </a:r>
            <a:r>
              <a:rPr lang="en-US" sz="1400" dirty="0"/>
              <a:t> </a:t>
            </a:r>
            <a:r>
              <a:rPr lang="en-US" sz="1400" dirty="0" err="1"/>
              <a:t>chuẩn</a:t>
            </a:r>
            <a:r>
              <a:rPr lang="en-US" sz="1400" dirty="0"/>
              <a:t> </a:t>
            </a:r>
            <a:r>
              <a:rPr lang="en-US" sz="1400" dirty="0" err="1"/>
              <a:t>nghề</a:t>
            </a:r>
            <a:r>
              <a:rPr lang="en-US" sz="1400" dirty="0"/>
              <a:t> </a:t>
            </a:r>
            <a:r>
              <a:rPr lang="en-US" sz="1400" dirty="0" err="1"/>
              <a:t>quốc</a:t>
            </a:r>
            <a:r>
              <a:rPr lang="en-US" sz="1400" dirty="0"/>
              <a:t> </a:t>
            </a:r>
            <a:r>
              <a:rPr lang="en-US" sz="1400" dirty="0" err="1"/>
              <a:t>gia</a:t>
            </a:r>
            <a:r>
              <a:rPr lang="en-US" sz="1400" dirty="0"/>
              <a:t> </a:t>
            </a:r>
            <a:r>
              <a:rPr lang="en-US" sz="1400" dirty="0" err="1"/>
              <a:t>tương</a:t>
            </a:r>
            <a:r>
              <a:rPr lang="en-US" sz="1400" dirty="0"/>
              <a:t> </a:t>
            </a:r>
            <a:r>
              <a:rPr lang="en-US" sz="1400" dirty="0" err="1"/>
              <a:t>ứng</a:t>
            </a:r>
            <a:r>
              <a:rPr lang="en-US" sz="1400" dirty="0"/>
              <a:t> </a:t>
            </a:r>
            <a:r>
              <a:rPr lang="en-US" sz="1400" dirty="0" err="1"/>
              <a:t>hoặc</a:t>
            </a:r>
            <a:r>
              <a:rPr lang="en-US" sz="1400" dirty="0"/>
              <a:t> </a:t>
            </a:r>
            <a:r>
              <a:rPr lang="en-US" sz="1400" dirty="0" err="1"/>
              <a:t>các</a:t>
            </a:r>
            <a:r>
              <a:rPr lang="en-US" sz="1400" dirty="0"/>
              <a:t> </a:t>
            </a:r>
            <a:r>
              <a:rPr lang="en-US" sz="1400" dirty="0" err="1"/>
              <a:t>tiêu</a:t>
            </a:r>
            <a:r>
              <a:rPr lang="en-US" sz="1400" dirty="0"/>
              <a:t> </a:t>
            </a:r>
            <a:r>
              <a:rPr lang="en-US" sz="1400" dirty="0" err="1"/>
              <a:t>chuẩn</a:t>
            </a:r>
            <a:r>
              <a:rPr lang="en-US" sz="1400" dirty="0"/>
              <a:t> </a:t>
            </a:r>
            <a:r>
              <a:rPr lang="en-US" sz="1400" dirty="0" err="1"/>
              <a:t>nghề</a:t>
            </a:r>
            <a:r>
              <a:rPr lang="en-US" sz="1400" dirty="0"/>
              <a:t> </a:t>
            </a:r>
            <a:r>
              <a:rPr lang="en-US" sz="1400" dirty="0" err="1"/>
              <a:t>và</a:t>
            </a:r>
            <a:r>
              <a:rPr lang="en-US" sz="1400" dirty="0"/>
              <a:t> </a:t>
            </a:r>
            <a:r>
              <a:rPr lang="en-US" sz="1400" dirty="0" err="1"/>
              <a:t>chương</a:t>
            </a:r>
            <a:r>
              <a:rPr lang="en-US" sz="1400" dirty="0"/>
              <a:t> </a:t>
            </a:r>
            <a:r>
              <a:rPr lang="en-US" sz="1400" dirty="0" err="1"/>
              <a:t>trình</a:t>
            </a:r>
            <a:r>
              <a:rPr lang="en-US" sz="1400" dirty="0"/>
              <a:t> </a:t>
            </a:r>
            <a:r>
              <a:rPr lang="en-US" sz="1400" dirty="0" err="1"/>
              <a:t>khác</a:t>
            </a:r>
            <a:r>
              <a:rPr lang="en-US" sz="1400" dirty="0"/>
              <a:t> (</a:t>
            </a:r>
            <a:r>
              <a:rPr lang="en-US" sz="1400" dirty="0" err="1"/>
              <a:t>nếu</a:t>
            </a:r>
            <a:r>
              <a:rPr lang="en-US" sz="1400" dirty="0"/>
              <a:t> </a:t>
            </a:r>
            <a:r>
              <a:rPr lang="en-US" sz="1400" dirty="0" err="1"/>
              <a:t>phù</a:t>
            </a:r>
            <a:r>
              <a:rPr lang="en-US" sz="1400" dirty="0"/>
              <a:t> </a:t>
            </a:r>
            <a:r>
              <a:rPr lang="en-US" sz="1400" dirty="0" err="1"/>
              <a:t>hợp</a:t>
            </a:r>
            <a:r>
              <a:rPr lang="en-US" sz="1400" dirty="0"/>
              <a:t>)</a:t>
            </a:r>
          </a:p>
          <a:p>
            <a:r>
              <a:rPr lang="en-US" sz="1400" dirty="0" err="1"/>
              <a:t>Yêu</a:t>
            </a:r>
            <a:r>
              <a:rPr lang="en-US" sz="1400" dirty="0"/>
              <a:t> </a:t>
            </a:r>
            <a:r>
              <a:rPr lang="en-US" sz="1400" dirty="0" err="1"/>
              <a:t>cầu</a:t>
            </a:r>
            <a:r>
              <a:rPr lang="en-US" sz="1400" dirty="0"/>
              <a:t> </a:t>
            </a:r>
            <a:r>
              <a:rPr lang="en-US" sz="1400" dirty="0" err="1"/>
              <a:t>về</a:t>
            </a:r>
            <a:r>
              <a:rPr lang="en-US" sz="1400" dirty="0"/>
              <a:t> </a:t>
            </a:r>
            <a:r>
              <a:rPr lang="en-US" sz="1400" dirty="0" err="1"/>
              <a:t>phương</a:t>
            </a:r>
            <a:r>
              <a:rPr lang="en-US" sz="1400" dirty="0"/>
              <a:t> </a:t>
            </a:r>
            <a:r>
              <a:rPr lang="en-US" sz="1400" dirty="0" err="1"/>
              <a:t>pháp</a:t>
            </a:r>
            <a:r>
              <a:rPr lang="en-US" sz="1400" dirty="0"/>
              <a:t> </a:t>
            </a:r>
            <a:r>
              <a:rPr lang="en-US" sz="1400" dirty="0" err="1"/>
              <a:t>đánh</a:t>
            </a:r>
            <a:r>
              <a:rPr lang="en-US" sz="1400" dirty="0"/>
              <a:t> </a:t>
            </a:r>
            <a:r>
              <a:rPr lang="en-US" sz="1400" dirty="0" err="1"/>
              <a:t>giá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r>
              <a:rPr lang="en-US" sz="1400" dirty="0"/>
              <a:t> (</a:t>
            </a:r>
            <a:r>
              <a:rPr lang="en-US" sz="1400" dirty="0" err="1"/>
              <a:t>nếu</a:t>
            </a:r>
            <a:r>
              <a:rPr lang="en-US" sz="1400" dirty="0"/>
              <a:t> </a:t>
            </a:r>
            <a:r>
              <a:rPr lang="en-US" sz="1400" dirty="0" err="1"/>
              <a:t>phù</a:t>
            </a:r>
            <a:r>
              <a:rPr lang="en-US" sz="1400" dirty="0"/>
              <a:t> </a:t>
            </a:r>
            <a:r>
              <a:rPr lang="en-US" sz="1400" dirty="0" err="1"/>
              <a:t>hợp</a:t>
            </a:r>
            <a:r>
              <a:rPr lang="en-US" sz="1400" dirty="0"/>
              <a:t>)</a:t>
            </a:r>
          </a:p>
          <a:p>
            <a:r>
              <a:rPr lang="en-US" sz="1400" dirty="0" err="1"/>
              <a:t>Sự</a:t>
            </a:r>
            <a:r>
              <a:rPr lang="en-US" sz="1400" dirty="0"/>
              <a:t> </a:t>
            </a:r>
            <a:r>
              <a:rPr lang="en-US" sz="1400" dirty="0" err="1"/>
              <a:t>hỗ</a:t>
            </a:r>
            <a:r>
              <a:rPr lang="en-US" sz="1400" dirty="0"/>
              <a:t> </a:t>
            </a:r>
            <a:r>
              <a:rPr lang="en-US" sz="1400" dirty="0" err="1"/>
              <a:t>trợ</a:t>
            </a:r>
            <a:r>
              <a:rPr lang="en-US" sz="1400" dirty="0"/>
              <a:t> </a:t>
            </a:r>
            <a:r>
              <a:rPr lang="en-US" sz="1400" dirty="0" err="1"/>
              <a:t>cho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r>
              <a:rPr lang="en-US" sz="1400" dirty="0"/>
              <a:t> </a:t>
            </a:r>
            <a:r>
              <a:rPr lang="en-US" sz="1400" dirty="0" err="1"/>
              <a:t>từ</a:t>
            </a:r>
            <a:r>
              <a:rPr lang="en-US" sz="1400" dirty="0"/>
              <a:t> </a:t>
            </a:r>
            <a:r>
              <a:rPr lang="en-US" sz="1400" dirty="0" err="1" smtClean="0"/>
              <a:t>hội</a:t>
            </a:r>
            <a:r>
              <a:rPr lang="en-US" sz="1400" dirty="0" smtClean="0"/>
              <a:t> </a:t>
            </a:r>
            <a:r>
              <a:rPr lang="en-US" sz="1400" dirty="0" err="1" smtClean="0"/>
              <a:t>đồng</a:t>
            </a:r>
            <a:r>
              <a:rPr lang="en-US" sz="1400" dirty="0" smtClean="0"/>
              <a:t> </a:t>
            </a:r>
            <a:r>
              <a:rPr lang="en-US" sz="1400" dirty="0" err="1" smtClean="0"/>
              <a:t>ngành</a:t>
            </a:r>
            <a:r>
              <a:rPr lang="en-US" sz="1400" dirty="0" smtClean="0"/>
              <a:t> </a:t>
            </a:r>
            <a:r>
              <a:rPr lang="en-US" sz="1400" dirty="0" err="1"/>
              <a:t>hoặc</a:t>
            </a:r>
            <a:r>
              <a:rPr lang="en-US" sz="1400" dirty="0"/>
              <a:t> </a:t>
            </a:r>
            <a:r>
              <a:rPr lang="en-US" sz="1400" dirty="0" err="1"/>
              <a:t>một</a:t>
            </a:r>
            <a:r>
              <a:rPr lang="en-US" sz="1400" dirty="0"/>
              <a:t> </a:t>
            </a:r>
            <a:r>
              <a:rPr lang="en-US" sz="1400" dirty="0" err="1"/>
              <a:t>cơ</a:t>
            </a:r>
            <a:r>
              <a:rPr lang="en-US" sz="1400" dirty="0"/>
              <a:t> </a:t>
            </a:r>
            <a:r>
              <a:rPr lang="en-US" sz="1400" dirty="0" err="1"/>
              <a:t>quan</a:t>
            </a:r>
            <a:r>
              <a:rPr lang="en-US" sz="1400" dirty="0"/>
              <a:t> </a:t>
            </a:r>
            <a:r>
              <a:rPr lang="en-US" sz="1400" dirty="0" err="1"/>
              <a:t>khác</a:t>
            </a:r>
            <a:r>
              <a:rPr lang="en-US" sz="1400" dirty="0"/>
              <a:t> (</a:t>
            </a:r>
            <a:r>
              <a:rPr lang="en-US" sz="1400" dirty="0" err="1"/>
              <a:t>nếu</a:t>
            </a:r>
            <a:r>
              <a:rPr lang="en-US" sz="1400" dirty="0"/>
              <a:t> </a:t>
            </a:r>
            <a:r>
              <a:rPr lang="en-US" sz="1400" dirty="0" err="1"/>
              <a:t>yêu</a:t>
            </a:r>
            <a:r>
              <a:rPr lang="en-US" sz="1400" dirty="0"/>
              <a:t> </a:t>
            </a:r>
            <a:r>
              <a:rPr lang="en-US" sz="1400" dirty="0" err="1"/>
              <a:t>cầu</a:t>
            </a:r>
            <a:r>
              <a:rPr lang="en-US" sz="1400" dirty="0"/>
              <a:t>)</a:t>
            </a:r>
          </a:p>
          <a:p>
            <a:r>
              <a:rPr lang="en-US" sz="1400" dirty="0" err="1"/>
              <a:t>Vị</a:t>
            </a:r>
            <a:r>
              <a:rPr lang="en-US" sz="1400" dirty="0"/>
              <a:t> </a:t>
            </a:r>
            <a:r>
              <a:rPr lang="en-US" sz="1400" dirty="0" err="1"/>
              <a:t>trí</a:t>
            </a:r>
            <a:r>
              <a:rPr lang="en-US" sz="1400" dirty="0"/>
              <a:t> </a:t>
            </a:r>
            <a:r>
              <a:rPr lang="en-US" sz="1400" dirty="0" err="1"/>
              <a:t>của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r>
              <a:rPr lang="en-US" sz="1400" dirty="0"/>
              <a:t> </a:t>
            </a:r>
            <a:r>
              <a:rPr lang="en-US" sz="1400" dirty="0" err="1"/>
              <a:t>trong</a:t>
            </a:r>
            <a:r>
              <a:rPr lang="en-US" sz="1400" dirty="0"/>
              <a:t> </a:t>
            </a:r>
            <a:r>
              <a:rPr lang="en-US" sz="1400" dirty="0" err="1"/>
              <a:t>hệ</a:t>
            </a:r>
            <a:r>
              <a:rPr lang="en-US" sz="1400" dirty="0"/>
              <a:t> </a:t>
            </a:r>
            <a:r>
              <a:rPr lang="en-US" sz="1400" dirty="0" err="1"/>
              <a:t>thống</a:t>
            </a:r>
            <a:r>
              <a:rPr lang="en-US" sz="1400" dirty="0"/>
              <a:t> </a:t>
            </a:r>
            <a:r>
              <a:rPr lang="en-US" sz="1400" dirty="0" err="1"/>
              <a:t>phân</a:t>
            </a:r>
            <a:r>
              <a:rPr lang="en-US" sz="1400" dirty="0"/>
              <a:t> </a:t>
            </a:r>
            <a:r>
              <a:rPr lang="en-US" sz="1400" dirty="0" err="1"/>
              <a:t>loại</a:t>
            </a:r>
            <a:r>
              <a:rPr lang="en-US" sz="1400" dirty="0"/>
              <a:t> </a:t>
            </a:r>
            <a:r>
              <a:rPr lang="en-US" sz="1400" dirty="0" err="1"/>
              <a:t>môn</a:t>
            </a:r>
            <a:r>
              <a:rPr lang="en-US" sz="1400" dirty="0"/>
              <a:t> </a:t>
            </a:r>
            <a:r>
              <a:rPr lang="en-US" sz="1400" dirty="0" err="1"/>
              <a:t>học</a:t>
            </a:r>
            <a:r>
              <a:rPr lang="en-US" sz="1400" dirty="0"/>
              <a:t>/</a:t>
            </a:r>
            <a:r>
              <a:rPr lang="en-US" sz="1400" dirty="0" err="1"/>
              <a:t>ngành</a:t>
            </a:r>
            <a:r>
              <a:rPr lang="en-US" sz="1400" dirty="0"/>
              <a:t> </a:t>
            </a:r>
          </a:p>
          <a:p>
            <a:r>
              <a:rPr lang="en-US" sz="1400" dirty="0" err="1"/>
              <a:t>Tên</a:t>
            </a:r>
            <a:r>
              <a:rPr lang="en-US" sz="1400" dirty="0"/>
              <a:t> </a:t>
            </a:r>
            <a:r>
              <a:rPr lang="en-US" sz="1400" dirty="0" err="1"/>
              <a:t>của</a:t>
            </a:r>
            <a:r>
              <a:rPr lang="en-US" sz="1400" dirty="0"/>
              <a:t> </a:t>
            </a:r>
            <a:r>
              <a:rPr lang="en-US" sz="1400" dirty="0" err="1"/>
              <a:t>tổ</a:t>
            </a:r>
            <a:r>
              <a:rPr lang="en-US" sz="1400" dirty="0"/>
              <a:t> </a:t>
            </a:r>
            <a:r>
              <a:rPr lang="en-US" sz="1400" dirty="0" err="1"/>
              <a:t>chức</a:t>
            </a:r>
            <a:r>
              <a:rPr lang="en-US" sz="1400" dirty="0"/>
              <a:t> </a:t>
            </a:r>
            <a:r>
              <a:rPr lang="en-US" sz="1400" dirty="0" err="1"/>
              <a:t>đệ</a:t>
            </a:r>
            <a:r>
              <a:rPr lang="en-US" sz="1400" dirty="0"/>
              <a:t> </a:t>
            </a:r>
            <a:r>
              <a:rPr lang="en-US" sz="1400" dirty="0" err="1"/>
              <a:t>trình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endParaRPr lang="en-US" sz="1400" dirty="0"/>
          </a:p>
          <a:p>
            <a:r>
              <a:rPr lang="en-US" sz="1400" dirty="0" err="1"/>
              <a:t>Có</a:t>
            </a:r>
            <a:r>
              <a:rPr lang="en-US" sz="1400" dirty="0"/>
              <a:t> </a:t>
            </a:r>
            <a:r>
              <a:rPr lang="en-US" sz="1400" dirty="0" err="1"/>
              <a:t>thể</a:t>
            </a:r>
            <a:r>
              <a:rPr lang="en-US" sz="1400" dirty="0"/>
              <a:t> </a:t>
            </a:r>
            <a:r>
              <a:rPr lang="en-US" sz="1400" dirty="0" err="1"/>
              <a:t>sử</a:t>
            </a:r>
            <a:r>
              <a:rPr lang="en-US" sz="1400" dirty="0"/>
              <a:t> </a:t>
            </a:r>
            <a:r>
              <a:rPr lang="en-US" sz="1400" dirty="0" err="1"/>
              <a:t>dụng</a:t>
            </a:r>
            <a:r>
              <a:rPr lang="en-US" sz="1400" dirty="0"/>
              <a:t> </a:t>
            </a:r>
            <a:r>
              <a:rPr lang="en-US" sz="1400" dirty="0" err="1"/>
              <a:t>bởi</a:t>
            </a:r>
            <a:endParaRPr lang="en-US" sz="1400" dirty="0"/>
          </a:p>
          <a:p>
            <a:r>
              <a:rPr lang="en-US" sz="1400" dirty="0" err="1"/>
              <a:t>Người</a:t>
            </a:r>
            <a:r>
              <a:rPr lang="en-US" sz="1400" dirty="0"/>
              <a:t> </a:t>
            </a:r>
            <a:r>
              <a:rPr lang="en-US" sz="1400" dirty="0" err="1"/>
              <a:t>học</a:t>
            </a:r>
            <a:r>
              <a:rPr lang="en-US" sz="1400" dirty="0"/>
              <a:t> </a:t>
            </a:r>
            <a:r>
              <a:rPr lang="en-US" sz="1400" dirty="0" err="1"/>
              <a:t>có</a:t>
            </a:r>
            <a:r>
              <a:rPr lang="en-US" sz="1400" dirty="0"/>
              <a:t> </a:t>
            </a:r>
            <a:r>
              <a:rPr lang="en-US" sz="1400" dirty="0" err="1"/>
              <a:t>thể</a:t>
            </a:r>
            <a:r>
              <a:rPr lang="en-US" sz="1400" dirty="0"/>
              <a:t> </a:t>
            </a:r>
            <a:r>
              <a:rPr lang="en-US" sz="1400" dirty="0" err="1"/>
              <a:t>sử</a:t>
            </a:r>
            <a:r>
              <a:rPr lang="en-US" sz="1400" dirty="0"/>
              <a:t> </a:t>
            </a:r>
            <a:r>
              <a:rPr lang="en-US" sz="1400" dirty="0" err="1"/>
              <a:t>dụng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r>
              <a:rPr lang="en-US" sz="1400" dirty="0"/>
              <a:t> </a:t>
            </a:r>
            <a:r>
              <a:rPr lang="en-US" sz="1400" dirty="0" err="1"/>
              <a:t>bắt</a:t>
            </a:r>
            <a:r>
              <a:rPr lang="en-US" sz="1400" dirty="0"/>
              <a:t> </a:t>
            </a:r>
            <a:r>
              <a:rPr lang="en-US" sz="1400" dirty="0" err="1"/>
              <a:t>đầu</a:t>
            </a:r>
            <a:r>
              <a:rPr lang="en-US" sz="1400" dirty="0"/>
              <a:t> </a:t>
            </a:r>
            <a:r>
              <a:rPr lang="en-US" sz="1400" dirty="0" err="1"/>
              <a:t>từ</a:t>
            </a:r>
            <a:r>
              <a:rPr lang="en-US" sz="1400" dirty="0"/>
              <a:t> </a:t>
            </a:r>
            <a:r>
              <a:rPr lang="en-US" sz="1400" dirty="0" err="1"/>
              <a:t>ngày</a:t>
            </a:r>
            <a:r>
              <a:rPr lang="en-US" sz="1400" dirty="0"/>
              <a:t> </a:t>
            </a:r>
            <a:r>
              <a:rPr lang="en-US" sz="1400" dirty="0" err="1"/>
              <a:t>nào</a:t>
            </a:r>
            <a:endParaRPr lang="en-US" sz="1400" dirty="0"/>
          </a:p>
          <a:p>
            <a:r>
              <a:rPr lang="en-US" sz="1400" dirty="0" err="1"/>
              <a:t>Số</a:t>
            </a:r>
            <a:r>
              <a:rPr lang="en-US" sz="1400" dirty="0"/>
              <a:t> </a:t>
            </a:r>
            <a:r>
              <a:rPr lang="en-US" sz="1400" dirty="0" err="1"/>
              <a:t>giờ</a:t>
            </a:r>
            <a:r>
              <a:rPr lang="en-US" sz="1400" dirty="0"/>
              <a:t> </a:t>
            </a:r>
            <a:r>
              <a:rPr lang="en-US" sz="1400" dirty="0" err="1"/>
              <a:t>học</a:t>
            </a:r>
            <a:r>
              <a:rPr lang="en-US" sz="1400" dirty="0"/>
              <a:t> </a:t>
            </a:r>
            <a:r>
              <a:rPr lang="en-US" sz="1400" dirty="0" err="1"/>
              <a:t>theo</a:t>
            </a:r>
            <a:r>
              <a:rPr lang="en-US" sz="1400" dirty="0"/>
              <a:t> </a:t>
            </a:r>
            <a:r>
              <a:rPr lang="en-US" sz="1400" dirty="0" err="1"/>
              <a:t>đơn</a:t>
            </a:r>
            <a:r>
              <a:rPr lang="en-US" sz="1400" dirty="0"/>
              <a:t> </a:t>
            </a:r>
            <a:r>
              <a:rPr lang="en-US" sz="1400" dirty="0" err="1"/>
              <a:t>vị</a:t>
            </a: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Xây</a:t>
            </a:r>
            <a:r>
              <a:rPr lang="en-GB" dirty="0" smtClean="0"/>
              <a:t> </a:t>
            </a:r>
            <a:r>
              <a:rPr lang="en-GB" dirty="0" err="1" smtClean="0"/>
              <a:t>dựng</a:t>
            </a:r>
            <a:r>
              <a:rPr lang="en-GB" dirty="0" smtClean="0"/>
              <a:t> </a:t>
            </a:r>
            <a:r>
              <a:rPr lang="vi-VN" dirty="0" smtClean="0"/>
              <a:t>Chuẩn đầu ra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11</a:t>
            </a:fld>
            <a:endParaRPr lang="en-GB" altLang="x-none"/>
          </a:p>
        </p:txBody>
      </p:sp>
      <p:sp>
        <p:nvSpPr>
          <p:cNvPr id="6" name="Rectangle 5"/>
          <p:cNvSpPr txBox="1"/>
          <p:nvPr/>
        </p:nvSpPr>
        <p:spPr>
          <a:xfrm>
            <a:off x="5220072" y="3341891"/>
            <a:ext cx="38583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vi-VN" sz="1400" dirty="0" smtClean="0">
                <a:latin typeface="+mn-lt"/>
                <a:ea typeface="Gill Sans MT" charset="0"/>
                <a:cs typeface="Gill Sans MT" charset="0"/>
              </a:rPr>
              <a:t>Chuẩn đầu ra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cần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mô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tả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lực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mà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sau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quá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khả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vận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dụng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trong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tương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lai</a:t>
            </a:r>
            <a:endParaRPr lang="en-GB" sz="14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mỗi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đầu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ra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cần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chí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cho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phép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đánh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giá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cách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nhất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quán</a:t>
            </a:r>
            <a:r>
              <a:rPr lang="en-GB" sz="14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xác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việc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đã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đạt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đầu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ra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đó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 hay </a:t>
            </a:r>
            <a:r>
              <a:rPr lang="en-GB" sz="1400" dirty="0" err="1" smtClean="0">
                <a:latin typeface="+mn-lt"/>
                <a:ea typeface="Gill Sans MT" charset="0"/>
                <a:cs typeface="Gill Sans MT" charset="0"/>
              </a:rPr>
              <a:t>chưa</a:t>
            </a: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8" name="Rectangle 5"/>
          <p:cNvSpPr txBox="1"/>
          <p:nvPr/>
        </p:nvSpPr>
        <p:spPr>
          <a:xfrm>
            <a:off x="683569" y="1133974"/>
            <a:ext cx="4035252" cy="5103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03700"/>
              </p:ext>
            </p:extLst>
          </p:nvPr>
        </p:nvGraphicFramePr>
        <p:xfrm>
          <a:off x="395536" y="1124744"/>
          <a:ext cx="4824536" cy="5066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880320"/>
              </a:tblGrid>
              <a:tr h="381275">
                <a:tc>
                  <a:txBody>
                    <a:bodyPr/>
                    <a:lstStyle/>
                    <a:p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Chuẩn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sẽ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tiêu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sẽ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200" dirty="0"/>
                    </a:p>
                  </a:txBody>
                  <a:tcPr/>
                </a:tc>
              </a:tr>
              <a:tr h="312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việc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chăm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sóc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tốt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đối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tổ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chức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lý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chăm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sóc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tốt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tổ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chức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</a:p>
                  </a:txBody>
                  <a:tcPr marL="68580" marR="68580" marT="0" marB="0"/>
                </a:tc>
              </a:tr>
              <a:tr h="472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 được hệ quả của việc chăm sóc khách hàng không tốt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dụ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chăm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sóc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không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tốt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sẽ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ảnh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hưởng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thế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nào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tới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tổ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chức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động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6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 được giá trị của ấn tượng ban đầu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ấn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tượng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ban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đầu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trọng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Lấy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dụ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tạo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ấn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tượng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tốt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tiếp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a.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trực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tiếp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b. qua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điện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thoại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c. qua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gồm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cả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viết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email)</a:t>
                      </a:r>
                    </a:p>
                  </a:txBody>
                  <a:tcPr marL="68580" marR="68580" marT="0" marB="0"/>
                </a:tc>
              </a:tr>
              <a:tr h="472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 được tầm quan trọng của việc giao tiếp bằng ngôn từ và phi ngôn từ một cách tích cực với cách hàng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dụ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dạng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thức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tiếp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phi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ngôn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từ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 được rằng tôn trọng cá nhân là cốt lõi của chăm sóc khách hàng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sao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việc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bảo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mật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tin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trọng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Nêu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mà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hiện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sự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tôn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trọng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nhu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nhân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đến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từ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nền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hóa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nhau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1115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Hiểu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vai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trò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trong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việc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lý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khiếu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Liệt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kê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dạng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khiếu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phàn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nàn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thường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gặp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định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đúng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báo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để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quyết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khiếu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Lấy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dụ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ứng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xử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tích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cực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khiếu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nại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khách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hàng</a:t>
                      </a: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5"/>
          <p:cNvSpPr txBox="1"/>
          <p:nvPr/>
        </p:nvSpPr>
        <p:spPr>
          <a:xfrm>
            <a:off x="5724128" y="1180872"/>
            <a:ext cx="3059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Tiêu</a:t>
            </a:r>
            <a:r>
              <a:rPr lang="en-US" sz="1400" dirty="0"/>
              <a:t> </a:t>
            </a:r>
            <a:r>
              <a:rPr lang="en-US" sz="1400" dirty="0" err="1"/>
              <a:t>đề</a:t>
            </a:r>
            <a:r>
              <a:rPr lang="en-US" sz="1400" dirty="0"/>
              <a:t>: </a:t>
            </a:r>
            <a:r>
              <a:rPr lang="en-US" sz="1400" dirty="0" err="1"/>
              <a:t>Kỹ</a:t>
            </a:r>
            <a:r>
              <a:rPr lang="en-US" sz="1400" dirty="0"/>
              <a:t> </a:t>
            </a:r>
            <a:r>
              <a:rPr lang="en-US" sz="1400" dirty="0" err="1"/>
              <a:t>năng</a:t>
            </a:r>
            <a:r>
              <a:rPr lang="en-US" sz="1400" dirty="0"/>
              <a:t> </a:t>
            </a:r>
            <a:r>
              <a:rPr lang="en-US" sz="1400" dirty="0" err="1"/>
              <a:t>Chăm</a:t>
            </a:r>
            <a:r>
              <a:rPr lang="en-US" sz="1400" dirty="0"/>
              <a:t> </a:t>
            </a:r>
            <a:r>
              <a:rPr lang="en-US" sz="1400" dirty="0" err="1"/>
              <a:t>sóc</a:t>
            </a:r>
            <a:r>
              <a:rPr lang="en-US" sz="1400" dirty="0"/>
              <a:t> </a:t>
            </a:r>
            <a:r>
              <a:rPr lang="en-US" sz="1400" dirty="0" err="1"/>
              <a:t>Khách</a:t>
            </a:r>
            <a:r>
              <a:rPr lang="en-US" sz="1400" dirty="0"/>
              <a:t> </a:t>
            </a:r>
            <a:r>
              <a:rPr lang="en-US" sz="1400" dirty="0" err="1"/>
              <a:t>hàng</a:t>
            </a:r>
            <a:endParaRPr lang="en-US" sz="1400" dirty="0"/>
          </a:p>
          <a:p>
            <a:r>
              <a:rPr lang="en-US" sz="1400" dirty="0" err="1"/>
              <a:t>Bậc</a:t>
            </a:r>
            <a:r>
              <a:rPr lang="en-US" sz="1400" dirty="0"/>
              <a:t> </a:t>
            </a:r>
            <a:r>
              <a:rPr lang="en-US" sz="1400" dirty="0" err="1"/>
              <a:t>trình</a:t>
            </a:r>
            <a:r>
              <a:rPr lang="en-US" sz="1400" dirty="0"/>
              <a:t> </a:t>
            </a:r>
            <a:r>
              <a:rPr lang="en-US" sz="1400" dirty="0" err="1"/>
              <a:t>độ</a:t>
            </a:r>
            <a:r>
              <a:rPr lang="en-US" sz="1400" dirty="0"/>
              <a:t>: 1</a:t>
            </a:r>
          </a:p>
          <a:p>
            <a:r>
              <a:rPr lang="en-US" sz="1400" dirty="0" err="1"/>
              <a:t>Giá</a:t>
            </a:r>
            <a:r>
              <a:rPr lang="en-US" sz="1400" dirty="0"/>
              <a:t> </a:t>
            </a:r>
            <a:r>
              <a:rPr lang="en-US" sz="1400" dirty="0" err="1"/>
              <a:t>trị</a:t>
            </a:r>
            <a:r>
              <a:rPr lang="en-US" sz="1400" dirty="0"/>
              <a:t> </a:t>
            </a:r>
            <a:r>
              <a:rPr lang="en-US" sz="1400" dirty="0" err="1"/>
              <a:t>tín</a:t>
            </a:r>
            <a:r>
              <a:rPr lang="en-US" sz="1400" dirty="0"/>
              <a:t> </a:t>
            </a:r>
            <a:r>
              <a:rPr lang="en-US" sz="1400" dirty="0" err="1"/>
              <a:t>chỉ</a:t>
            </a:r>
            <a:r>
              <a:rPr lang="en-US" sz="1400" dirty="0"/>
              <a:t>: 3 </a:t>
            </a:r>
            <a:endParaRPr lang="en-GB" sz="14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Mối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hệ</a:t>
            </a:r>
            <a:r>
              <a:rPr lang="en-GB" dirty="0" smtClean="0"/>
              <a:t> </a:t>
            </a:r>
            <a:r>
              <a:rPr lang="en-GB" dirty="0" err="1" smtClean="0"/>
              <a:t>giữa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bên</a:t>
            </a:r>
            <a:r>
              <a:rPr lang="en-GB" dirty="0" smtClean="0"/>
              <a:t> </a:t>
            </a:r>
            <a:r>
              <a:rPr lang="en-GB" dirty="0" err="1" smtClean="0"/>
              <a:t>trong</a:t>
            </a:r>
            <a:r>
              <a:rPr lang="en-GB" dirty="0" smtClean="0"/>
              <a:t> KTĐQG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12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392478" y="1476085"/>
            <a:ext cx="7091867" cy="4351918"/>
            <a:chOff x="1918034" y="1690688"/>
            <a:chExt cx="7091867" cy="4351918"/>
          </a:xfrm>
        </p:grpSpPr>
        <p:sp>
          <p:nvSpPr>
            <p:cNvPr id="6" name="TextBox 5"/>
            <p:cNvSpPr txBox="1"/>
            <p:nvPr/>
          </p:nvSpPr>
          <p:spPr>
            <a:xfrm>
              <a:off x="1918034" y="3483682"/>
              <a:ext cx="14098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dirty="0" smtClean="0">
                  <a:latin typeface="Gill Sans MT" charset="0"/>
                  <a:ea typeface="Gill Sans MT" charset="0"/>
                  <a:cs typeface="Gill Sans MT" charset="0"/>
                </a:rPr>
                <a:t>CƠ QUAN QUẢN LÝ</a:t>
              </a:r>
              <a:endParaRPr lang="en-GB" sz="12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918034" y="1690688"/>
              <a:ext cx="7091867" cy="4351918"/>
              <a:chOff x="1918034" y="1690688"/>
              <a:chExt cx="7091867" cy="4351918"/>
            </a:xfrm>
          </p:grpSpPr>
          <p:sp>
            <p:nvSpPr>
              <p:cNvPr id="8" name="Triangle 7"/>
              <p:cNvSpPr/>
              <p:nvPr/>
            </p:nvSpPr>
            <p:spPr>
              <a:xfrm>
                <a:off x="3577529" y="1690688"/>
                <a:ext cx="5036942" cy="43519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391062" y="2520682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ĐẶT RA CHÍNH SÁCH VỀ KTĐQG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066710" y="3408945"/>
                <a:ext cx="205857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THỰC HIỆN CHÍNH SÁCH VỀ KTĐQG THÔNG QUA VIỆC QUẢN LÝ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962237" y="4330070"/>
                <a:ext cx="230820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CUNG CẤP CÁC CHUẨN ĐẦU RA</a:t>
                </a:r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/ TRÌNH </a:t>
                </a:r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ĐỘ GIÚP THỰC HIỆN ĐƯỢC </a:t>
                </a:r>
                <a:r>
                  <a:rPr lang="en-US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KTĐQG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927206" y="5246928"/>
                <a:ext cx="23375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SỬ DỤNG CÁC CHUẨN ĐẦU </a:t>
                </a:r>
                <a:r>
                  <a:rPr lang="en-GB" sz="1200" dirty="0">
                    <a:latin typeface="Gill Sans MT" charset="0"/>
                    <a:ea typeface="Gill Sans MT" charset="0"/>
                    <a:cs typeface="Gill Sans MT" charset="0"/>
                  </a:rPr>
                  <a:t>RA</a:t>
                </a:r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/ TRÌNH </a:t>
                </a:r>
                <a:r>
                  <a:rPr lang="en-GB" sz="1200" dirty="0">
                    <a:latin typeface="Gill Sans MT" charset="0"/>
                    <a:ea typeface="Gill Sans MT" charset="0"/>
                    <a:cs typeface="Gill Sans MT" charset="0"/>
                  </a:rPr>
                  <a:t>ĐỘ GIÚP THỰC HIỆN ĐƯỢC </a:t>
                </a:r>
                <a:r>
                  <a:rPr lang="en-US" sz="1200" dirty="0">
                    <a:latin typeface="Gill Sans MT" charset="0"/>
                    <a:ea typeface="Gill Sans MT" charset="0"/>
                    <a:cs typeface="Gill Sans MT" charset="0"/>
                  </a:rPr>
                  <a:t>KTĐQG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3182096" y="3198829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3182095" y="4153329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3182094" y="5108633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918034" y="2519568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CÁC BỘ THUỘC CHÍNH PHỦ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918034" y="4382504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TỔ CHỨC CẤP VĂN BẰNG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918034" y="5447691"/>
                <a:ext cx="140987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CƠ SỞ ĐÀO TẠO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92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/>
              <a:t>Mối</a:t>
            </a:r>
            <a:r>
              <a:rPr lang="en-GB" dirty="0"/>
              <a:t> </a:t>
            </a:r>
            <a:r>
              <a:rPr lang="en-GB" dirty="0" err="1"/>
              <a:t>quan</a:t>
            </a:r>
            <a:r>
              <a:rPr lang="en-GB" dirty="0"/>
              <a:t> </a:t>
            </a:r>
            <a:r>
              <a:rPr lang="en-GB" dirty="0" err="1"/>
              <a:t>hệ</a:t>
            </a:r>
            <a:r>
              <a:rPr lang="en-GB" dirty="0"/>
              <a:t> </a:t>
            </a:r>
            <a:r>
              <a:rPr lang="en-GB" dirty="0" err="1"/>
              <a:t>giữa</a:t>
            </a:r>
            <a:r>
              <a:rPr lang="en-GB" dirty="0"/>
              <a:t> </a:t>
            </a:r>
            <a:r>
              <a:rPr lang="en-GB" dirty="0" err="1"/>
              <a:t>các</a:t>
            </a:r>
            <a:r>
              <a:rPr lang="en-GB" dirty="0"/>
              <a:t> </a:t>
            </a:r>
            <a:r>
              <a:rPr lang="en-GB" dirty="0" err="1"/>
              <a:t>bên</a:t>
            </a:r>
            <a:r>
              <a:rPr lang="en-GB" dirty="0"/>
              <a:t> </a:t>
            </a:r>
            <a:r>
              <a:rPr lang="en-GB" dirty="0" err="1"/>
              <a:t>trong</a:t>
            </a:r>
            <a:r>
              <a:rPr lang="en-GB" dirty="0"/>
              <a:t> KTĐQG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13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68313" y="1520863"/>
            <a:ext cx="8218487" cy="4262361"/>
            <a:chOff x="3737849" y="1964051"/>
            <a:chExt cx="7288417" cy="3988224"/>
          </a:xfrm>
        </p:grpSpPr>
        <p:sp>
          <p:nvSpPr>
            <p:cNvPr id="6" name="Rounded Rectangle 5"/>
            <p:cNvSpPr/>
            <p:nvPr/>
          </p:nvSpPr>
          <p:spPr>
            <a:xfrm>
              <a:off x="9188730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NGƯỜI HỌC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37849" y="1964051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BỘ NGÀNH </a:t>
              </a:r>
            </a:p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TRUNG ƯƠNG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63291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TỔ CHỨC CẤP </a:t>
              </a:r>
            </a:p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VĂN BẰNG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37849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CƠ QUAN THƯƠNG MẠI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63291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BÊN SỬ DỤNG </a:t>
              </a:r>
            </a:p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LAO ĐỘNG 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9188730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CƠ SỞ ĐÀO TẠO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463291" y="1969524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CƠ QUAN </a:t>
              </a:r>
            </a:p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QUẢN LÝ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cxnSp>
          <p:nvCxnSpPr>
            <p:cNvPr id="13" name="Straight Arrow Connector 12"/>
            <p:cNvCxnSpPr>
              <a:stCxn id="14" idx="3"/>
              <a:endCxn id="11" idx="1"/>
            </p:cNvCxnSpPr>
            <p:nvPr/>
          </p:nvCxnSpPr>
          <p:spPr>
            <a:xfrm>
              <a:off x="5575385" y="4011934"/>
              <a:ext cx="8879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0" idx="3"/>
              <a:endCxn id="13" idx="1"/>
            </p:cNvCxnSpPr>
            <p:nvPr/>
          </p:nvCxnSpPr>
          <p:spPr>
            <a:xfrm>
              <a:off x="5575385" y="2422539"/>
              <a:ext cx="887906" cy="54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5" idx="3"/>
              <a:endCxn id="9" idx="1"/>
            </p:cNvCxnSpPr>
            <p:nvPr/>
          </p:nvCxnSpPr>
          <p:spPr>
            <a:xfrm>
              <a:off x="8300827" y="5493788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0"/>
              <a:endCxn id="16" idx="2"/>
            </p:cNvCxnSpPr>
            <p:nvPr/>
          </p:nvCxnSpPr>
          <p:spPr>
            <a:xfrm flipV="1">
              <a:off x="10107498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3" idx="2"/>
              <a:endCxn id="11" idx="0"/>
            </p:cNvCxnSpPr>
            <p:nvPr/>
          </p:nvCxnSpPr>
          <p:spPr>
            <a:xfrm>
              <a:off x="7382059" y="2886499"/>
              <a:ext cx="0" cy="6669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0"/>
              <a:endCxn id="11" idx="2"/>
            </p:cNvCxnSpPr>
            <p:nvPr/>
          </p:nvCxnSpPr>
          <p:spPr>
            <a:xfrm flipV="1">
              <a:off x="7382059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  <a:endCxn id="16" idx="1"/>
            </p:cNvCxnSpPr>
            <p:nvPr/>
          </p:nvCxnSpPr>
          <p:spPr>
            <a:xfrm>
              <a:off x="8300827" y="4011934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4" idx="2"/>
              <a:endCxn id="15" idx="1"/>
            </p:cNvCxnSpPr>
            <p:nvPr/>
          </p:nvCxnSpPr>
          <p:spPr>
            <a:xfrm rot="16200000" flipH="1">
              <a:off x="5048271" y="4078767"/>
              <a:ext cx="1023367" cy="1806674"/>
            </a:xfrm>
            <a:prstGeom prst="bentConnector2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2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/>
              <a:t>Mối</a:t>
            </a:r>
            <a:r>
              <a:rPr lang="en-GB" dirty="0"/>
              <a:t> </a:t>
            </a:r>
            <a:r>
              <a:rPr lang="en-GB" dirty="0" err="1"/>
              <a:t>quan</a:t>
            </a:r>
            <a:r>
              <a:rPr lang="en-GB" dirty="0"/>
              <a:t> </a:t>
            </a:r>
            <a:r>
              <a:rPr lang="en-GB" dirty="0" err="1"/>
              <a:t>hệ</a:t>
            </a:r>
            <a:r>
              <a:rPr lang="en-GB" dirty="0"/>
              <a:t> </a:t>
            </a:r>
            <a:r>
              <a:rPr lang="en-GB" dirty="0" err="1"/>
              <a:t>giữa</a:t>
            </a:r>
            <a:r>
              <a:rPr lang="en-GB" dirty="0"/>
              <a:t> </a:t>
            </a:r>
            <a:r>
              <a:rPr lang="en-GB" dirty="0" err="1"/>
              <a:t>các</a:t>
            </a:r>
            <a:r>
              <a:rPr lang="en-GB" dirty="0"/>
              <a:t> </a:t>
            </a:r>
            <a:r>
              <a:rPr lang="en-GB" dirty="0" err="1"/>
              <a:t>bên</a:t>
            </a:r>
            <a:r>
              <a:rPr lang="en-GB" dirty="0"/>
              <a:t> </a:t>
            </a:r>
            <a:r>
              <a:rPr lang="en-GB" dirty="0" err="1"/>
              <a:t>trong</a:t>
            </a:r>
            <a:r>
              <a:rPr lang="en-GB" dirty="0"/>
              <a:t> KTĐQG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14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68313" y="1520863"/>
            <a:ext cx="8218487" cy="4262361"/>
            <a:chOff x="3737849" y="1964051"/>
            <a:chExt cx="7288417" cy="3988224"/>
          </a:xfrm>
        </p:grpSpPr>
        <p:sp>
          <p:nvSpPr>
            <p:cNvPr id="6" name="Rounded Rectangle 5"/>
            <p:cNvSpPr/>
            <p:nvPr/>
          </p:nvSpPr>
          <p:spPr>
            <a:xfrm>
              <a:off x="9188730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NGƯỜI HỌC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37849" y="1964051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BỘ NGÀNH TRUNG </a:t>
              </a:r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ƯƠNG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63291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TỔ CHỨC CẤP </a:t>
              </a:r>
            </a:p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VĂN BẰNG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37849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CƠ QUAN THƯƠNG MẠI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63291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BÊN SỬ DỤNG </a:t>
              </a:r>
            </a:p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LAO ĐỘNG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9188730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CƠ SỞ ĐÀO TẠO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463291" y="1969524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(CÁC) CƠ </a:t>
              </a:r>
              <a:r>
                <a:rPr lang="en-GB" sz="1500" dirty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QUAN QUẢN </a:t>
              </a:r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LÝ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cxnSp>
          <p:nvCxnSpPr>
            <p:cNvPr id="13" name="Straight Arrow Connector 12"/>
            <p:cNvCxnSpPr>
              <a:stCxn id="17" idx="3"/>
              <a:endCxn id="14" idx="1"/>
            </p:cNvCxnSpPr>
            <p:nvPr/>
          </p:nvCxnSpPr>
          <p:spPr>
            <a:xfrm>
              <a:off x="5575385" y="4011934"/>
              <a:ext cx="8879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3" idx="3"/>
              <a:endCxn id="16" idx="1"/>
            </p:cNvCxnSpPr>
            <p:nvPr/>
          </p:nvCxnSpPr>
          <p:spPr>
            <a:xfrm>
              <a:off x="5575385" y="2422539"/>
              <a:ext cx="887906" cy="54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8" idx="3"/>
              <a:endCxn id="12" idx="1"/>
            </p:cNvCxnSpPr>
            <p:nvPr/>
          </p:nvCxnSpPr>
          <p:spPr>
            <a:xfrm>
              <a:off x="8300827" y="5493788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2" idx="0"/>
              <a:endCxn id="19" idx="2"/>
            </p:cNvCxnSpPr>
            <p:nvPr/>
          </p:nvCxnSpPr>
          <p:spPr>
            <a:xfrm flipV="1">
              <a:off x="10107498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6" idx="2"/>
              <a:endCxn id="14" idx="0"/>
            </p:cNvCxnSpPr>
            <p:nvPr/>
          </p:nvCxnSpPr>
          <p:spPr>
            <a:xfrm>
              <a:off x="7382059" y="2886499"/>
              <a:ext cx="0" cy="6669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8" idx="0"/>
              <a:endCxn id="14" idx="2"/>
            </p:cNvCxnSpPr>
            <p:nvPr/>
          </p:nvCxnSpPr>
          <p:spPr>
            <a:xfrm flipV="1">
              <a:off x="7382059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4" idx="3"/>
              <a:endCxn id="19" idx="1"/>
            </p:cNvCxnSpPr>
            <p:nvPr/>
          </p:nvCxnSpPr>
          <p:spPr>
            <a:xfrm>
              <a:off x="8300827" y="4011934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7" idx="2"/>
              <a:endCxn id="18" idx="1"/>
            </p:cNvCxnSpPr>
            <p:nvPr/>
          </p:nvCxnSpPr>
          <p:spPr>
            <a:xfrm rot="16200000" flipH="1">
              <a:off x="5048271" y="4078767"/>
              <a:ext cx="1023367" cy="1806674"/>
            </a:xfrm>
            <a:prstGeom prst="bentConnector2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Elbow Connector 20"/>
          <p:cNvCxnSpPr>
            <a:stCxn id="12" idx="3"/>
            <a:endCxn id="11" idx="0"/>
          </p:cNvCxnSpPr>
          <p:nvPr/>
        </p:nvCxnSpPr>
        <p:spPr>
          <a:xfrm>
            <a:off x="5613570" y="2016715"/>
            <a:ext cx="2037219" cy="120279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9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15</a:t>
            </a:fld>
            <a:endParaRPr lang="en-GB" altLang="x-non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2976782"/>
            <a:ext cx="8218487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Vai</a:t>
            </a:r>
            <a:r>
              <a:rPr lang="en-GB" sz="4800" kern="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trò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bên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liên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trong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KTĐQG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16</a:t>
            </a:fld>
            <a:endParaRPr lang="en-GB" altLang="x-none"/>
          </a:p>
        </p:txBody>
      </p:sp>
      <p:sp>
        <p:nvSpPr>
          <p:cNvPr id="5" name="Rectangle 6"/>
          <p:cNvSpPr txBox="1"/>
          <p:nvPr/>
        </p:nvSpPr>
        <p:spPr>
          <a:xfrm>
            <a:off x="457200" y="1145573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duy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trì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trong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 độ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giáo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dục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nghề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nghiệp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Tiếp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nhận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chủ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trương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sách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từ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thuộc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trực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tiếp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rằng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: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 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ánh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đúng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kiến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kĩ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hiểu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biết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thể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hiện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;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Công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thể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hiện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đúng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những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gì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mỗi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đã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đạt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;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dân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niềm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tin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vào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hệ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thống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văn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bằng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chứng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chỉ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chế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đối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Tổ chức cấp văn 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yếu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kém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sai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phạm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47079"/>
            <a:ext cx="8435280" cy="490537"/>
          </a:xfrm>
        </p:spPr>
        <p:txBody>
          <a:bodyPr/>
          <a:lstStyle/>
          <a:p>
            <a:r>
              <a:rPr lang="en-GB" dirty="0" err="1" smtClean="0"/>
              <a:t>Vai</a:t>
            </a:r>
            <a:r>
              <a:rPr lang="en-GB" dirty="0" smtClean="0"/>
              <a:t> </a:t>
            </a:r>
            <a:r>
              <a:rPr lang="en-GB" dirty="0" err="1" smtClean="0"/>
              <a:t>trò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một</a:t>
            </a:r>
            <a:r>
              <a:rPr lang="en-GB" dirty="0" smtClean="0"/>
              <a:t> </a:t>
            </a:r>
            <a:r>
              <a:rPr lang="en-GB" dirty="0" err="1" smtClean="0"/>
              <a:t>Cơ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quản</a:t>
            </a:r>
            <a:r>
              <a:rPr lang="en-GB" dirty="0" smtClean="0"/>
              <a:t> </a:t>
            </a:r>
            <a:r>
              <a:rPr lang="en-GB" dirty="0" err="1" smtClean="0"/>
              <a:t>lý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bậc</a:t>
            </a:r>
            <a:r>
              <a:rPr lang="en-GB" dirty="0" smtClean="0"/>
              <a:t> </a:t>
            </a:r>
            <a:r>
              <a:rPr lang="vi-VN" dirty="0" smtClean="0"/>
              <a:t>trình độ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1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17</a:t>
            </a:fld>
            <a:endParaRPr lang="en-GB" altLang="x-none"/>
          </a:p>
        </p:txBody>
      </p:sp>
      <p:sp>
        <p:nvSpPr>
          <p:cNvPr id="5" name="Rectangle 5"/>
          <p:cNvSpPr txBox="1"/>
          <p:nvPr/>
        </p:nvSpPr>
        <p:spPr>
          <a:xfrm>
            <a:off x="457200" y="1145568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Thanh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kiểm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tra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dịch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vụ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dục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kỹ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ở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cả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tuổi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Tiếp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nhận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trương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sách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từ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thuộc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Báo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cáo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trực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tiếp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Thanh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kiểm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tra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Cơ sở đào tạo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về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dạy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sở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vật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nguồn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lực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thiết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bị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chế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đối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những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Cơ sở đào tạo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ứng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47079"/>
            <a:ext cx="8229600" cy="490537"/>
          </a:xfrm>
        </p:spPr>
        <p:txBody>
          <a:bodyPr/>
          <a:lstStyle/>
          <a:p>
            <a:r>
              <a:rPr lang="en-GB" dirty="0" err="1" smtClean="0"/>
              <a:t>Vai</a:t>
            </a:r>
            <a:r>
              <a:rPr lang="en-GB" dirty="0" smtClean="0"/>
              <a:t> </a:t>
            </a:r>
            <a:r>
              <a:rPr lang="en-GB" dirty="0" err="1" smtClean="0"/>
              <a:t>trò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một</a:t>
            </a:r>
            <a:r>
              <a:rPr lang="en-GB" dirty="0" smtClean="0"/>
              <a:t> </a:t>
            </a:r>
            <a:r>
              <a:rPr lang="en-GB" dirty="0" err="1" smtClean="0"/>
              <a:t>Cơ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quản</a:t>
            </a:r>
            <a:r>
              <a:rPr lang="en-GB" dirty="0" smtClean="0"/>
              <a:t> </a:t>
            </a:r>
            <a:r>
              <a:rPr lang="en-GB" dirty="0" err="1" smtClean="0"/>
              <a:t>lý</a:t>
            </a:r>
            <a:r>
              <a:rPr lang="en-GB" dirty="0" smtClean="0"/>
              <a:t> </a:t>
            </a:r>
            <a:r>
              <a:rPr lang="en-GB" dirty="0" err="1" smtClean="0"/>
              <a:t>Giáo</a:t>
            </a:r>
            <a:r>
              <a:rPr lang="en-GB" dirty="0" smtClean="0"/>
              <a:t> </a:t>
            </a:r>
            <a:r>
              <a:rPr lang="en-GB" dirty="0" err="1" smtClean="0"/>
              <a:t>dục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1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6"/>
          <p:cNvSpPr>
            <a:spLocks noGrp="1"/>
          </p:cNvSpPr>
          <p:nvPr>
            <p:ph type="title"/>
          </p:nvPr>
        </p:nvSpPr>
        <p:spPr>
          <a:xfrm>
            <a:off x="457200" y="347079"/>
            <a:ext cx="8229600" cy="490537"/>
          </a:xfrm>
        </p:spPr>
        <p:txBody>
          <a:bodyPr/>
          <a:lstStyle/>
          <a:p>
            <a:r>
              <a:rPr lang="en-GB" dirty="0" err="1" smtClean="0"/>
              <a:t>Vai</a:t>
            </a:r>
            <a:r>
              <a:rPr lang="en-GB" dirty="0" smtClean="0"/>
              <a:t> </a:t>
            </a:r>
            <a:r>
              <a:rPr lang="en-GB" dirty="0" err="1" smtClean="0"/>
              <a:t>trò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một</a:t>
            </a:r>
            <a:r>
              <a:rPr lang="en-GB" dirty="0" smtClean="0"/>
              <a:t> </a:t>
            </a:r>
            <a:r>
              <a:rPr lang="en-GB" dirty="0" err="1" smtClean="0"/>
              <a:t>Cơ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Quản</a:t>
            </a:r>
            <a:r>
              <a:rPr lang="en-GB" dirty="0" smtClean="0"/>
              <a:t> </a:t>
            </a:r>
            <a:r>
              <a:rPr lang="en-GB" dirty="0" err="1" smtClean="0"/>
              <a:t>lý</a:t>
            </a:r>
            <a:r>
              <a:rPr lang="en-GB" dirty="0" smtClean="0"/>
              <a:t> </a:t>
            </a:r>
            <a:r>
              <a:rPr lang="en-GB" dirty="0" err="1" smtClean="0"/>
              <a:t>Duy</a:t>
            </a:r>
            <a:r>
              <a:rPr lang="en-GB" dirty="0" smtClean="0"/>
              <a:t> </a:t>
            </a:r>
            <a:r>
              <a:rPr lang="en-GB" dirty="0" err="1" smtClean="0"/>
              <a:t>nhất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18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83930" y="1399874"/>
            <a:ext cx="8137134" cy="4514213"/>
            <a:chOff x="2840471" y="1398982"/>
            <a:chExt cx="6496144" cy="4514213"/>
          </a:xfrm>
        </p:grpSpPr>
        <p:sp>
          <p:nvSpPr>
            <p:cNvPr id="6" name="Alternate Process 22"/>
            <p:cNvSpPr/>
            <p:nvPr/>
          </p:nvSpPr>
          <p:spPr bwMode="auto">
            <a:xfrm>
              <a:off x="4329335" y="1398982"/>
              <a:ext cx="3454504" cy="577122"/>
            </a:xfrm>
            <a:prstGeom prst="flowChartAlternateProces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dirty="0" err="1" smtClean="0">
                  <a:latin typeface="Arial" charset="0"/>
                  <a:ea typeface="Arial" charset="0"/>
                  <a:cs typeface="Arial" charset="0"/>
                </a:rPr>
                <a:t>Bộ</a:t>
              </a:r>
              <a:r>
                <a:rPr lang="en-GB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Alternate Process 27"/>
            <p:cNvSpPr/>
            <p:nvPr/>
          </p:nvSpPr>
          <p:spPr bwMode="auto">
            <a:xfrm>
              <a:off x="5519614" y="2304604"/>
              <a:ext cx="1086840" cy="637082"/>
            </a:xfrm>
            <a:prstGeom prst="flowChartAlternateProcess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1500" dirty="0" err="1" smtClean="0">
                  <a:latin typeface="Arial" charset="0"/>
                  <a:ea typeface="Arial" charset="0"/>
                  <a:cs typeface="Arial" charset="0"/>
                </a:rPr>
                <a:t>Cơ</a:t>
              </a:r>
              <a:r>
                <a:rPr lang="en-GB" sz="15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1500" dirty="0" err="1" smtClean="0">
                  <a:latin typeface="Arial" charset="0"/>
                  <a:ea typeface="Arial" charset="0"/>
                  <a:cs typeface="Arial" charset="0"/>
                </a:rPr>
                <a:t>quan</a:t>
              </a:r>
              <a:r>
                <a:rPr lang="en-GB" sz="15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15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GB" sz="15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15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GB" sz="15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1500" dirty="0" err="1" smtClean="0">
                  <a:latin typeface="Arial" charset="0"/>
                  <a:ea typeface="Arial" charset="0"/>
                  <a:cs typeface="Arial" charset="0"/>
                </a:rPr>
                <a:t>Chính</a:t>
              </a:r>
              <a:endParaRPr kumimoji="0" lang="en-US" sz="15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Alternate Process 36"/>
            <p:cNvSpPr/>
            <p:nvPr/>
          </p:nvSpPr>
          <p:spPr bwMode="auto">
            <a:xfrm>
              <a:off x="2840471" y="3578771"/>
              <a:ext cx="1086840" cy="637082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Trưởng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phòng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Chiến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lược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và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Chính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sách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" name="Alternate Process 37"/>
            <p:cNvSpPr/>
            <p:nvPr/>
          </p:nvSpPr>
          <p:spPr bwMode="auto">
            <a:xfrm>
              <a:off x="4180567" y="3578771"/>
              <a:ext cx="1086840" cy="637082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Trưởng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phòng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Kiểm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định</a:t>
              </a:r>
              <a:endParaRPr kumimoji="0" lang="en-GB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Alternate Process 39"/>
            <p:cNvSpPr/>
            <p:nvPr/>
          </p:nvSpPr>
          <p:spPr bwMode="auto">
            <a:xfrm>
              <a:off x="6858242" y="3578771"/>
              <a:ext cx="1086840" cy="637082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Trưởng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phòng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đảm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bảo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tiêu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chuẩn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Alternate Process 40"/>
            <p:cNvSpPr/>
            <p:nvPr/>
          </p:nvSpPr>
          <p:spPr bwMode="auto">
            <a:xfrm>
              <a:off x="8196871" y="3578771"/>
              <a:ext cx="1139744" cy="637082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Trưởng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phòng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Truyền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kumimoji="0" lang="en-GB" sz="90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thông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2" name="Straight Arrow Connector 11"/>
            <p:cNvCxnSpPr>
              <a:stCxn id="26" idx="2"/>
              <a:endCxn id="31" idx="0"/>
            </p:cNvCxnSpPr>
            <p:nvPr/>
          </p:nvCxnSpPr>
          <p:spPr bwMode="auto">
            <a:xfrm>
              <a:off x="6056587" y="1976104"/>
              <a:ext cx="6447" cy="3285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>
              <a:stCxn id="31" idx="2"/>
            </p:cNvCxnSpPr>
            <p:nvPr/>
          </p:nvCxnSpPr>
          <p:spPr bwMode="auto">
            <a:xfrm>
              <a:off x="6063034" y="2941687"/>
              <a:ext cx="0" cy="81502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Elbow Connector 13"/>
            <p:cNvCxnSpPr>
              <a:stCxn id="31" idx="2"/>
              <a:endCxn id="40" idx="0"/>
            </p:cNvCxnSpPr>
            <p:nvPr/>
          </p:nvCxnSpPr>
          <p:spPr bwMode="auto">
            <a:xfrm rot="5400000">
              <a:off x="4404922" y="1920658"/>
              <a:ext cx="637085" cy="2679143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Elbow Connector 14"/>
            <p:cNvCxnSpPr>
              <a:stCxn id="31" idx="2"/>
              <a:endCxn id="41" idx="0"/>
            </p:cNvCxnSpPr>
            <p:nvPr/>
          </p:nvCxnSpPr>
          <p:spPr bwMode="auto">
            <a:xfrm rot="5400000">
              <a:off x="5074970" y="2590706"/>
              <a:ext cx="637085" cy="1339047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Elbow Connector 15"/>
            <p:cNvCxnSpPr>
              <a:stCxn id="31" idx="2"/>
              <a:endCxn id="43" idx="0"/>
            </p:cNvCxnSpPr>
            <p:nvPr/>
          </p:nvCxnSpPr>
          <p:spPr bwMode="auto">
            <a:xfrm rot="16200000" flipH="1">
              <a:off x="6413807" y="2590914"/>
              <a:ext cx="637085" cy="1338628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Elbow Connector 16"/>
            <p:cNvCxnSpPr>
              <a:stCxn id="31" idx="2"/>
              <a:endCxn id="44" idx="0"/>
            </p:cNvCxnSpPr>
            <p:nvPr/>
          </p:nvCxnSpPr>
          <p:spPr bwMode="auto">
            <a:xfrm rot="16200000" flipH="1">
              <a:off x="7096347" y="1908374"/>
              <a:ext cx="637085" cy="2703709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2840472" y="4502341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3584344" y="4497813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3212408" y="4497813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cxnSp>
          <p:nvCxnSpPr>
            <p:cNvPr id="21" name="Elbow Connector 20"/>
            <p:cNvCxnSpPr>
              <a:stCxn id="40" idx="2"/>
            </p:cNvCxnSpPr>
            <p:nvPr/>
          </p:nvCxnSpPr>
          <p:spPr bwMode="auto">
            <a:xfrm rot="5400000">
              <a:off x="3054681" y="4173128"/>
              <a:ext cx="286487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>
              <a:stCxn id="40" idx="2"/>
            </p:cNvCxnSpPr>
            <p:nvPr/>
          </p:nvCxnSpPr>
          <p:spPr bwMode="auto">
            <a:xfrm>
              <a:off x="3383891" y="4215854"/>
              <a:ext cx="0" cy="28195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Elbow Connector 22"/>
            <p:cNvCxnSpPr>
              <a:stCxn id="40" idx="2"/>
            </p:cNvCxnSpPr>
            <p:nvPr/>
          </p:nvCxnSpPr>
          <p:spPr bwMode="auto">
            <a:xfrm rot="16200000" flipH="1">
              <a:off x="3428881" y="4170864"/>
              <a:ext cx="281959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Rounded Rectangle 23"/>
            <p:cNvSpPr/>
            <p:nvPr/>
          </p:nvSpPr>
          <p:spPr bwMode="auto">
            <a:xfrm>
              <a:off x="4180568" y="4497813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4924441" y="4497812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4551246" y="4497811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858243" y="4497807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7228921" y="4497806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7599599" y="4497805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8195821" y="4497804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8598681" y="4497803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8990697" y="4497803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cxnSp>
          <p:nvCxnSpPr>
            <p:cNvPr id="33" name="Elbow Connector 32"/>
            <p:cNvCxnSpPr>
              <a:stCxn id="41" idx="2"/>
            </p:cNvCxnSpPr>
            <p:nvPr/>
          </p:nvCxnSpPr>
          <p:spPr bwMode="auto">
            <a:xfrm rot="5400000">
              <a:off x="4397041" y="4170864"/>
              <a:ext cx="281959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Elbow Connector 33"/>
            <p:cNvCxnSpPr>
              <a:stCxn id="41" idx="2"/>
            </p:cNvCxnSpPr>
            <p:nvPr/>
          </p:nvCxnSpPr>
          <p:spPr bwMode="auto">
            <a:xfrm rot="16200000" flipH="1">
              <a:off x="4768976" y="4170864"/>
              <a:ext cx="281958" cy="371937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>
              <a:stCxn id="41" idx="2"/>
              <a:endCxn id="27" idx="0"/>
            </p:cNvCxnSpPr>
            <p:nvPr/>
          </p:nvCxnSpPr>
          <p:spPr bwMode="auto">
            <a:xfrm flipH="1">
              <a:off x="4722729" y="4215854"/>
              <a:ext cx="1258" cy="28195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>
              <a:stCxn id="43" idx="2"/>
              <a:endCxn id="33" idx="0"/>
            </p:cNvCxnSpPr>
            <p:nvPr/>
          </p:nvCxnSpPr>
          <p:spPr bwMode="auto">
            <a:xfrm flipH="1">
              <a:off x="7400404" y="4215853"/>
              <a:ext cx="1258" cy="28195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Elbow Connector 36"/>
            <p:cNvCxnSpPr>
              <a:stCxn id="43" idx="2"/>
              <a:endCxn id="32" idx="0"/>
            </p:cNvCxnSpPr>
            <p:nvPr/>
          </p:nvCxnSpPr>
          <p:spPr bwMode="auto">
            <a:xfrm rot="5400000">
              <a:off x="7074719" y="4170861"/>
              <a:ext cx="281953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Elbow Connector 37"/>
            <p:cNvCxnSpPr>
              <a:stCxn id="43" idx="2"/>
              <a:endCxn id="34" idx="0"/>
            </p:cNvCxnSpPr>
            <p:nvPr/>
          </p:nvCxnSpPr>
          <p:spPr bwMode="auto">
            <a:xfrm rot="16200000" flipH="1">
              <a:off x="7445398" y="4172118"/>
              <a:ext cx="281951" cy="36942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Elbow Connector 38"/>
            <p:cNvCxnSpPr>
              <a:stCxn id="44" idx="2"/>
              <a:endCxn id="35" idx="0"/>
            </p:cNvCxnSpPr>
            <p:nvPr/>
          </p:nvCxnSpPr>
          <p:spPr bwMode="auto">
            <a:xfrm rot="5400000">
              <a:off x="8426049" y="4157110"/>
              <a:ext cx="281950" cy="399439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>
              <a:stCxn id="44" idx="2"/>
              <a:endCxn id="36" idx="0"/>
            </p:cNvCxnSpPr>
            <p:nvPr/>
          </p:nvCxnSpPr>
          <p:spPr bwMode="auto">
            <a:xfrm>
              <a:off x="8766744" y="4215854"/>
              <a:ext cx="3421" cy="28194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Elbow Connector 40"/>
            <p:cNvCxnSpPr>
              <a:stCxn id="44" idx="2"/>
              <a:endCxn id="37" idx="0"/>
            </p:cNvCxnSpPr>
            <p:nvPr/>
          </p:nvCxnSpPr>
          <p:spPr bwMode="auto">
            <a:xfrm rot="16200000" flipH="1">
              <a:off x="8823488" y="4159109"/>
              <a:ext cx="281949" cy="395437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988661" y="4947089"/>
              <a:ext cx="790461" cy="4662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rgbClr val="FF3300"/>
                </a:buClr>
              </a:pP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>
                  <a:latin typeface="Arial" charset="0"/>
                  <a:ea typeface="Arial" charset="0"/>
                  <a:cs typeface="Arial" charset="0"/>
                </a:rPr>
                <a:t>Chiến</a:t>
              </a: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>
                  <a:latin typeface="Arial" charset="0"/>
                  <a:ea typeface="Arial" charset="0"/>
                  <a:cs typeface="Arial" charset="0"/>
                </a:rPr>
                <a:t>lược</a:t>
              </a: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>
                  <a:latin typeface="Arial" charset="0"/>
                  <a:ea typeface="Arial" charset="0"/>
                  <a:cs typeface="Arial" charset="0"/>
                </a:rPr>
                <a:t>và</a:t>
              </a: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>
                  <a:latin typeface="Arial" charset="0"/>
                  <a:ea typeface="Arial" charset="0"/>
                  <a:cs typeface="Arial" charset="0"/>
                </a:rPr>
                <a:t>Chính</a:t>
              </a: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sách</a:t>
              </a:r>
              <a:endParaRPr lang="en-US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52773" y="4989865"/>
              <a:ext cx="93991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US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9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US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900" dirty="0" err="1" smtClean="0">
                  <a:latin typeface="Arial" charset="0"/>
                  <a:ea typeface="Arial" charset="0"/>
                  <a:cs typeface="Arial" charset="0"/>
                </a:rPr>
                <a:t>Kiểm</a:t>
              </a:r>
              <a:r>
                <a:rPr lang="en-US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900" dirty="0" err="1" smtClean="0">
                  <a:latin typeface="Arial" charset="0"/>
                  <a:ea typeface="Arial" charset="0"/>
                  <a:cs typeface="Arial" charset="0"/>
                </a:rPr>
                <a:t>định</a:t>
              </a:r>
              <a:endParaRPr lang="en-US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66337" y="4922024"/>
              <a:ext cx="790461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05173" y="4949396"/>
              <a:ext cx="790461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Các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thanh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tra</a:t>
              </a:r>
              <a:endParaRPr lang="en-US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371719" y="4989865"/>
              <a:ext cx="790461" cy="9233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truyền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thông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nội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bộ</a:t>
              </a:r>
              <a:endParaRPr lang="en-GB" sz="900" dirty="0" smtClean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Quản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lý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truyền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thông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với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bên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ngoài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r</a:t>
              </a:r>
            </a:p>
          </p:txBody>
        </p:sp>
        <p:cxnSp>
          <p:nvCxnSpPr>
            <p:cNvPr id="47" name="Elbow Connector 46"/>
            <p:cNvCxnSpPr/>
            <p:nvPr/>
          </p:nvCxnSpPr>
          <p:spPr bwMode="auto">
            <a:xfrm rot="5400000">
              <a:off x="5730866" y="4169477"/>
              <a:ext cx="284327" cy="37707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Elbow Connector 47"/>
            <p:cNvCxnSpPr/>
            <p:nvPr/>
          </p:nvCxnSpPr>
          <p:spPr bwMode="auto">
            <a:xfrm rot="16200000" flipH="1">
              <a:off x="6105373" y="4172046"/>
              <a:ext cx="284327" cy="371939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Elbow Connector 48"/>
            <p:cNvCxnSpPr/>
            <p:nvPr/>
          </p:nvCxnSpPr>
          <p:spPr bwMode="auto">
            <a:xfrm rot="5400000">
              <a:off x="5916914" y="4355525"/>
              <a:ext cx="284327" cy="498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Alternate Process 38"/>
            <p:cNvSpPr/>
            <p:nvPr/>
          </p:nvSpPr>
          <p:spPr bwMode="auto">
            <a:xfrm>
              <a:off x="5519614" y="3578768"/>
              <a:ext cx="1086840" cy="637082"/>
            </a:xfrm>
            <a:prstGeom prst="flowChartAlternate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Trưởng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phòng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Đảm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bảo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Tuân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err="1" smtClean="0">
                  <a:latin typeface="Arial" charset="0"/>
                  <a:ea typeface="Arial" charset="0"/>
                  <a:cs typeface="Arial" charset="0"/>
                </a:rPr>
                <a:t>thủ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5520662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2" name="Rounded Rectangle 51"/>
            <p:cNvSpPr/>
            <p:nvPr/>
          </p:nvSpPr>
          <p:spPr bwMode="auto">
            <a:xfrm>
              <a:off x="5886664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6256522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22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19</a:t>
            </a:fld>
            <a:endParaRPr lang="en-GB" altLang="x-none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136113"/>
            <a:ext cx="8229600" cy="3947118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Tổ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văn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phê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duyệt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khả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bậc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 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Việc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phê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duyệt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này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bao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gồm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phê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duyệt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tổ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phê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duyệt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bậc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 độ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mà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họ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xây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dựng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kiểm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định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bên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ngoài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/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lập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về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lượng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phù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hợp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Phải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chuẩn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lượng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bởi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nước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chế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sở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nếu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ứng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yêu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cầu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Tổ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văn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do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yếu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kém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hoặc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sai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phạm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457200" y="352409"/>
            <a:ext cx="8229600" cy="490537"/>
          </a:xfrm>
        </p:spPr>
        <p:txBody>
          <a:bodyPr/>
          <a:lstStyle/>
          <a:p>
            <a:r>
              <a:rPr lang="en-GB" dirty="0" err="1" smtClean="0"/>
              <a:t>Vai</a:t>
            </a:r>
            <a:r>
              <a:rPr lang="en-GB" dirty="0" smtClean="0"/>
              <a:t> </a:t>
            </a:r>
            <a:r>
              <a:rPr lang="en-GB" dirty="0" err="1" smtClean="0"/>
              <a:t>trò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Cơ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Cấp</a:t>
            </a:r>
            <a:r>
              <a:rPr lang="en-GB" dirty="0" smtClean="0"/>
              <a:t> </a:t>
            </a:r>
            <a:r>
              <a:rPr lang="en-GB" dirty="0" err="1" smtClean="0"/>
              <a:t>văn</a:t>
            </a:r>
            <a:r>
              <a:rPr lang="en-GB" dirty="0" smtClean="0"/>
              <a:t> </a:t>
            </a:r>
            <a:r>
              <a:rPr lang="en-GB" dirty="0" err="1" smtClean="0"/>
              <a:t>bằng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9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A1DEA25B-A95F-8A4F-A3BC-CFD093CDF07F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2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143000" y="2976782"/>
            <a:ext cx="6858000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Mô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hình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</a:p>
          <a:p>
            <a:pPr algn="ctr"/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Vương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quốc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Anh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128"/>
            <a:ext cx="8229600" cy="490537"/>
          </a:xfrm>
        </p:spPr>
        <p:txBody>
          <a:bodyPr/>
          <a:lstStyle/>
          <a:p>
            <a:r>
              <a:rPr lang="en-GB" dirty="0" err="1" smtClean="0"/>
              <a:t>Vai</a:t>
            </a:r>
            <a:r>
              <a:rPr lang="en-GB" dirty="0" smtClean="0"/>
              <a:t> </a:t>
            </a:r>
            <a:r>
              <a:rPr lang="en-GB" dirty="0" err="1" smtClean="0"/>
              <a:t>trò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vi-VN" dirty="0" smtClean="0"/>
              <a:t>Cơ sở đào tạo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20</a:t>
            </a:fld>
            <a:endParaRPr lang="en-GB" altLang="x-none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130779"/>
            <a:ext cx="8229600" cy="5081523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danh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sách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môn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lịch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dạy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chương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Thực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hiện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chương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để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giúp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đạt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đặt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ra.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xem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khả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năng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ứng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yêu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cầu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trình độ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hay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Kiểm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định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nội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lượng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việc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người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Chịu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sự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chi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phối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: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Cơ quan quản lý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nhà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US" sz="2000" dirty="0" err="1" smtClean="0">
                <a:latin typeface="+mn-lt"/>
                <a:ea typeface="Gill Sans MT" charset="0"/>
                <a:cs typeface="Gill Sans MT" charset="0"/>
              </a:rPr>
              <a:t>nước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;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vi-VN" sz="2000" dirty="0" smtClean="0">
                <a:latin typeface="+mn-lt"/>
                <a:ea typeface="Gill Sans MT" charset="0"/>
                <a:cs typeface="Gill Sans MT" charset="0"/>
              </a:rPr>
              <a:t>Tổ chức cấp văn 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;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tổ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tài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trợ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342900" indent="-342900">
              <a:buFont typeface="Arial" charset="0"/>
              <a:buChar char="•"/>
              <a:defRPr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Bị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xử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phạt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nếu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đáp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ứng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tiêu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42"/>
            <a:ext cx="8229600" cy="490537"/>
          </a:xfrm>
        </p:spPr>
        <p:txBody>
          <a:bodyPr/>
          <a:lstStyle/>
          <a:p>
            <a:r>
              <a:rPr lang="en-GB" dirty="0" err="1" smtClean="0"/>
              <a:t>Câu</a:t>
            </a:r>
            <a:r>
              <a:rPr lang="en-GB" dirty="0" smtClean="0"/>
              <a:t> </a:t>
            </a:r>
            <a:r>
              <a:rPr lang="en-GB" dirty="0" err="1" smtClean="0"/>
              <a:t>hỏi</a:t>
            </a:r>
            <a:r>
              <a:rPr lang="en-GB" dirty="0" smtClean="0"/>
              <a:t> </a:t>
            </a:r>
            <a:r>
              <a:rPr lang="en-GB" dirty="0" err="1" smtClean="0"/>
              <a:t>suy</a:t>
            </a:r>
            <a:r>
              <a:rPr lang="en-GB" dirty="0" smtClean="0"/>
              <a:t> </a:t>
            </a:r>
            <a:r>
              <a:rPr lang="en-GB" dirty="0" err="1" smtClean="0"/>
              <a:t>nghĩ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thảo</a:t>
            </a:r>
            <a:r>
              <a:rPr lang="en-GB" dirty="0" smtClean="0"/>
              <a:t> </a:t>
            </a:r>
            <a:r>
              <a:rPr lang="en-GB" dirty="0" err="1" smtClean="0"/>
              <a:t>luận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21</a:t>
            </a:fld>
            <a:endParaRPr lang="en-GB" altLang="x-none"/>
          </a:p>
        </p:txBody>
      </p:sp>
      <p:sp>
        <p:nvSpPr>
          <p:cNvPr id="5" name="Rectangle 6"/>
          <p:cNvSpPr txBox="1"/>
          <p:nvPr/>
        </p:nvSpPr>
        <p:spPr>
          <a:xfrm>
            <a:off x="468313" y="980728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Làm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thế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đảm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bảo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vi-VN" sz="1500" dirty="0" smtClean="0">
                <a:latin typeface="+mj-lt"/>
                <a:ea typeface="Gill Sans MT" charset="0"/>
              </a:rPr>
              <a:t>Chuẩn đầu ra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cấu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trúc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en-GB" sz="1500" dirty="0" err="1" smtClean="0">
                <a:latin typeface="+mj-lt"/>
                <a:ea typeface="Gill Sans MT" charset="0"/>
              </a:rPr>
              <a:t>tổ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chức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trình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bày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như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nhau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xuyên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suốt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tất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cả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bậc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trình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độ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Làm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thế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đảm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bảo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sự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tham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gia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chất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lượng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của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doanh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nghiệp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trong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việc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xây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dựng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vi-VN" sz="1500" dirty="0" smtClean="0">
                <a:latin typeface="+mj-lt"/>
                <a:ea typeface="Gill Sans MT" charset="0"/>
              </a:rPr>
              <a:t>Chuẩn đầu ra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Làm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thế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đảm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bảo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được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rằng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tiếng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nói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của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tất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cả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bên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liên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quan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được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lắng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nghe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ghi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nhận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Làm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thế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đảm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bảo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tính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cập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nhật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en-GB" sz="1500" dirty="0" err="1" smtClean="0">
                <a:latin typeface="+mj-lt"/>
                <a:ea typeface="Gill Sans MT" charset="0"/>
              </a:rPr>
              <a:t>không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bị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hậu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của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vi-VN" sz="1500" dirty="0">
                <a:latin typeface="+mj-lt"/>
                <a:ea typeface="Gill Sans MT" charset="0"/>
              </a:rPr>
              <a:t>Chuẩn đầu </a:t>
            </a:r>
            <a:r>
              <a:rPr lang="vi-VN" sz="1500" dirty="0" smtClean="0">
                <a:latin typeface="+mj-lt"/>
                <a:ea typeface="Gill Sans MT" charset="0"/>
              </a:rPr>
              <a:t>ra</a:t>
            </a:r>
            <a:r>
              <a:rPr lang="en-US" sz="1500" b="1" dirty="0">
                <a:latin typeface="+mj-lt"/>
                <a:ea typeface="Gill Sans MT" charset="0"/>
              </a:rPr>
              <a:t> </a:t>
            </a:r>
            <a:r>
              <a:rPr lang="en-US" sz="1500" dirty="0" err="1" smtClean="0">
                <a:latin typeface="+mj-lt"/>
                <a:ea typeface="Gill Sans MT" charset="0"/>
              </a:rPr>
              <a:t>sau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khi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đã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xây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dựng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xong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Khung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trình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độ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chuẩn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đầu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ra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còn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điều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rất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mới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mẻ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en-GB" sz="1500" dirty="0" err="1" smtClean="0">
                <a:latin typeface="+mj-lt"/>
                <a:ea typeface="Gill Sans MT" charset="0"/>
              </a:rPr>
              <a:t>vậy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làm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thế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được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sự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>
                <a:latin typeface="+mj-lt"/>
                <a:ea typeface="Gill Sans MT" charset="0"/>
              </a:rPr>
              <a:t>tin </a:t>
            </a:r>
            <a:r>
              <a:rPr lang="en-GB" sz="1500" dirty="0" err="1" smtClean="0">
                <a:latin typeface="+mj-lt"/>
                <a:ea typeface="Gill Sans MT" charset="0"/>
              </a:rPr>
              <a:t>tưởng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của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Doanh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nghiệp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vi-VN" sz="1500" dirty="0" smtClean="0">
                <a:latin typeface="+mj-lt"/>
                <a:ea typeface="Gill Sans MT" charset="0"/>
              </a:rPr>
              <a:t>Cơ sở đào tạo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người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học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Các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chủ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sau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đây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vai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trò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gì</a:t>
            </a:r>
            <a:r>
              <a:rPr lang="en-GB" sz="1500" dirty="0" smtClean="0">
                <a:latin typeface="+mj-lt"/>
                <a:ea typeface="Gill Sans MT" charset="0"/>
              </a:rPr>
              <a:t>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Bộ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ngành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trung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ương</a:t>
            </a:r>
            <a:r>
              <a:rPr lang="en-GB" sz="1500" dirty="0" smtClean="0">
                <a:latin typeface="+mj-lt"/>
                <a:ea typeface="Gill Sans MT" charset="0"/>
              </a:rPr>
              <a:t>;</a:t>
            </a:r>
          </a:p>
          <a:p>
            <a:pPr marL="742950" lvl="1" indent="-285750">
              <a:buFont typeface="Arial" charset="0"/>
              <a:buChar char="•"/>
            </a:pPr>
            <a:r>
              <a:rPr lang="vi-VN" sz="1500" dirty="0" smtClean="0">
                <a:latin typeface="+mj-lt"/>
                <a:ea typeface="Gill Sans MT" charset="0"/>
              </a:rPr>
              <a:t>Cơ sở đào tạo</a:t>
            </a:r>
            <a:r>
              <a:rPr lang="en-GB" sz="1500" dirty="0" smtClean="0">
                <a:latin typeface="+mj-lt"/>
                <a:ea typeface="Gill Sans MT" charset="0"/>
              </a:rPr>
              <a:t>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Doanh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nghiệp</a:t>
            </a:r>
            <a:r>
              <a:rPr lang="en-GB" sz="1500" dirty="0" smtClean="0">
                <a:latin typeface="+mj-lt"/>
                <a:ea typeface="Gill Sans MT" charset="0"/>
              </a:rPr>
              <a:t>;</a:t>
            </a:r>
          </a:p>
          <a:p>
            <a:pPr marL="742950" lvl="1" indent="-285750">
              <a:buFont typeface="Arial" charset="0"/>
              <a:buChar char="•"/>
            </a:pPr>
            <a:r>
              <a:rPr lang="vi-VN" sz="1500" dirty="0" smtClean="0">
                <a:latin typeface="+mj-lt"/>
                <a:ea typeface="Gill Sans MT" charset="0"/>
              </a:rPr>
              <a:t>Cơ quan thương mại</a:t>
            </a:r>
            <a:r>
              <a:rPr lang="en-GB" sz="1500" dirty="0" smtClean="0">
                <a:latin typeface="+mj-lt"/>
                <a:ea typeface="Gill Sans MT" charset="0"/>
              </a:rPr>
              <a:t>,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Người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học</a:t>
            </a:r>
            <a:r>
              <a:rPr lang="en-GB" sz="1500" dirty="0" smtClean="0">
                <a:latin typeface="+mj-lt"/>
                <a:ea typeface="Gill Sans MT" charset="0"/>
              </a:rPr>
              <a:t>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+mj-lt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err="1" smtClean="0">
                <a:latin typeface="+mj-lt"/>
                <a:ea typeface="Gill Sans MT" charset="0"/>
              </a:rPr>
              <a:t>Liệu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có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thể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nghiên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cứu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điển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hình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tốt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hiện</a:t>
            </a:r>
            <a:r>
              <a:rPr lang="en-GB" sz="1500" dirty="0" smtClean="0">
                <a:latin typeface="+mj-lt"/>
                <a:ea typeface="Gill Sans MT" charset="0"/>
              </a:rPr>
              <a:t> nay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nhân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rộng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lên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quy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mô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toàn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quốc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không</a:t>
            </a:r>
            <a:r>
              <a:rPr lang="en-GB" sz="1500" dirty="0" smtClean="0">
                <a:latin typeface="+mj-lt"/>
                <a:ea typeface="Gill Sans MT" charset="0"/>
              </a:rPr>
              <a:t>? </a:t>
            </a:r>
            <a:r>
              <a:rPr lang="en-GB" sz="1500" dirty="0" err="1" smtClean="0">
                <a:latin typeface="+mj-lt"/>
                <a:ea typeface="Gill Sans MT" charset="0"/>
              </a:rPr>
              <a:t>Và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bằng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cách</a:t>
            </a:r>
            <a:r>
              <a:rPr lang="en-GB" sz="1500" dirty="0" smtClean="0">
                <a:latin typeface="+mj-lt"/>
                <a:ea typeface="Gill Sans MT" charset="0"/>
              </a:rPr>
              <a:t> </a:t>
            </a:r>
            <a:r>
              <a:rPr lang="en-GB" sz="1500" dirty="0" err="1" smtClean="0">
                <a:latin typeface="+mj-lt"/>
                <a:ea typeface="Gill Sans MT" charset="0"/>
              </a:rPr>
              <a:t>nào</a:t>
            </a:r>
            <a:r>
              <a:rPr lang="en-GB" sz="1500" dirty="0" smtClean="0">
                <a:latin typeface="+mj-lt"/>
                <a:ea typeface="Gill Sans MT" charset="0"/>
              </a:rPr>
              <a:t>? </a:t>
            </a:r>
            <a:endParaRPr lang="en-GB" sz="1500" dirty="0">
              <a:latin typeface="+mj-lt"/>
              <a:ea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D735-4FBB-9748-BCAB-2F5D2EA36CE7}" type="slidenum">
              <a:rPr lang="en-GB" altLang="x-none" smtClean="0"/>
              <a:pPr/>
              <a:t>22</a:t>
            </a:fld>
            <a:endParaRPr lang="en-GB" altLang="x-none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8313" y="1424238"/>
            <a:ext cx="8218487" cy="3826247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ts val="140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3275" indent="4763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2pPr>
            <a:lvl3pPr marL="1697038" indent="-358775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3pPr>
            <a:lvl4pPr marL="2225675" indent="-349250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4pPr>
            <a:lvl5pPr marL="2770188" indent="-365125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5pPr>
            <a:lvl6pPr marL="32273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6pPr>
            <a:lvl7pPr marL="36845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7pPr>
            <a:lvl8pPr marL="41417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8pPr>
            <a:lvl9pPr marL="45989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endParaRPr lang="en-GB" kern="0" dirty="0" smtClean="0">
              <a:ea typeface="Gill Sans MT" charset="0"/>
              <a:cs typeface="Gill Sans MT" charset="0"/>
            </a:endParaRPr>
          </a:p>
          <a:p>
            <a:pPr algn="ctr"/>
            <a:r>
              <a:rPr lang="en-GB" sz="4800" kern="0" dirty="0" err="1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Trân</a:t>
            </a:r>
            <a:r>
              <a:rPr lang="en-GB" sz="4800" kern="0" dirty="0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trọng</a:t>
            </a:r>
            <a:r>
              <a:rPr lang="en-GB" sz="4800" kern="0" dirty="0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Cảm</a:t>
            </a:r>
            <a:r>
              <a:rPr lang="en-GB" sz="4800" kern="0" dirty="0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ơn</a:t>
            </a:r>
            <a:endParaRPr lang="en-GB" sz="3600" kern="0" dirty="0" smtClean="0">
              <a:ea typeface="Gill Sans MT" charset="0"/>
              <a:cs typeface="Gill Sans MT" charset="0"/>
            </a:endParaRPr>
          </a:p>
          <a:p>
            <a:pPr algn="ctr"/>
            <a:r>
              <a:rPr lang="en-GB" sz="2600" kern="0" dirty="0" smtClean="0">
                <a:ea typeface="Gill Sans MT" charset="0"/>
                <a:cs typeface="Gill Sans MT" charset="0"/>
              </a:rPr>
              <a:t>Stirling Wood</a:t>
            </a:r>
          </a:p>
          <a:p>
            <a:pPr algn="ctr"/>
            <a:r>
              <a:rPr lang="en-GB" kern="0" dirty="0" smtClean="0">
                <a:ea typeface="Gill Sans MT" charset="0"/>
                <a:cs typeface="Gill Sans MT" charset="0"/>
              </a:rPr>
              <a:t>stirling@stirlingwood.wanadoo.co.uk</a:t>
            </a:r>
          </a:p>
          <a:p>
            <a:pPr algn="ctr"/>
            <a:r>
              <a:rPr lang="en-GB" kern="0" dirty="0" smtClean="0">
                <a:ea typeface="Gill Sans MT" charset="0"/>
                <a:cs typeface="Gill Sans MT" charset="0"/>
              </a:rPr>
              <a:t>+44 7875 720428</a:t>
            </a:r>
            <a:endParaRPr lang="en-GB" kern="0" dirty="0"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0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8728"/>
            <a:ext cx="8229600" cy="490537"/>
          </a:xfrm>
        </p:spPr>
        <p:txBody>
          <a:bodyPr/>
          <a:lstStyle/>
          <a:p>
            <a:r>
              <a:rPr lang="en-GB" altLang="x-none" dirty="0" err="1" smtClean="0"/>
              <a:t>Khung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trình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độ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Quốc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gia</a:t>
            </a:r>
            <a:r>
              <a:rPr lang="en-GB" altLang="x-none" dirty="0" smtClean="0"/>
              <a:t> (NQF) ở UK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849A03E4-4153-D848-9A57-EDDF40C9FC46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3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Rectangle 5"/>
          <p:cNvSpPr txBox="1"/>
          <p:nvPr/>
        </p:nvSpPr>
        <p:spPr>
          <a:xfrm>
            <a:off x="457199" y="1143665"/>
            <a:ext cx="82296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Anh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Bắc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Ai-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len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dùng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j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khung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gồm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từ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Bậc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1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đến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j-lt"/>
                <a:ea typeface="Gill Sans MT" charset="0"/>
                <a:cs typeface="Gill Sans MT" charset="0"/>
              </a:rPr>
              <a:t>Bậc</a:t>
            </a:r>
            <a:r>
              <a:rPr lang="en-GB" sz="2000" dirty="0">
                <a:latin typeface="+mj-lt"/>
                <a:ea typeface="Gill Sans MT" charset="0"/>
                <a:cs typeface="Gill Sans MT" charset="0"/>
              </a:rPr>
              <a:t> </a:t>
            </a:r>
            <a:r>
              <a:rPr lang="en-GB" sz="2000" dirty="0" smtClean="0">
                <a:latin typeface="+mj-lt"/>
                <a:ea typeface="Gill Sans MT" charset="0"/>
                <a:cs typeface="Gill Sans MT" charset="0"/>
              </a:rPr>
              <a:t>8</a:t>
            </a:r>
            <a:r>
              <a:rPr lang="en-US" sz="2000" dirty="0" smtClean="0">
                <a:latin typeface="+mj-lt"/>
                <a:ea typeface="Gill Sans MT" charset="0"/>
                <a:cs typeface="Gill Sans MT" charset="0"/>
              </a:rPr>
              <a:t>…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–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Scotlvà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xứ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Wales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dùng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bậc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Trách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nhiệm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thuộc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bao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gồm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chương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Đại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học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nhưng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sự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tương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đồng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giữa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bậc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Được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bởi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thẩm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quyền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trực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tiếp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Quốc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hội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Rất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nhiều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Tổ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chức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latin typeface="+mn-lt"/>
                <a:ea typeface="Gill Sans MT" charset="0"/>
                <a:cs typeface="Gill Sans MT" charset="0"/>
              </a:rPr>
              <a:t>v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ăn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xây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tích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hợp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chúng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Quốc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gia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sở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tạo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có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thể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lựa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chọn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sử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dụng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Cấp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văn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nào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phù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hợp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–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tùy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thuộc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chi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phí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lượng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dịch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vụ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khách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hàng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altLang="x-none" dirty="0" err="1" smtClean="0"/>
              <a:t>Bài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học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kinh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nghiệm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của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chúng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tôi</a:t>
            </a:r>
            <a:r>
              <a:rPr lang="mr-IN" altLang="x-none" dirty="0" smtClean="0"/>
              <a:t>…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93807A26-F6A8-F749-90B0-3F53BBE8A8FA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4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Rectangle 5"/>
          <p:cNvSpPr txBox="1"/>
          <p:nvPr/>
        </p:nvSpPr>
        <p:spPr>
          <a:xfrm>
            <a:off x="457199" y="1141511"/>
            <a:ext cx="82296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Những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gì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nên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làm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Những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gì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b="1" dirty="0" err="1" smtClean="0">
                <a:latin typeface="+mn-lt"/>
                <a:ea typeface="Gill Sans MT" charset="0"/>
                <a:cs typeface="Gill Sans MT" charset="0"/>
              </a:rPr>
              <a:t>không</a:t>
            </a:r>
            <a:r>
              <a:rPr lang="en-GB" sz="2000" b="1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nên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làm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duy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để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đảm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bảo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lượng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nhất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quán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xây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dựng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hệ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thống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tập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 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tốt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hơn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3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!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quản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lý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đóng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vai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trò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trọng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Phải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thực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sự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lập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với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các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Bộ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“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sở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hữu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”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Khung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Trình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độ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,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nhưng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lại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phải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là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một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Cơ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quan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của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Chính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phủ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611A0D8F-C880-F144-8BD5-E3F0EC900A19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5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43000" y="2976782"/>
            <a:ext cx="6858000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Thực</a:t>
            </a:r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4800" kern="0" dirty="0" err="1" smtClean="0">
                <a:latin typeface="+mn-lt"/>
                <a:ea typeface="Gill Sans MT" charset="0"/>
                <a:cs typeface="Gill Sans MT" charset="0"/>
              </a:rPr>
              <a:t>hiện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altLang="x-none" dirty="0" err="1" smtClean="0"/>
              <a:t>Thực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hiện</a:t>
            </a:r>
            <a:r>
              <a:rPr lang="en-GB" altLang="x-none" dirty="0" smtClean="0"/>
              <a:t> – </a:t>
            </a:r>
            <a:r>
              <a:rPr lang="en-GB" altLang="x-none" dirty="0" err="1" smtClean="0"/>
              <a:t>Giai</a:t>
            </a:r>
            <a:r>
              <a:rPr lang="en-GB" altLang="x-none" dirty="0" smtClean="0"/>
              <a:t> </a:t>
            </a:r>
            <a:r>
              <a:rPr lang="en-GB" altLang="x-none" dirty="0" err="1" smtClean="0"/>
              <a:t>đoạn</a:t>
            </a:r>
            <a:r>
              <a:rPr lang="en-GB" altLang="x-none" dirty="0" smtClean="0"/>
              <a:t> 1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6C1B7715-9C22-964A-9AAD-D9B706F5CF05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6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8313" y="1658119"/>
            <a:ext cx="8229600" cy="3979311"/>
            <a:chOff x="1921020" y="2292999"/>
            <a:chExt cx="8349960" cy="3353235"/>
          </a:xfrm>
        </p:grpSpPr>
        <p:sp>
          <p:nvSpPr>
            <p:cNvPr id="7" name="Rounded Rectangle 6"/>
            <p:cNvSpPr/>
            <p:nvPr/>
          </p:nvSpPr>
          <p:spPr>
            <a:xfrm>
              <a:off x="1921020" y="229651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Cơ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sở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pháp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KTĐQG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177232" y="2292999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Cơ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sở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pháp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công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cụ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quản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433444" y="3526007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Thành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lập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Cơ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quan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Quản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177232" y="472925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tiêu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chí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quản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21020" y="4729259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Kiểm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định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tổ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chức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cấp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văn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4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bằng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3758556" y="2751487"/>
              <a:ext cx="1418676" cy="351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0" idx="1"/>
              <a:endCxn id="11" idx="3"/>
            </p:cNvCxnSpPr>
            <p:nvPr/>
          </p:nvCxnSpPr>
          <p:spPr>
            <a:xfrm flipH="1">
              <a:off x="3758556" y="5187746"/>
              <a:ext cx="14186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8" idx="3"/>
              <a:endCxn id="9" idx="0"/>
            </p:cNvCxnSpPr>
            <p:nvPr/>
          </p:nvCxnSpPr>
          <p:spPr>
            <a:xfrm>
              <a:off x="7014768" y="2751487"/>
              <a:ext cx="2337444" cy="77452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9" idx="2"/>
              <a:endCxn id="10" idx="3"/>
            </p:cNvCxnSpPr>
            <p:nvPr/>
          </p:nvCxnSpPr>
          <p:spPr>
            <a:xfrm rot="5400000">
              <a:off x="7811108" y="3646642"/>
              <a:ext cx="744764" cy="233744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Thực</a:t>
            </a:r>
            <a:r>
              <a:rPr lang="en-GB" dirty="0" smtClean="0"/>
              <a:t> </a:t>
            </a:r>
            <a:r>
              <a:rPr lang="en-GB" dirty="0" err="1" smtClean="0"/>
              <a:t>hiện</a:t>
            </a:r>
            <a:r>
              <a:rPr lang="en-GB" dirty="0" smtClean="0"/>
              <a:t> – </a:t>
            </a:r>
            <a:r>
              <a:rPr lang="en-GB" dirty="0" err="1" smtClean="0"/>
              <a:t>Giai</a:t>
            </a:r>
            <a:r>
              <a:rPr lang="en-GB" dirty="0" smtClean="0"/>
              <a:t> </a:t>
            </a:r>
            <a:r>
              <a:rPr lang="en-GB" dirty="0" err="1" smtClean="0"/>
              <a:t>đoạn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2627-EBDF-6D4B-804A-424D64CF53DE}" type="slidenum">
              <a:rPr lang="en-GB" altLang="x-none" smtClean="0"/>
              <a:pPr/>
              <a:t>7</a:t>
            </a:fld>
            <a:endParaRPr lang="en-GB" altLang="x-none"/>
          </a:p>
        </p:txBody>
      </p:sp>
      <p:grpSp>
        <p:nvGrpSpPr>
          <p:cNvPr id="44" name="Group 43"/>
          <p:cNvGrpSpPr/>
          <p:nvPr/>
        </p:nvGrpSpPr>
        <p:grpSpPr>
          <a:xfrm>
            <a:off x="835875" y="1287279"/>
            <a:ext cx="7472250" cy="4295235"/>
            <a:chOff x="911003" y="1287279"/>
            <a:chExt cx="7472250" cy="4295235"/>
          </a:xfrm>
        </p:grpSpPr>
        <p:grpSp>
          <p:nvGrpSpPr>
            <p:cNvPr id="43" name="Group 42"/>
            <p:cNvGrpSpPr/>
            <p:nvPr/>
          </p:nvGrpSpPr>
          <p:grpSpPr>
            <a:xfrm>
              <a:off x="2950590" y="2407940"/>
              <a:ext cx="5432663" cy="3174574"/>
              <a:chOff x="2950590" y="2407940"/>
              <a:chExt cx="5432663" cy="317457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974737" y="2407940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Tổ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chức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cấp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văn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bằng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xây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dựng</a:t>
                </a:r>
                <a:r>
                  <a:rPr lang="en-GB" sz="12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Chuẩn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đầu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ra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và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Trình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độ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6545717" y="2407941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quan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quản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lý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kiểm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định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Chuẩn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đầu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ra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và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trình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độ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6545717" y="4665539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Tổ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chức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cấp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văn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bằng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thẩm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định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sở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đào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tạo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2950590" y="4665539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Tổ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chức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cấp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văn</a:t>
                </a:r>
                <a:r>
                  <a:rPr lang="en-GB" sz="1400" dirty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bằng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quản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lý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sở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đào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4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tạo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1" name="Straight Arrow Connector 10"/>
              <p:cNvCxnSpPr>
                <a:stCxn id="9" idx="3"/>
              </p:cNvCxnSpPr>
              <p:nvPr/>
            </p:nvCxnSpPr>
            <p:spPr>
              <a:xfrm>
                <a:off x="4788126" y="2866428"/>
                <a:ext cx="1757591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4788126" y="5124027"/>
                <a:ext cx="175759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7464485" y="3324916"/>
                <a:ext cx="0" cy="134062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911003" y="1287279"/>
              <a:ext cx="1647039" cy="3156314"/>
              <a:chOff x="911003" y="1287279"/>
              <a:chExt cx="1647039" cy="315631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911003" y="3526619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quan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Thương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mại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911003" y="2407940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Bên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sử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dụng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lao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động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911003" y="1287279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Các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sở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Đào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tạo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</p:grpSp>
        <p:cxnSp>
          <p:nvCxnSpPr>
            <p:cNvPr id="21" name="Straight Arrow Connector 20"/>
            <p:cNvCxnSpPr>
              <a:stCxn id="7" idx="1"/>
              <a:endCxn id="15" idx="3"/>
            </p:cNvCxnSpPr>
            <p:nvPr/>
          </p:nvCxnSpPr>
          <p:spPr>
            <a:xfrm flipH="1" flipV="1">
              <a:off x="2558042" y="2866427"/>
              <a:ext cx="416695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541944" y="2131812"/>
              <a:ext cx="448891" cy="34259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2541944" y="3286748"/>
              <a:ext cx="481087" cy="30045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51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Thực</a:t>
            </a:r>
            <a:r>
              <a:rPr lang="en-GB" dirty="0" smtClean="0"/>
              <a:t> </a:t>
            </a:r>
            <a:r>
              <a:rPr lang="en-GB" dirty="0" err="1" smtClean="0"/>
              <a:t>hiện</a:t>
            </a:r>
            <a:r>
              <a:rPr lang="en-GB" dirty="0" smtClean="0"/>
              <a:t> – </a:t>
            </a:r>
            <a:r>
              <a:rPr lang="en-GB" dirty="0" err="1" smtClean="0"/>
              <a:t>Giai</a:t>
            </a:r>
            <a:r>
              <a:rPr lang="en-GB" dirty="0" smtClean="0"/>
              <a:t> </a:t>
            </a:r>
            <a:r>
              <a:rPr lang="en-GB" dirty="0" err="1" smtClean="0"/>
              <a:t>đoạn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8</a:t>
            </a:fld>
            <a:endParaRPr lang="en-GB" altLang="x-none"/>
          </a:p>
        </p:txBody>
      </p:sp>
      <p:grpSp>
        <p:nvGrpSpPr>
          <p:cNvPr id="55" name="Group 54"/>
          <p:cNvGrpSpPr/>
          <p:nvPr/>
        </p:nvGrpSpPr>
        <p:grpSpPr>
          <a:xfrm>
            <a:off x="1080357" y="1486654"/>
            <a:ext cx="6695530" cy="3993145"/>
            <a:chOff x="1080357" y="1486654"/>
            <a:chExt cx="6695530" cy="3993145"/>
          </a:xfrm>
        </p:grpSpPr>
        <p:sp>
          <p:nvSpPr>
            <p:cNvPr id="8" name="Rounded Rectangle 7"/>
            <p:cNvSpPr/>
            <p:nvPr/>
          </p:nvSpPr>
          <p:spPr>
            <a:xfrm>
              <a:off x="1080358" y="1494713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Cơ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quan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Quản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lý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kiểm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định Chuẩn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đầu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và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Trình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độ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trong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thời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gian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</a:p>
            <a:p>
              <a:pPr algn="ctr"/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cố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định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1" name="Straight Arrow Connector 10"/>
            <p:cNvCxnSpPr>
              <a:stCxn id="8" idx="3"/>
              <a:endCxn id="9" idx="1"/>
            </p:cNvCxnSpPr>
            <p:nvPr/>
          </p:nvCxnSpPr>
          <p:spPr>
            <a:xfrm flipV="1">
              <a:off x="2727397" y="1946224"/>
              <a:ext cx="1345871" cy="69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1080358" y="4562825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Tổ chức cấp văn bằng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lại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vi-VN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 đầu ra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và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</a:p>
            <a:p>
              <a:pPr algn="ctr"/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</a:t>
              </a:r>
              <a:r>
                <a:rPr lang="vi-VN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rình </a:t>
              </a:r>
              <a:r>
                <a:rPr lang="vi-VN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độ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080357" y="3044762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Tổ chức cấp văn bằng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trình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nộp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vi-VN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 đầu ra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và 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</a:t>
              </a:r>
              <a:r>
                <a:rPr lang="vi-VN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rình </a:t>
              </a:r>
              <a:r>
                <a:rPr lang="vi-VN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độ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đã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rà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soát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,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cập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nhật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,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phục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vụ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0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kiểm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định</a:t>
              </a:r>
              <a:endParaRPr lang="en-GB" sz="10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1903877" y="3961736"/>
              <a:ext cx="1" cy="6010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8" idx="2"/>
            </p:cNvCxnSpPr>
            <p:nvPr/>
          </p:nvCxnSpPr>
          <p:spPr>
            <a:xfrm flipV="1">
              <a:off x="1903877" y="2411687"/>
              <a:ext cx="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>
              <a:off x="4073268" y="1486654"/>
              <a:ext cx="3702619" cy="3992953"/>
              <a:chOff x="4073268" y="1486654"/>
              <a:chExt cx="3702619" cy="3992953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4073268" y="1487737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 quan quản lý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thực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hiện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việc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quản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lý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và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kiểm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2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toán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vi-VN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Tổ chức cấp văn bằng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084801" y="3020615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Tổ chức cấp văn bằng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1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rà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1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soát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vi-VN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Chuẩn đầu ra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và 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</a:t>
                </a:r>
                <a:r>
                  <a:rPr lang="vi-VN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rình </a:t>
                </a:r>
                <a:r>
                  <a:rPr lang="vi-VN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độ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</a:p>
              <a:p>
                <a:pPr algn="ctr"/>
                <a:r>
                  <a:rPr lang="en-GB" sz="11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khi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 </a:t>
                </a:r>
                <a:r>
                  <a:rPr lang="en-GB" sz="1100" dirty="0" err="1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cần</a:t>
                </a:r>
                <a:endParaRPr lang="en-GB" sz="11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H="1">
                <a:off x="4908320" y="2387540"/>
                <a:ext cx="288" cy="63307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ounded Rectangle 12"/>
              <p:cNvSpPr/>
              <p:nvPr/>
            </p:nvSpPr>
            <p:spPr>
              <a:xfrm>
                <a:off x="6128848" y="4562633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 quan thương mại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127439" y="3018398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Bên sử dụng lao động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127439" y="1486654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Cơ sở đào tạo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V="1">
                <a:off x="5696065" y="2359465"/>
                <a:ext cx="507195" cy="70944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0" idx="3"/>
                <a:endCxn id="14" idx="1"/>
              </p:cNvCxnSpPr>
              <p:nvPr/>
            </p:nvCxnSpPr>
            <p:spPr>
              <a:xfrm flipV="1">
                <a:off x="5731840" y="3476885"/>
                <a:ext cx="395599" cy="22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 flipV="1">
                <a:off x="5667994" y="3895390"/>
                <a:ext cx="527218" cy="6989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Elbow Connector 46"/>
            <p:cNvCxnSpPr>
              <a:stCxn id="10" idx="2"/>
              <a:endCxn id="16" idx="3"/>
            </p:cNvCxnSpPr>
            <p:nvPr/>
          </p:nvCxnSpPr>
          <p:spPr>
            <a:xfrm rot="5400000">
              <a:off x="3275998" y="3388988"/>
              <a:ext cx="1083723" cy="218092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7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err="1" smtClean="0"/>
              <a:t>Xây</a:t>
            </a:r>
            <a:r>
              <a:rPr lang="en-GB" dirty="0" smtClean="0"/>
              <a:t> </a:t>
            </a:r>
            <a:r>
              <a:rPr lang="en-GB" dirty="0" err="1" smtClean="0"/>
              <a:t>dựng</a:t>
            </a:r>
            <a:r>
              <a:rPr lang="en-GB" dirty="0" smtClean="0"/>
              <a:t> </a:t>
            </a:r>
            <a:r>
              <a:rPr lang="en-GB" dirty="0" err="1" smtClean="0"/>
              <a:t>Chuẩn</a:t>
            </a:r>
            <a:r>
              <a:rPr lang="en-GB" dirty="0" smtClean="0"/>
              <a:t> </a:t>
            </a:r>
            <a:r>
              <a:rPr lang="en-GB" dirty="0" err="1" smtClean="0"/>
              <a:t>đầu</a:t>
            </a:r>
            <a:r>
              <a:rPr lang="en-GB" dirty="0" smtClean="0"/>
              <a:t> </a:t>
            </a:r>
            <a:r>
              <a:rPr lang="en-GB" dirty="0" err="1" smtClean="0"/>
              <a:t>ra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9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683474" y="1361490"/>
            <a:ext cx="7775575" cy="4300356"/>
            <a:chOff x="1664775" y="2006123"/>
            <a:chExt cx="6743370" cy="3985090"/>
          </a:xfrm>
        </p:grpSpPr>
        <p:sp>
          <p:nvSpPr>
            <p:cNvPr id="6" name="Rounded Rectangle 5"/>
            <p:cNvSpPr/>
            <p:nvPr/>
          </p:nvSpPr>
          <p:spPr>
            <a:xfrm>
              <a:off x="1664776" y="200612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 đầu ra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và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</a:t>
              </a:r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rình </a:t>
              </a:r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độ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cung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cấp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cho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Cơ sở đào tạo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sử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dụng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570609" y="200612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Tiêu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Kỹ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năng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Quốc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cùng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với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sự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tham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của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ngành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570288" y="355617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Tiêu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Kỹ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năng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Quốc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cung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cấp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cho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Tổ chức cấp văn bằng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7489056" y="2923098"/>
              <a:ext cx="32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6570288" y="507423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 đầu ra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xây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dựng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cùng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với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sự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tham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của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doanh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nghiệp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64776" y="5074237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Trình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Chính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phủ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phê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duyệt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l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2" name="Straight Arrow Connector 11"/>
            <p:cNvCxnSpPr>
              <a:endCxn id="16" idx="0"/>
            </p:cNvCxnSpPr>
            <p:nvPr/>
          </p:nvCxnSpPr>
          <p:spPr>
            <a:xfrm>
              <a:off x="7489056" y="4473148"/>
              <a:ext cx="0" cy="601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16" idx="1"/>
            </p:cNvCxnSpPr>
            <p:nvPr/>
          </p:nvCxnSpPr>
          <p:spPr>
            <a:xfrm rot="10800000">
              <a:off x="5955068" y="5532724"/>
              <a:ext cx="615220" cy="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664775" y="355617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Chính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phủ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kiểm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tra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xem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đã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có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sự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tham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gia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và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đồng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thuận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của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doanh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nghiệp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chưa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2583543" y="4473148"/>
              <a:ext cx="1" cy="6010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8" idx="2"/>
            </p:cNvCxnSpPr>
            <p:nvPr/>
          </p:nvCxnSpPr>
          <p:spPr>
            <a:xfrm flipV="1">
              <a:off x="2583543" y="2923098"/>
              <a:ext cx="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4117532" y="507423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Chuẩn đầu ra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kết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hợp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lại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với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nhau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tạo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thành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các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mô-đun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200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và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</a:p>
            <a:p>
              <a:pPr algn="ctr"/>
              <a:r>
                <a:rPr lang="vi-VN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trình độ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3502312" y="5532724"/>
              <a:ext cx="61522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/>
            <p:cNvSpPr/>
            <p:nvPr/>
          </p:nvSpPr>
          <p:spPr>
            <a:xfrm>
              <a:off x="4117531" y="355722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Người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học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được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đào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tạo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để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đạt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GB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tới</a:t>
              </a:r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vi-VN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trình độ</a:t>
              </a:r>
              <a:r>
                <a:rPr lang="en-US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US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yêu</a:t>
              </a:r>
              <a:r>
                <a:rPr lang="en-US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 </a:t>
              </a:r>
              <a:r>
                <a:rPr lang="en-US" sz="1100" b="1" dirty="0" err="1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cầu</a:t>
              </a:r>
              <a:endParaRPr lang="en-GB" sz="1100" b="1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20" name="Elbow Connector 19"/>
            <p:cNvCxnSpPr>
              <a:stCxn id="8" idx="3"/>
            </p:cNvCxnSpPr>
            <p:nvPr/>
          </p:nvCxnSpPr>
          <p:spPr>
            <a:xfrm>
              <a:off x="3502312" y="2464611"/>
              <a:ext cx="1533987" cy="109261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7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C template blue">
  <a:themeElements>
    <a:clrScheme name="BC template blue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C template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C template blue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 footer">
  <a:themeElements>
    <a:clrScheme name="no footer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o foo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 footer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2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ulle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llets 1">
        <a:dk1>
          <a:srgbClr val="000000"/>
        </a:dk1>
        <a:lt1>
          <a:srgbClr val="FFFFFF"/>
        </a:lt1>
        <a:dk2>
          <a:srgbClr val="EF4135"/>
        </a:dk2>
        <a:lt2>
          <a:srgbClr val="B2B2B2"/>
        </a:lt2>
        <a:accent1>
          <a:srgbClr val="A21F21"/>
        </a:accent1>
        <a:accent2>
          <a:srgbClr val="84C993"/>
        </a:accent2>
        <a:accent3>
          <a:srgbClr val="FFFFFF"/>
        </a:accent3>
        <a:accent4>
          <a:srgbClr val="000000"/>
        </a:accent4>
        <a:accent5>
          <a:srgbClr val="CEABAB"/>
        </a:accent5>
        <a:accent6>
          <a:srgbClr val="77B685"/>
        </a:accent6>
        <a:hlink>
          <a:srgbClr val="A19620"/>
        </a:hlink>
        <a:folHlink>
          <a:srgbClr val="5147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Numbers">
  <a:themeElements>
    <a:clrScheme name="Numbers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umb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mbers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9F489B53C0E469BB35B8963102B86" ma:contentTypeVersion="0" ma:contentTypeDescription="Create a new document." ma:contentTypeScope="" ma:versionID="56509c97acea83889e85ced65ab5465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3A72C29-26B2-4957-9DDD-003113F070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06EF9B5-7404-4996-8E3D-6A132296CEC0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BC template blue</Template>
  <TotalTime>9678</TotalTime>
  <Words>2038</Words>
  <Application>Microsoft Office PowerPoint</Application>
  <PresentationFormat>On-screen Show (4:3)</PresentationFormat>
  <Paragraphs>286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BC template blue</vt:lpstr>
      <vt:lpstr>no footer</vt:lpstr>
      <vt:lpstr>Bullets</vt:lpstr>
      <vt:lpstr>Numbers</vt:lpstr>
      <vt:lpstr>Khung Trình độ Quốc gia Vương quốc Anh Stirling Wood, Chuyên gia TVET</vt:lpstr>
      <vt:lpstr>PowerPoint Presentation</vt:lpstr>
      <vt:lpstr>Khung trình độ Quốc gia (NQF) ở UK</vt:lpstr>
      <vt:lpstr>Bài học kinh nghiệm của chúng tôi…</vt:lpstr>
      <vt:lpstr>PowerPoint Presentation</vt:lpstr>
      <vt:lpstr>Thực hiện – Giai đoạn 1</vt:lpstr>
      <vt:lpstr>Thực hiện – Giai đoạn 2</vt:lpstr>
      <vt:lpstr>Thực hiện – Giai đoạn 3</vt:lpstr>
      <vt:lpstr>Xây dựng Chuẩn đầu ra</vt:lpstr>
      <vt:lpstr>Xây dựng Chuẩn đầu ra</vt:lpstr>
      <vt:lpstr>Xây dựng Chuẩn đầu ra</vt:lpstr>
      <vt:lpstr>Mối quan hệ giữa các bên trong KTĐQG</vt:lpstr>
      <vt:lpstr>Mối quan hệ giữa các bên trong KTĐQG</vt:lpstr>
      <vt:lpstr>Mối quan hệ giữa các bên trong KTĐQG</vt:lpstr>
      <vt:lpstr>PowerPoint Presentation</vt:lpstr>
      <vt:lpstr>Vai trò của một Cơ quan quản lý các bậc trình độ</vt:lpstr>
      <vt:lpstr>Vai trò của một Cơ quan quản lý Giáo dục</vt:lpstr>
      <vt:lpstr>Vai trò của một Cơ quan Quản lý Duy nhất</vt:lpstr>
      <vt:lpstr>Vai trò của các Cơ quan Cấp văn bằng </vt:lpstr>
      <vt:lpstr>Vai trò của Cơ sở đào tạo</vt:lpstr>
      <vt:lpstr>Câu hỏi suy nghĩ và thảo luận</vt:lpstr>
      <vt:lpstr>PowerPoint Presentation</vt:lpstr>
    </vt:vector>
  </TitlesOfParts>
  <Company>The 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</dc:title>
  <dc:creator>The British Council</dc:creator>
  <cp:lastModifiedBy>Nguyen, Chi (Vietnam)</cp:lastModifiedBy>
  <cp:revision>515</cp:revision>
  <cp:lastPrinted>2014-05-28T14:32:13Z</cp:lastPrinted>
  <dcterms:created xsi:type="dcterms:W3CDTF">2012-06-12T16:13:16Z</dcterms:created>
  <dcterms:modified xsi:type="dcterms:W3CDTF">2017-02-23T10:44:29Z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0x010100F369F489B53C0E469BB35B8963102B86</vt:lpwstr>
  </property>
  <property fmtid="{D5CDD505-2E9C-101B-9397-08002B2CF9AE}" pid="3" name="ContentType">
    <vt:lpwstr>Document</vt:lpwstr>
  </property>
</Properties>
</file>