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  <p:sldMasterId id="2147483654" r:id="rId4"/>
    <p:sldMasterId id="2147483650" r:id="rId5"/>
    <p:sldMasterId id="2147483652" r:id="rId6"/>
  </p:sldMasterIdLst>
  <p:notesMasterIdLst>
    <p:notesMasterId r:id="rId29"/>
  </p:notesMasterIdLst>
  <p:handoutMasterIdLst>
    <p:handoutMasterId r:id="rId30"/>
  </p:handoutMasterIdLst>
  <p:sldIdLst>
    <p:sldId id="25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9144000" cy="6858000" type="screen4x3"/>
  <p:notesSz cx="6669088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Calibri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Calibri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Calibri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Calibri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29" autoAdjust="0"/>
    <p:restoredTop sz="73535" autoAdjust="0"/>
  </p:normalViewPr>
  <p:slideViewPr>
    <p:cSldViewPr>
      <p:cViewPr>
        <p:scale>
          <a:sx n="60" d="100"/>
          <a:sy n="60" d="100"/>
        </p:scale>
        <p:origin x="-1932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3996" y="-102"/>
      </p:cViewPr>
      <p:guideLst>
        <p:guide orient="horz" pos="3126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5" Type="http://schemas.openxmlformats.org/officeDocument/2006/relationships/slideMaster" Target="slideMasters/slideMaster3.xml"/><Relationship Id="rId30" Type="http://schemas.openxmlformats.org/officeDocument/2006/relationships/handoutMaster" Target="handoutMasters/handoutMaster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3.xml"/><Relationship Id="rId6" Type="http://schemas.openxmlformats.org/officeDocument/2006/relationships/slideMaster" Target="slideMasters/slideMaster4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8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8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8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99DCDDAC-0EEF-2343-874B-A4CF4B52FE39}" type="slidenum">
              <a:rPr lang="en-GB" altLang="x-none"/>
              <a:pPr/>
              <a:t>‹#›</a:t>
            </a:fld>
            <a:endParaRPr lang="en-GB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A129582E-1C00-2A45-87B6-472124BDB725}" type="slidenum">
              <a:rPr lang="en-GB" altLang="x-none"/>
              <a:pPr/>
              <a:t>‹#›</a:t>
            </a:fld>
            <a:endParaRPr lang="en-GB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9150EE5-DB37-734C-95A5-EC6AE6FEB053}" type="slidenum">
              <a:rPr lang="en-GB" altLang="en-US"/>
              <a:pPr eaLnBrk="1" hangingPunct="1"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492E84D-3F30-8241-8E4F-0DDDAC88649A}" type="slidenum">
              <a:rPr lang="en-GB" altLang="en-US"/>
              <a:pPr eaLnBrk="1" hangingPunct="1"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Aft>
                <a:spcPts val="600"/>
              </a:spcAft>
            </a:pPr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Calibri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/>
            <a:fld id="{D9B78803-7257-0749-8829-9AF9F89622D0}" type="slidenum">
              <a:rPr lang="en-GB" altLang="x-none" sz="1200">
                <a:latin typeface="Arial" charset="0"/>
              </a:rPr>
              <a:pPr eaLnBrk="1" hangingPunct="1"/>
              <a:t>4</a:t>
            </a:fld>
            <a:endParaRPr lang="en-GB" altLang="x-none" sz="12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PowerPoint templat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4" descr="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3" y="466725"/>
            <a:ext cx="135731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653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9900" y="1052513"/>
            <a:ext cx="5110163" cy="2016125"/>
          </a:xfrm>
        </p:spPr>
        <p:txBody>
          <a:bodyPr/>
          <a:lstStyle>
            <a:lvl1pPr>
              <a:lnSpc>
                <a:spcPts val="3800"/>
              </a:lnSpc>
              <a:defRPr sz="38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0653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284538"/>
            <a:ext cx="4679950" cy="1368425"/>
          </a:xfrm>
        </p:spPr>
        <p:txBody>
          <a:bodyPr/>
          <a:lstStyle>
            <a:lvl1pPr>
              <a:spcAft>
                <a:spcPct val="0"/>
              </a:spcAft>
              <a:defRPr b="1"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656388" y="6538913"/>
            <a:ext cx="1485900" cy="2524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5A710-7884-F445-B081-54E4D09D23BB}" type="datetime1">
              <a:rPr lang="en-GB"/>
              <a:pPr>
                <a:defRPr/>
              </a:pPr>
              <a:t>22/02/2017</a:t>
            </a:fld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41A62-791B-E145-862A-C48BB289C1B5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503946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4228B-8229-DC45-AF4E-1F5AB0E931FB}" type="datetime1">
              <a:rPr lang="en-GB"/>
              <a:pPr>
                <a:defRPr/>
              </a:pPr>
              <a:t>22/02/2017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442627-EBDF-6D4B-804A-424D64CF53DE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1669488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04844-ECB9-AB43-9CF2-4758277FC0A5}" type="datetime1">
              <a:rPr lang="en-GB"/>
              <a:pPr>
                <a:defRPr/>
              </a:pPr>
              <a:t>22/02/2017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DCACAE-B3E2-2D49-A3D5-249E1E45FFA1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784425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PowerPoint templat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3" y="466725"/>
            <a:ext cx="135731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38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9900" y="1052513"/>
            <a:ext cx="5110163" cy="2016125"/>
          </a:xfrm>
        </p:spPr>
        <p:txBody>
          <a:bodyPr/>
          <a:lstStyle>
            <a:lvl1pPr>
              <a:lnSpc>
                <a:spcPts val="3800"/>
              </a:lnSpc>
              <a:defRPr sz="38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6338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284538"/>
            <a:ext cx="4679950" cy="1368425"/>
          </a:xfrm>
        </p:spPr>
        <p:txBody>
          <a:bodyPr/>
          <a:lstStyle>
            <a:lvl1pPr>
              <a:spcAft>
                <a:spcPct val="0"/>
              </a:spcAft>
              <a:defRPr b="1"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656388" y="6538913"/>
            <a:ext cx="1485900" cy="2524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5BBE2E38-B7B2-F74A-A929-ADAF29461E55}" type="datetime1">
              <a:rPr lang="en-GB"/>
              <a:pPr>
                <a:defRPr/>
              </a:pPr>
              <a:t>22/02/2017</a:t>
            </a:fld>
            <a:endParaRPr lang="en-GB" dirty="0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68313" y="6538913"/>
            <a:ext cx="5973762" cy="2524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8" name="Slide Number Placeholder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243888" y="6538913"/>
            <a:ext cx="442912" cy="2524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D4D2A39D-3A4F-5244-BC65-10D30788DA18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1494057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092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1794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58838"/>
            <a:ext cx="4038600" cy="5665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58838"/>
            <a:ext cx="4038600" cy="5665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3321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5066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7406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1939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1434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9B842-9D7D-8D47-B83B-C76AD82BFA84}" type="datetime1">
              <a:rPr lang="en-GB"/>
              <a:pPr>
                <a:defRPr/>
              </a:pPr>
              <a:t>22/02/2017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3F5F61-8A80-B841-B880-FE795E653A30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1564674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50715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7029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249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249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0009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PowerPoint templat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 descr="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3" y="466725"/>
            <a:ext cx="135731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9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9900" y="1052513"/>
            <a:ext cx="5110163" cy="2016125"/>
          </a:xfrm>
        </p:spPr>
        <p:txBody>
          <a:bodyPr/>
          <a:lstStyle>
            <a:lvl1pPr>
              <a:lnSpc>
                <a:spcPts val="3800"/>
              </a:lnSpc>
              <a:defRPr sz="38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529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284538"/>
            <a:ext cx="4679950" cy="1368425"/>
          </a:xfrm>
        </p:spPr>
        <p:txBody>
          <a:bodyPr/>
          <a:lstStyle>
            <a:lvl1pPr>
              <a:spcAft>
                <a:spcPct val="0"/>
              </a:spcAft>
              <a:defRPr b="1"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656388" y="6538913"/>
            <a:ext cx="1485900" cy="2524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35317-EEF9-264C-92A5-8E488A0B3B6D}" type="datetime1">
              <a:rPr lang="en-GB"/>
              <a:pPr>
                <a:defRPr/>
              </a:pPr>
              <a:t>22/02/2017</a:t>
            </a:fld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4EB52-32AB-644B-B734-ABEDEEF0DD26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6532333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153FB-3511-5643-811B-18951D2E958D}" type="datetime1">
              <a:rPr lang="en-GB"/>
              <a:pPr>
                <a:defRPr/>
              </a:pPr>
              <a:t>22/02/2017</a:t>
            </a:fld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F15A29-BDEE-9D47-B75F-8889CC05A996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9697101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4D70F-0B6F-D24A-B9E8-61F1A2F52CF4}" type="datetime1">
              <a:rPr lang="en-GB"/>
              <a:pPr>
                <a:defRPr/>
              </a:pPr>
              <a:t>22/02/2017</a:t>
            </a:fld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46FCF8-B20B-7044-879B-C5BD3548649C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6648586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58838"/>
            <a:ext cx="4038600" cy="5268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58838"/>
            <a:ext cx="4038600" cy="5268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B9530-A92A-8A4B-9903-AFE042F05491}" type="datetime1">
              <a:rPr lang="en-GB"/>
              <a:pPr>
                <a:defRPr/>
              </a:pPr>
              <a:t>22/02/2017</a:t>
            </a:fld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20101-1B60-4945-B3BC-3B38E9D7F052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9222345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07007-2211-B545-AAE1-1718C35D2930}" type="datetime1">
              <a:rPr lang="en-GB"/>
              <a:pPr>
                <a:defRPr/>
              </a:pPr>
              <a:t>22/02/2017</a:t>
            </a:fld>
            <a:endParaRPr lang="en-GB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B9EFD8-590C-6940-A2FC-32CDEA7DE6E2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16064669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18AAC-BE7D-A04C-A7C1-39F4FCE64E2A}" type="datetime1">
              <a:rPr lang="en-GB"/>
              <a:pPr>
                <a:defRPr/>
              </a:pPr>
              <a:t>22/02/2017</a:t>
            </a:fld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1BB314-D6F6-1A4D-83E5-723DAA0F4715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17263748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4EE94-8F52-654D-AD95-C9C64C4BF2E1}" type="datetime1">
              <a:rPr lang="en-GB"/>
              <a:pPr>
                <a:defRPr/>
              </a:pPr>
              <a:t>22/02/2017</a:t>
            </a:fld>
            <a:endParaRPr lang="en-GB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8BAAA1-39B1-F743-A875-13CEF926E4F9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531070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DF92B-F69F-DD41-B716-92A6244ED619}" type="datetime1">
              <a:rPr lang="en-GB"/>
              <a:pPr>
                <a:defRPr/>
              </a:pPr>
              <a:t>22/02/2017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38E047-3626-AD4D-B3D9-934C3477DAA7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12279440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95ADB-C351-6A4F-A29F-F27AE9E4AC41}" type="datetime1">
              <a:rPr lang="en-GB"/>
              <a:pPr>
                <a:defRPr/>
              </a:pPr>
              <a:t>22/02/2017</a:t>
            </a:fld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D4EC8F-1E46-8948-9DAA-94178380D319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7573355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96D6B-95D8-2F48-98FA-FF635370B94B}" type="datetime1">
              <a:rPr lang="en-GB"/>
              <a:pPr>
                <a:defRPr/>
              </a:pPr>
              <a:t>22/02/2017</a:t>
            </a:fld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06B26E-3B09-D04F-B26F-CF27BD2A8AC2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4024752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CCE89-D744-214D-B321-354A9DCEF2E1}" type="datetime1">
              <a:rPr lang="en-GB"/>
              <a:pPr>
                <a:defRPr/>
              </a:pPr>
              <a:t>22/02/2017</a:t>
            </a:fld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76E261-B630-944B-B18A-E9976D619046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19756399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AD66D-65E9-664A-A325-514B9EE7A13C}" type="datetime1">
              <a:rPr lang="en-GB"/>
              <a:pPr>
                <a:defRPr/>
              </a:pPr>
              <a:t>22/02/2017</a:t>
            </a:fld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C36118-EDED-A54E-A440-8BE0B3EEA2B1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1892628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PowerPoint templat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 descr="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3" y="466725"/>
            <a:ext cx="135731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59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9900" y="1052513"/>
            <a:ext cx="5110163" cy="2016125"/>
          </a:xfrm>
        </p:spPr>
        <p:txBody>
          <a:bodyPr/>
          <a:lstStyle>
            <a:lvl1pPr>
              <a:lnSpc>
                <a:spcPts val="3800"/>
              </a:lnSpc>
              <a:defRPr sz="38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284538"/>
            <a:ext cx="4679950" cy="1368425"/>
          </a:xfrm>
        </p:spPr>
        <p:txBody>
          <a:bodyPr/>
          <a:lstStyle>
            <a:lvl1pPr>
              <a:spcAft>
                <a:spcPct val="0"/>
              </a:spcAft>
              <a:defRPr b="1"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656388" y="6538913"/>
            <a:ext cx="1485900" cy="2524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5B31F-C18E-7F48-A761-69C828C79D15}" type="datetime1">
              <a:rPr lang="en-GB"/>
              <a:pPr>
                <a:defRPr/>
              </a:pPr>
              <a:t>22/02/2017</a:t>
            </a:fld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CEE367-8B51-1243-B1C7-F02354039B7A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9567452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C4F86-523A-4E4C-A599-329F8F8919C0}" type="datetime1">
              <a:rPr lang="en-GB"/>
              <a:pPr>
                <a:defRPr/>
              </a:pPr>
              <a:t>22/02/2017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FD6E43-6899-6E47-ABB3-32588B3363CD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51757319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C000F-96E1-434E-9924-3856938D588C}" type="datetime1">
              <a:rPr lang="en-GB"/>
              <a:pPr>
                <a:defRPr/>
              </a:pPr>
              <a:t>22/02/2017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B1E7D7-E431-804E-AA63-684BB1843914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15439852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58838"/>
            <a:ext cx="4038600" cy="5268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58838"/>
            <a:ext cx="4038600" cy="5268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83FFF-8C43-3440-95C8-A3B38D0CAA9D}" type="datetime1">
              <a:rPr lang="en-GB"/>
              <a:pPr>
                <a:defRPr/>
              </a:pPr>
              <a:t>22/02/2017</a:t>
            </a:fld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538367-22A4-BA45-9ECB-88498F65C979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17150724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24491-D4C1-174D-9A8C-F4EF2837D29D}" type="datetime1">
              <a:rPr lang="en-GB"/>
              <a:pPr>
                <a:defRPr/>
              </a:pPr>
              <a:t>22/02/2017</a:t>
            </a:fld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7F2475-59BB-EB44-B636-5B02E12B58FB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169631676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591C4-CE4F-1942-AFB9-5DFF568360E0}" type="datetime1">
              <a:rPr lang="en-GB"/>
              <a:pPr>
                <a:defRPr/>
              </a:pPr>
              <a:t>22/02/2017</a:t>
            </a:fld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9E81C0-B73B-2442-B12F-A567ECC64CCE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2988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58838"/>
            <a:ext cx="4038600" cy="526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58838"/>
            <a:ext cx="4038600" cy="526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300B0-141A-4E44-BC89-17E30C163728}" type="datetime1">
              <a:rPr lang="en-GB"/>
              <a:pPr>
                <a:defRPr/>
              </a:pPr>
              <a:t>22/02/2017</a:t>
            </a:fld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8B769D-2A74-D941-98F2-D7781B951E3D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7371620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4477C-4EB8-8549-9FFC-2927E0C9349A}" type="datetime1">
              <a:rPr lang="en-GB"/>
              <a:pPr>
                <a:defRPr/>
              </a:pPr>
              <a:t>22/02/2017</a:t>
            </a:fld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9F1161-DB83-C845-B41E-ED64177375F6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8371082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D2979-B898-7348-9C38-4C98FADF588D}" type="datetime1">
              <a:rPr lang="en-GB"/>
              <a:pPr>
                <a:defRPr/>
              </a:pPr>
              <a:t>22/02/2017</a:t>
            </a:fld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851761-94B7-1A4E-8CCC-63E21A47F577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111296944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A4927-4097-7641-9D0E-914A20D30DF1}" type="datetime1">
              <a:rPr lang="en-GB"/>
              <a:pPr>
                <a:defRPr/>
              </a:pPr>
              <a:t>22/02/2017</a:t>
            </a:fld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CB795A-F170-7A43-8942-0DC1882523A6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109491355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6A37C-EA42-5D41-98C6-34531A7A94B0}" type="datetime1">
              <a:rPr lang="en-GB"/>
              <a:pPr>
                <a:defRPr/>
              </a:pPr>
              <a:t>22/02/2017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021746-B9A8-BA49-A4E6-AA5FC8EA55CB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42469732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372EC-8BDD-5F4A-AE03-519370B29973}" type="datetime1">
              <a:rPr lang="en-GB"/>
              <a:pPr>
                <a:defRPr/>
              </a:pPr>
              <a:t>22/02/2017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F2E807-6A06-CC41-B2F5-5926D85A24C0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1799715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4B018-7902-9649-8005-7F5EB9B412C0}" type="datetime1">
              <a:rPr lang="en-GB"/>
              <a:pPr>
                <a:defRPr/>
              </a:pPr>
              <a:t>22/02/2017</a:t>
            </a:fld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7495E1-3663-6847-9B27-396FACE7F500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648809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2B49E-9776-294C-B825-B36D2844FAD3}" type="datetime1">
              <a:rPr lang="en-GB"/>
              <a:pPr>
                <a:defRPr/>
              </a:pPr>
              <a:t>22/02/2017</a:t>
            </a:fld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CEB33-C20C-8344-9190-AD4472777A60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1771076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EB32C-E8BC-EC4A-9BCA-DA26055F1F05}" type="datetime1">
              <a:rPr lang="en-GB"/>
              <a:pPr>
                <a:defRPr/>
              </a:pPr>
              <a:t>22/02/2017</a:t>
            </a:fld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CED735-4FBB-9748-BCAB-2F5D2EA36CE7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21133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D84E5-0862-4546-BA18-2CD723DB64C0}" type="datetime1">
              <a:rPr lang="en-GB"/>
              <a:pPr>
                <a:defRPr/>
              </a:pPr>
              <a:t>22/02/2017</a:t>
            </a:fld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59908B-CAE3-CC42-AB24-6ADFC2BF6767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2083178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318BC-4F05-8D48-A455-209F695B4AC6}" type="datetime1">
              <a:rPr lang="en-GB"/>
              <a:pPr>
                <a:defRPr/>
              </a:pPr>
              <a:t>22/02/2017</a:t>
            </a:fld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5C5546-9D10-9244-88F2-1DD5F800367A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155471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rrowheads="1"/>
          </p:cNvSpPr>
          <p:nvPr/>
        </p:nvSpPr>
        <p:spPr bwMode="auto">
          <a:xfrm>
            <a:off x="179388" y="6499225"/>
            <a:ext cx="8774112" cy="36036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58838"/>
            <a:ext cx="8229600" cy="526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9563" y="6538913"/>
            <a:ext cx="1485900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CF01C517-A913-2E40-A437-8136A7E173E1}" type="datetime1">
              <a:rPr lang="en-GB"/>
              <a:pPr>
                <a:defRPr/>
              </a:pPr>
              <a:t>22/02/2017</a:t>
            </a:fld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3" y="6538913"/>
            <a:ext cx="5973762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43888" y="6538913"/>
            <a:ext cx="442912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4B0FE6B2-2BA7-D143-84EB-4CA27E94A0A2}" type="slidenum">
              <a:rPr lang="en-GB" altLang="x-none"/>
              <a:pPr/>
              <a:t>‹#›</a:t>
            </a:fld>
            <a:endParaRPr lang="en-GB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238" r:id="rId1"/>
    <p:sldLayoutId id="2147487198" r:id="rId2"/>
    <p:sldLayoutId id="2147487199" r:id="rId3"/>
    <p:sldLayoutId id="2147487200" r:id="rId4"/>
    <p:sldLayoutId id="2147487201" r:id="rId5"/>
    <p:sldLayoutId id="2147487202" r:id="rId6"/>
    <p:sldLayoutId id="2147487203" r:id="rId7"/>
    <p:sldLayoutId id="2147487204" r:id="rId8"/>
    <p:sldLayoutId id="2147487205" r:id="rId9"/>
    <p:sldLayoutId id="2147487206" r:id="rId10"/>
    <p:sldLayoutId id="2147487207" r:id="rId11"/>
  </p:sldLayoutIdLst>
  <p:hf hdr="0" dt="0"/>
  <p:txStyles>
    <p:titleStyle>
      <a:lvl1pPr algn="l" rtl="0" eaLnBrk="0" fontAlgn="base" hangingPunct="0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ts val="2800"/>
        </a:lnSpc>
        <a:spcBef>
          <a:spcPct val="0"/>
        </a:spcBef>
        <a:spcAft>
          <a:spcPts val="1400"/>
        </a:spcAft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803275" indent="4763"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</a:defRPr>
      </a:lvl2pPr>
      <a:lvl3pPr marL="1697038" indent="-358775"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</a:defRPr>
      </a:lvl3pPr>
      <a:lvl4pPr marL="2225675" indent="-349250"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</a:defRPr>
      </a:lvl4pPr>
      <a:lvl5pPr marL="2770188" indent="-365125"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</a:defRPr>
      </a:lvl5pPr>
      <a:lvl6pPr marL="3227388" indent="-365125" algn="l" rtl="0" fontAlgn="base">
        <a:lnSpc>
          <a:spcPts val="28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</a:defRPr>
      </a:lvl6pPr>
      <a:lvl7pPr marL="3684588" indent="-365125" algn="l" rtl="0" fontAlgn="base">
        <a:lnSpc>
          <a:spcPts val="28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</a:defRPr>
      </a:lvl7pPr>
      <a:lvl8pPr marL="4141788" indent="-365125" algn="l" rtl="0" fontAlgn="base">
        <a:lnSpc>
          <a:spcPts val="28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</a:defRPr>
      </a:lvl8pPr>
      <a:lvl9pPr marL="4598988" indent="-365125" algn="l" rtl="0" fontAlgn="base">
        <a:lnSpc>
          <a:spcPts val="28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58838"/>
            <a:ext cx="8229600" cy="566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239" r:id="rId1"/>
    <p:sldLayoutId id="2147487208" r:id="rId2"/>
    <p:sldLayoutId id="2147487209" r:id="rId3"/>
    <p:sldLayoutId id="2147487210" r:id="rId4"/>
    <p:sldLayoutId id="2147487211" r:id="rId5"/>
    <p:sldLayoutId id="2147487212" r:id="rId6"/>
    <p:sldLayoutId id="2147487213" r:id="rId7"/>
    <p:sldLayoutId id="2147487214" r:id="rId8"/>
    <p:sldLayoutId id="2147487215" r:id="rId9"/>
    <p:sldLayoutId id="2147487216" r:id="rId10"/>
    <p:sldLayoutId id="2147487217" r:id="rId11"/>
  </p:sldLayoutIdLst>
  <p:txStyles>
    <p:titleStyle>
      <a:lvl1pPr algn="l" rtl="0" eaLnBrk="0" fontAlgn="base" hangingPunct="0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ts val="2800"/>
        </a:lnSpc>
        <a:spcBef>
          <a:spcPct val="0"/>
        </a:spcBef>
        <a:spcAft>
          <a:spcPts val="1400"/>
        </a:spcAft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803275" indent="4763"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</a:defRPr>
      </a:lvl2pPr>
      <a:lvl3pPr marL="1697038" indent="-358775"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</a:defRPr>
      </a:lvl3pPr>
      <a:lvl4pPr marL="2225675" indent="-349250"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</a:defRPr>
      </a:lvl4pPr>
      <a:lvl5pPr marL="2770188" indent="-365125"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</a:defRPr>
      </a:lvl5pPr>
      <a:lvl6pPr marL="3227388" indent="-365125" algn="l" rtl="0" fontAlgn="base">
        <a:lnSpc>
          <a:spcPts val="28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</a:defRPr>
      </a:lvl6pPr>
      <a:lvl7pPr marL="3684588" indent="-365125" algn="l" rtl="0" fontAlgn="base">
        <a:lnSpc>
          <a:spcPts val="28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</a:defRPr>
      </a:lvl7pPr>
      <a:lvl8pPr marL="4141788" indent="-365125" algn="l" rtl="0" fontAlgn="base">
        <a:lnSpc>
          <a:spcPts val="28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</a:defRPr>
      </a:lvl8pPr>
      <a:lvl9pPr marL="4598988" indent="-365125" algn="l" rtl="0" fontAlgn="base">
        <a:lnSpc>
          <a:spcPts val="28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79388" y="6499225"/>
            <a:ext cx="8774112" cy="36036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5283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9563" y="6538913"/>
            <a:ext cx="1485900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572AEBD1-6BEE-5F4A-B37C-4A1A251FA8DD}" type="datetime1">
              <a:rPr lang="en-GB"/>
              <a:pPr>
                <a:defRPr/>
              </a:pPr>
              <a:t>22/02/2017</a:t>
            </a:fld>
            <a:endParaRPr lang="en-GB" dirty="0"/>
          </a:p>
        </p:txBody>
      </p:sp>
      <p:sp>
        <p:nvSpPr>
          <p:cNvPr id="5283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3" y="6538913"/>
            <a:ext cx="5973762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5283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43888" y="6538913"/>
            <a:ext cx="442912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CC20C252-E76B-5F41-A840-FC8EB51085CE}" type="slidenum">
              <a:rPr lang="en-GB" altLang="x-none"/>
              <a:pPr/>
              <a:t>‹#›</a:t>
            </a:fld>
            <a:endParaRPr lang="en-GB" altLang="x-none"/>
          </a:p>
        </p:txBody>
      </p:sp>
      <p:sp>
        <p:nvSpPr>
          <p:cNvPr id="3079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58838"/>
            <a:ext cx="8229600" cy="526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240" r:id="rId1"/>
    <p:sldLayoutId id="2147487218" r:id="rId2"/>
    <p:sldLayoutId id="2147487219" r:id="rId3"/>
    <p:sldLayoutId id="2147487220" r:id="rId4"/>
    <p:sldLayoutId id="2147487221" r:id="rId5"/>
    <p:sldLayoutId id="2147487222" r:id="rId6"/>
    <p:sldLayoutId id="2147487223" r:id="rId7"/>
    <p:sldLayoutId id="2147487224" r:id="rId8"/>
    <p:sldLayoutId id="2147487225" r:id="rId9"/>
    <p:sldLayoutId id="2147487226" r:id="rId10"/>
    <p:sldLayoutId id="2147487227" r:id="rId11"/>
  </p:sldLayoutIdLst>
  <p:hf hdr="0" dt="0"/>
  <p:txStyles>
    <p:titleStyle>
      <a:lvl1pPr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57188" indent="-357188" algn="l" rtl="0" eaLnBrk="0" fontAlgn="base" hangingPunct="0">
        <a:lnSpc>
          <a:spcPts val="2800"/>
        </a:lnSpc>
        <a:spcBef>
          <a:spcPct val="0"/>
        </a:spcBef>
        <a:spcAft>
          <a:spcPts val="1400"/>
        </a:spcAft>
        <a:buClr>
          <a:schemeClr val="bg2"/>
        </a:buClr>
        <a:buFont typeface="Arial Unicode MS" charset="0"/>
        <a:buChar char="■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01675" indent="-342900" algn="l" rtl="0" eaLnBrk="0" fontAlgn="base" hangingPunct="0">
        <a:lnSpc>
          <a:spcPts val="2800"/>
        </a:lnSpc>
        <a:spcBef>
          <a:spcPct val="0"/>
        </a:spcBef>
        <a:spcAft>
          <a:spcPts val="1400"/>
        </a:spcAft>
        <a:buClr>
          <a:schemeClr val="bg2"/>
        </a:buClr>
        <a:buFont typeface="Arial Unicode MS" charset="0"/>
        <a:buChar char="■"/>
        <a:defRPr sz="2100">
          <a:solidFill>
            <a:schemeClr val="tx1"/>
          </a:solidFill>
          <a:latin typeface="+mn-lt"/>
        </a:defRPr>
      </a:lvl2pPr>
      <a:lvl3pPr marL="1087438" indent="-384175" algn="l" rtl="0" eaLnBrk="0" fontAlgn="base" hangingPunct="0">
        <a:lnSpc>
          <a:spcPts val="2800"/>
        </a:lnSpc>
        <a:spcBef>
          <a:spcPct val="0"/>
        </a:spcBef>
        <a:spcAft>
          <a:spcPts val="1400"/>
        </a:spcAft>
        <a:buClr>
          <a:schemeClr val="bg2"/>
        </a:buClr>
        <a:buFont typeface="Arial Unicode MS" charset="0"/>
        <a:buChar char="■"/>
        <a:defRPr sz="2100">
          <a:solidFill>
            <a:schemeClr val="tx1"/>
          </a:solidFill>
          <a:latin typeface="+mn-lt"/>
        </a:defRPr>
      </a:lvl3pPr>
      <a:lvl4pPr marL="1431925" indent="-342900" algn="l" rtl="0" eaLnBrk="0" fontAlgn="base" hangingPunct="0">
        <a:lnSpc>
          <a:spcPts val="2800"/>
        </a:lnSpc>
        <a:spcBef>
          <a:spcPct val="0"/>
        </a:spcBef>
        <a:spcAft>
          <a:spcPts val="1400"/>
        </a:spcAft>
        <a:buClr>
          <a:schemeClr val="bg2"/>
        </a:buClr>
        <a:buFont typeface="Arial Unicode MS" charset="0"/>
        <a:buChar char="■"/>
        <a:defRPr sz="2100">
          <a:solidFill>
            <a:schemeClr val="tx1"/>
          </a:solidFill>
          <a:latin typeface="+mn-lt"/>
        </a:defRPr>
      </a:lvl4pPr>
      <a:lvl5pPr marL="1789113" indent="-355600" algn="l" rtl="0" eaLnBrk="0" fontAlgn="base" hangingPunct="0">
        <a:lnSpc>
          <a:spcPts val="2800"/>
        </a:lnSpc>
        <a:spcBef>
          <a:spcPct val="0"/>
        </a:spcBef>
        <a:spcAft>
          <a:spcPts val="1400"/>
        </a:spcAft>
        <a:buClr>
          <a:schemeClr val="bg2"/>
        </a:buClr>
        <a:buFont typeface="Arial Unicode MS" charset="0"/>
        <a:buChar char="■"/>
        <a:defRPr sz="2100">
          <a:solidFill>
            <a:schemeClr val="tx1"/>
          </a:solidFill>
          <a:latin typeface="+mn-lt"/>
        </a:defRPr>
      </a:lvl5pPr>
      <a:lvl6pPr marL="2246313" indent="-355600" algn="l" rtl="0" fontAlgn="base">
        <a:lnSpc>
          <a:spcPts val="2800"/>
        </a:lnSpc>
        <a:spcBef>
          <a:spcPct val="0"/>
        </a:spcBef>
        <a:spcAft>
          <a:spcPts val="1400"/>
        </a:spcAft>
        <a:buClr>
          <a:schemeClr val="bg2"/>
        </a:buClr>
        <a:buFont typeface="Arial Unicode MS" pitchFamily="34" charset="-128"/>
        <a:buChar char="■"/>
        <a:defRPr sz="2100">
          <a:solidFill>
            <a:schemeClr val="tx1"/>
          </a:solidFill>
          <a:latin typeface="+mn-lt"/>
        </a:defRPr>
      </a:lvl6pPr>
      <a:lvl7pPr marL="2703513" indent="-355600" algn="l" rtl="0" fontAlgn="base">
        <a:lnSpc>
          <a:spcPts val="2800"/>
        </a:lnSpc>
        <a:spcBef>
          <a:spcPct val="0"/>
        </a:spcBef>
        <a:spcAft>
          <a:spcPts val="1400"/>
        </a:spcAft>
        <a:buClr>
          <a:schemeClr val="bg2"/>
        </a:buClr>
        <a:buFont typeface="Arial Unicode MS" pitchFamily="34" charset="-128"/>
        <a:buChar char="■"/>
        <a:defRPr sz="2100">
          <a:solidFill>
            <a:schemeClr val="tx1"/>
          </a:solidFill>
          <a:latin typeface="+mn-lt"/>
        </a:defRPr>
      </a:lvl7pPr>
      <a:lvl8pPr marL="3160713" indent="-355600" algn="l" rtl="0" fontAlgn="base">
        <a:lnSpc>
          <a:spcPts val="2800"/>
        </a:lnSpc>
        <a:spcBef>
          <a:spcPct val="0"/>
        </a:spcBef>
        <a:spcAft>
          <a:spcPts val="1400"/>
        </a:spcAft>
        <a:buClr>
          <a:schemeClr val="bg2"/>
        </a:buClr>
        <a:buFont typeface="Arial Unicode MS" pitchFamily="34" charset="-128"/>
        <a:buChar char="■"/>
        <a:defRPr sz="2100">
          <a:solidFill>
            <a:schemeClr val="tx1"/>
          </a:solidFill>
          <a:latin typeface="+mn-lt"/>
        </a:defRPr>
      </a:lvl8pPr>
      <a:lvl9pPr marL="3617913" indent="-355600" algn="l" rtl="0" fontAlgn="base">
        <a:lnSpc>
          <a:spcPts val="2800"/>
        </a:lnSpc>
        <a:spcBef>
          <a:spcPct val="0"/>
        </a:spcBef>
        <a:spcAft>
          <a:spcPts val="1400"/>
        </a:spcAft>
        <a:buClr>
          <a:schemeClr val="bg2"/>
        </a:buClr>
        <a:buFont typeface="Arial Unicode MS" pitchFamily="34" charset="-128"/>
        <a:buChar char="■"/>
        <a:defRPr sz="2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79388" y="6499225"/>
            <a:ext cx="8774112" cy="36036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9563" y="6538913"/>
            <a:ext cx="1485900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A8316CC8-5AB8-1B44-A959-64A815FB480D}" type="datetime1">
              <a:rPr lang="en-GB"/>
              <a:pPr>
                <a:defRPr/>
              </a:pPr>
              <a:t>22/02/2017</a:t>
            </a:fld>
            <a:endParaRPr lang="en-GB" dirty="0"/>
          </a:p>
        </p:txBody>
      </p:sp>
      <p:sp>
        <p:nvSpPr>
          <p:cNvPr id="594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3" y="6538913"/>
            <a:ext cx="5973762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594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43888" y="6538913"/>
            <a:ext cx="442912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C43BB090-B294-8B42-85F1-D530E01DA07F}" type="slidenum">
              <a:rPr lang="en-GB" altLang="x-none"/>
              <a:pPr/>
              <a:t>‹#›</a:t>
            </a:fld>
            <a:endParaRPr lang="en-GB" altLang="x-non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58838"/>
            <a:ext cx="8229600" cy="526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241" r:id="rId1"/>
    <p:sldLayoutId id="2147487228" r:id="rId2"/>
    <p:sldLayoutId id="2147487229" r:id="rId3"/>
    <p:sldLayoutId id="2147487230" r:id="rId4"/>
    <p:sldLayoutId id="2147487231" r:id="rId5"/>
    <p:sldLayoutId id="2147487232" r:id="rId6"/>
    <p:sldLayoutId id="2147487233" r:id="rId7"/>
    <p:sldLayoutId id="2147487234" r:id="rId8"/>
    <p:sldLayoutId id="2147487235" r:id="rId9"/>
    <p:sldLayoutId id="2147487236" r:id="rId10"/>
    <p:sldLayoutId id="2147487237" r:id="rId11"/>
  </p:sldLayoutIdLst>
  <p:hf hdr="0" dt="0"/>
  <p:txStyles>
    <p:titleStyle>
      <a:lvl1pPr algn="l" rtl="0" eaLnBrk="0" fontAlgn="base" hangingPunct="0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9250" indent="-349250" algn="l" rtl="0" eaLnBrk="0" fontAlgn="base" hangingPunct="0">
        <a:lnSpc>
          <a:spcPts val="2800"/>
        </a:lnSpc>
        <a:spcBef>
          <a:spcPct val="0"/>
        </a:spcBef>
        <a:spcAft>
          <a:spcPts val="1400"/>
        </a:spcAft>
        <a:buClr>
          <a:schemeClr val="tx1"/>
        </a:buClr>
        <a:buFont typeface="Arial Unicode MS" charset="0"/>
        <a:buAutoNum type="arabicPeriod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12788" indent="-361950" algn="l" rtl="0" eaLnBrk="0" fontAlgn="base" hangingPunct="0">
        <a:lnSpc>
          <a:spcPts val="2800"/>
        </a:lnSpc>
        <a:spcBef>
          <a:spcPct val="0"/>
        </a:spcBef>
        <a:spcAft>
          <a:spcPts val="1400"/>
        </a:spcAft>
        <a:buClr>
          <a:schemeClr val="tx1"/>
        </a:buClr>
        <a:buFont typeface="Arial Unicode MS" charset="0"/>
        <a:buAutoNum type="arabicPeriod"/>
        <a:defRPr sz="2100">
          <a:solidFill>
            <a:schemeClr val="tx1"/>
          </a:solidFill>
          <a:latin typeface="+mn-lt"/>
        </a:defRPr>
      </a:lvl2pPr>
      <a:lvl3pPr marL="1062038" indent="-347663" algn="l" rtl="0" eaLnBrk="0" fontAlgn="base" hangingPunct="0">
        <a:lnSpc>
          <a:spcPts val="2800"/>
        </a:lnSpc>
        <a:spcBef>
          <a:spcPct val="0"/>
        </a:spcBef>
        <a:spcAft>
          <a:spcPts val="1400"/>
        </a:spcAft>
        <a:buClr>
          <a:schemeClr val="tx1"/>
        </a:buClr>
        <a:buFont typeface="Arial Unicode MS" charset="0"/>
        <a:buAutoNum type="arabicPeriod"/>
        <a:defRPr sz="2100">
          <a:solidFill>
            <a:schemeClr val="tx1"/>
          </a:solidFill>
          <a:latin typeface="+mn-lt"/>
        </a:defRPr>
      </a:lvl3pPr>
      <a:lvl4pPr marL="1425575" indent="-361950" algn="l" rtl="0" eaLnBrk="0" fontAlgn="base" hangingPunct="0">
        <a:lnSpc>
          <a:spcPts val="2800"/>
        </a:lnSpc>
        <a:spcBef>
          <a:spcPct val="0"/>
        </a:spcBef>
        <a:spcAft>
          <a:spcPts val="1400"/>
        </a:spcAft>
        <a:buClr>
          <a:schemeClr val="tx1"/>
        </a:buClr>
        <a:buFont typeface="Arial Unicode MS" charset="0"/>
        <a:buAutoNum type="arabicPeriod"/>
        <a:defRPr sz="2100">
          <a:solidFill>
            <a:schemeClr val="tx1"/>
          </a:solidFill>
          <a:latin typeface="+mn-lt"/>
        </a:defRPr>
      </a:lvl4pPr>
      <a:lvl5pPr marL="1789113" indent="-361950" algn="l" rtl="0" eaLnBrk="0" fontAlgn="base" hangingPunct="0">
        <a:lnSpc>
          <a:spcPts val="2800"/>
        </a:lnSpc>
        <a:spcBef>
          <a:spcPct val="0"/>
        </a:spcBef>
        <a:spcAft>
          <a:spcPts val="1400"/>
        </a:spcAft>
        <a:buClr>
          <a:schemeClr val="tx1"/>
        </a:buClr>
        <a:buFont typeface="Arial Unicode MS" charset="0"/>
        <a:buAutoNum type="arabicPeriod"/>
        <a:defRPr sz="2100">
          <a:solidFill>
            <a:schemeClr val="tx1"/>
          </a:solidFill>
          <a:latin typeface="+mn-lt"/>
        </a:defRPr>
      </a:lvl5pPr>
      <a:lvl6pPr marL="2246313" indent="-361950" algn="l" rtl="0" fontAlgn="base">
        <a:lnSpc>
          <a:spcPts val="2800"/>
        </a:lnSpc>
        <a:spcBef>
          <a:spcPct val="0"/>
        </a:spcBef>
        <a:spcAft>
          <a:spcPts val="1400"/>
        </a:spcAft>
        <a:buClr>
          <a:schemeClr val="tx1"/>
        </a:buClr>
        <a:buFont typeface="Arial Unicode MS" pitchFamily="34" charset="-128"/>
        <a:buAutoNum type="arabicPeriod"/>
        <a:defRPr sz="2100">
          <a:solidFill>
            <a:schemeClr val="tx1"/>
          </a:solidFill>
          <a:latin typeface="+mn-lt"/>
        </a:defRPr>
      </a:lvl6pPr>
      <a:lvl7pPr marL="2703513" indent="-361950" algn="l" rtl="0" fontAlgn="base">
        <a:lnSpc>
          <a:spcPts val="2800"/>
        </a:lnSpc>
        <a:spcBef>
          <a:spcPct val="0"/>
        </a:spcBef>
        <a:spcAft>
          <a:spcPts val="1400"/>
        </a:spcAft>
        <a:buClr>
          <a:schemeClr val="tx1"/>
        </a:buClr>
        <a:buFont typeface="Arial Unicode MS" pitchFamily="34" charset="-128"/>
        <a:buAutoNum type="arabicPeriod"/>
        <a:defRPr sz="2100">
          <a:solidFill>
            <a:schemeClr val="tx1"/>
          </a:solidFill>
          <a:latin typeface="+mn-lt"/>
        </a:defRPr>
      </a:lvl7pPr>
      <a:lvl8pPr marL="3160713" indent="-361950" algn="l" rtl="0" fontAlgn="base">
        <a:lnSpc>
          <a:spcPts val="2800"/>
        </a:lnSpc>
        <a:spcBef>
          <a:spcPct val="0"/>
        </a:spcBef>
        <a:spcAft>
          <a:spcPts val="1400"/>
        </a:spcAft>
        <a:buClr>
          <a:schemeClr val="tx1"/>
        </a:buClr>
        <a:buFont typeface="Arial Unicode MS" pitchFamily="34" charset="-128"/>
        <a:buAutoNum type="arabicPeriod"/>
        <a:defRPr sz="2100">
          <a:solidFill>
            <a:schemeClr val="tx1"/>
          </a:solidFill>
          <a:latin typeface="+mn-lt"/>
        </a:defRPr>
      </a:lvl8pPr>
      <a:lvl9pPr marL="3617913" indent="-361950" algn="l" rtl="0" fontAlgn="base">
        <a:lnSpc>
          <a:spcPts val="2800"/>
        </a:lnSpc>
        <a:spcBef>
          <a:spcPct val="0"/>
        </a:spcBef>
        <a:spcAft>
          <a:spcPts val="1400"/>
        </a:spcAft>
        <a:buClr>
          <a:schemeClr val="tx1"/>
        </a:buClr>
        <a:buFont typeface="Arial Unicode MS" pitchFamily="34" charset="-128"/>
        <a:buAutoNum type="arabicPeriod"/>
        <a:defRPr sz="2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Calibri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/>
            <a:fld id="{902D3692-6082-484C-A4BF-19B2DFDEC992}" type="slidenum">
              <a:rPr lang="en-GB" altLang="x-none" sz="1200">
                <a:solidFill>
                  <a:schemeClr val="bg1"/>
                </a:solidFill>
                <a:latin typeface="Arial" charset="0"/>
              </a:rPr>
              <a:pPr eaLnBrk="1" hangingPunct="1"/>
              <a:t>1</a:t>
            </a:fld>
            <a:endParaRPr lang="en-GB" altLang="x-none" sz="12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20" name="Rectangle 278"/>
          <p:cNvSpPr>
            <a:spLocks noGrp="1" noChangeArrowheads="1"/>
          </p:cNvSpPr>
          <p:nvPr>
            <p:ph type="ctrTitle"/>
          </p:nvPr>
        </p:nvSpPr>
        <p:spPr>
          <a:xfrm>
            <a:off x="469900" y="1184730"/>
            <a:ext cx="5110163" cy="2404604"/>
          </a:xfrm>
        </p:spPr>
        <p:txBody>
          <a:bodyPr anchor="t"/>
          <a:lstStyle/>
          <a:p>
            <a:pPr eaLnBrk="1" hangingPunct="1"/>
            <a:r>
              <a:rPr lang="en-GB" altLang="en-US" sz="3900" dirty="0" smtClean="0">
                <a:latin typeface="Calibri" charset="0"/>
              </a:rPr>
              <a:t>UK National Qualifications Framework</a:t>
            </a:r>
          </a:p>
          <a:p>
            <a:pPr eaLnBrk="1" hangingPunct="1"/>
            <a:r>
              <a:rPr lang="en-GB" altLang="en-US" sz="1600" dirty="0" smtClean="0">
                <a:latin typeface="Calibri" charset="0"/>
              </a:rPr>
              <a:t>Stirling Wood, TVET Specialist</a:t>
            </a:r>
            <a:endParaRPr lang="en-GB" altLang="en-US" sz="1600" dirty="0">
              <a:latin typeface="Calibri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4984"/>
            <a:ext cx="8229600" cy="490537"/>
          </a:xfrm>
        </p:spPr>
        <p:txBody>
          <a:bodyPr/>
          <a:lstStyle/>
          <a:p>
            <a:r>
              <a:rPr lang="en-GB" dirty="0" smtClean="0"/>
              <a:t>Development of </a:t>
            </a:r>
            <a:r>
              <a:rPr lang="en-GB" smtClean="0"/>
              <a:t>Learning Outcomes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www.britishcouncil.org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EB33-C20C-8344-9190-AD4472777A60}" type="slidenum">
              <a:rPr lang="en-GB" altLang="x-none" smtClean="0"/>
              <a:pPr/>
              <a:t>10</a:t>
            </a:fld>
            <a:endParaRPr lang="en-GB" altLang="x-none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26425" t="13000" r="29708" b="12640"/>
          <a:stretch/>
        </p:blipFill>
        <p:spPr>
          <a:xfrm>
            <a:off x="457200" y="1102184"/>
            <a:ext cx="4013177" cy="5099719"/>
          </a:xfrm>
          <a:prstGeom prst="rect">
            <a:avLst/>
          </a:prstGeom>
        </p:spPr>
      </p:pic>
      <p:sp>
        <p:nvSpPr>
          <p:cNvPr id="7" name="Rectangle 5"/>
          <p:cNvSpPr txBox="1"/>
          <p:nvPr/>
        </p:nvSpPr>
        <p:spPr>
          <a:xfrm>
            <a:off x="4718821" y="1102184"/>
            <a:ext cx="385839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Learning Outcomes should state the achievements the learner will take away with them from the learning experience which they will be able to apply in the future</a:t>
            </a:r>
          </a:p>
          <a:p>
            <a:pPr marL="285750" indent="-285750">
              <a:buFont typeface="Arial" charset="0"/>
              <a:buChar char="•"/>
            </a:pPr>
            <a:endParaRPr lang="en-GB" sz="1400" dirty="0">
              <a:latin typeface="+mn-lt"/>
              <a:ea typeface="Gill Sans MT" charset="0"/>
              <a:cs typeface="Gill Sans M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For each Learning Outcome there should be a set of Assessment Criteria that will allow consistent and accurate judgements to be made about the achievement of the Learning Outcome.</a:t>
            </a:r>
          </a:p>
          <a:p>
            <a:pPr marL="285750" indent="-285750">
              <a:buFont typeface="Arial" charset="0"/>
              <a:buChar char="•"/>
            </a:pPr>
            <a:endParaRPr lang="en-GB" sz="1400" dirty="0">
              <a:latin typeface="+mn-lt"/>
              <a:ea typeface="Gill Sans MT" charset="0"/>
              <a:cs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74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4984"/>
            <a:ext cx="8229600" cy="490537"/>
          </a:xfrm>
        </p:spPr>
        <p:txBody>
          <a:bodyPr/>
          <a:lstStyle/>
          <a:p>
            <a:r>
              <a:rPr lang="en-GB" dirty="0" smtClean="0"/>
              <a:t>Development of Learning Outcomes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www.britishcouncil.org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EB33-C20C-8344-9190-AD4472777A60}" type="slidenum">
              <a:rPr lang="en-GB" altLang="x-none" smtClean="0"/>
              <a:pPr/>
              <a:t>11</a:t>
            </a:fld>
            <a:endParaRPr lang="en-GB" altLang="x-none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9794" t="14048" r="27289" b="23565"/>
          <a:stretch/>
        </p:blipFill>
        <p:spPr>
          <a:xfrm>
            <a:off x="468313" y="1102184"/>
            <a:ext cx="4031243" cy="4868432"/>
          </a:xfrm>
          <a:prstGeom prst="rect">
            <a:avLst/>
          </a:prstGeom>
        </p:spPr>
      </p:pic>
      <p:sp>
        <p:nvSpPr>
          <p:cNvPr id="6" name="Rectangle 5"/>
          <p:cNvSpPr txBox="1"/>
          <p:nvPr/>
        </p:nvSpPr>
        <p:spPr>
          <a:xfrm>
            <a:off x="4718821" y="1102184"/>
            <a:ext cx="385839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Learning Outcomes should state the achievements the learner will take away with them from the learning experience which they will be able to apply in the future</a:t>
            </a:r>
          </a:p>
          <a:p>
            <a:pPr marL="285750" indent="-285750">
              <a:buFont typeface="Arial" charset="0"/>
              <a:buChar char="•"/>
            </a:pPr>
            <a:endParaRPr lang="en-GB" sz="1400" dirty="0">
              <a:latin typeface="+mn-lt"/>
              <a:ea typeface="Gill Sans MT" charset="0"/>
              <a:cs typeface="Gill Sans M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For each Learning Outcome there should be a set of Assessment Criteria that will allow consistent and accurate judgements to be made about the achievement of the Learning Outcome.</a:t>
            </a:r>
          </a:p>
          <a:p>
            <a:pPr marL="285750" indent="-285750">
              <a:buFont typeface="Arial" charset="0"/>
              <a:buChar char="•"/>
            </a:pPr>
            <a:endParaRPr lang="en-GB" sz="1400" dirty="0">
              <a:latin typeface="+mn-lt"/>
              <a:ea typeface="Gill Sans MT" charset="0"/>
              <a:cs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50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4984"/>
            <a:ext cx="8229600" cy="490537"/>
          </a:xfrm>
        </p:spPr>
        <p:txBody>
          <a:bodyPr/>
          <a:lstStyle/>
          <a:p>
            <a:r>
              <a:rPr lang="en-GB" dirty="0" smtClean="0"/>
              <a:t>NQF Stakeholder Relationships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www.britishcouncil.org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EB33-C20C-8344-9190-AD4472777A60}" type="slidenum">
              <a:rPr lang="en-GB" altLang="x-none" smtClean="0"/>
              <a:pPr/>
              <a:t>12</a:t>
            </a:fld>
            <a:endParaRPr lang="en-GB" altLang="x-none"/>
          </a:p>
        </p:txBody>
      </p:sp>
      <p:grpSp>
        <p:nvGrpSpPr>
          <p:cNvPr id="5" name="Group 4"/>
          <p:cNvGrpSpPr/>
          <p:nvPr/>
        </p:nvGrpSpPr>
        <p:grpSpPr>
          <a:xfrm>
            <a:off x="392478" y="1476085"/>
            <a:ext cx="7091867" cy="4351918"/>
            <a:chOff x="1918034" y="1690688"/>
            <a:chExt cx="7091867" cy="4351918"/>
          </a:xfrm>
        </p:grpSpPr>
        <p:sp>
          <p:nvSpPr>
            <p:cNvPr id="6" name="TextBox 5"/>
            <p:cNvSpPr txBox="1"/>
            <p:nvPr/>
          </p:nvSpPr>
          <p:spPr>
            <a:xfrm>
              <a:off x="1918034" y="3576015"/>
              <a:ext cx="1409874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200" dirty="0" smtClean="0">
                  <a:latin typeface="Gill Sans MT" charset="0"/>
                  <a:ea typeface="Gill Sans MT" charset="0"/>
                  <a:cs typeface="Gill Sans MT" charset="0"/>
                </a:rPr>
                <a:t>REGULATOR</a:t>
              </a:r>
              <a:endParaRPr lang="en-GB" sz="1200" dirty="0"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918034" y="1690688"/>
              <a:ext cx="7091867" cy="4351918"/>
              <a:chOff x="1918034" y="1690688"/>
              <a:chExt cx="7091867" cy="4351918"/>
            </a:xfrm>
          </p:grpSpPr>
          <p:sp>
            <p:nvSpPr>
              <p:cNvPr id="8" name="Triangle 7"/>
              <p:cNvSpPr/>
              <p:nvPr/>
            </p:nvSpPr>
            <p:spPr>
              <a:xfrm>
                <a:off x="3577529" y="1690688"/>
                <a:ext cx="5036942" cy="4351918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5391062" y="2520682"/>
                <a:ext cx="1409874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1200" dirty="0" smtClean="0">
                    <a:latin typeface="Gill Sans MT" charset="0"/>
                    <a:ea typeface="Gill Sans MT" charset="0"/>
                    <a:cs typeface="Gill Sans MT" charset="0"/>
                  </a:rPr>
                  <a:t>SETS NQF</a:t>
                </a:r>
              </a:p>
              <a:p>
                <a:pPr algn="ctr"/>
                <a:r>
                  <a:rPr lang="en-GB" sz="1200" dirty="0" smtClean="0">
                    <a:latin typeface="Gill Sans MT" charset="0"/>
                    <a:ea typeface="Gill Sans MT" charset="0"/>
                    <a:cs typeface="Gill Sans MT" charset="0"/>
                  </a:rPr>
                  <a:t>POLICY</a:t>
                </a:r>
                <a:endParaRPr lang="en-GB" sz="1200" dirty="0"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066710" y="3501278"/>
                <a:ext cx="2058579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1200" dirty="0" smtClean="0">
                    <a:latin typeface="Gill Sans MT" charset="0"/>
                    <a:ea typeface="Gill Sans MT" charset="0"/>
                    <a:cs typeface="Gill Sans MT" charset="0"/>
                  </a:rPr>
                  <a:t>IMPLEMENTS NQF POLICY THROUGH REGULATION</a:t>
                </a:r>
                <a:endParaRPr lang="en-GB" sz="1200" dirty="0"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4962237" y="4330070"/>
                <a:ext cx="2308201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1200" dirty="0" smtClean="0">
                    <a:latin typeface="Gill Sans MT" charset="0"/>
                    <a:ea typeface="Gill Sans MT" charset="0"/>
                    <a:cs typeface="Gill Sans MT" charset="0"/>
                  </a:rPr>
                  <a:t>PROVIDES </a:t>
                </a:r>
                <a:r>
                  <a:rPr lang="en-GB" sz="1200" smtClean="0">
                    <a:latin typeface="Gill Sans MT" charset="0"/>
                    <a:ea typeface="Gill Sans MT" charset="0"/>
                    <a:cs typeface="Gill Sans MT" charset="0"/>
                  </a:rPr>
                  <a:t>LEARNING OUTCOMES/QUALIFICATIONS  </a:t>
                </a:r>
                <a:r>
                  <a:rPr lang="en-GB" sz="1200" dirty="0" smtClean="0">
                    <a:latin typeface="Gill Sans MT" charset="0"/>
                    <a:ea typeface="Gill Sans MT" charset="0"/>
                    <a:cs typeface="Gill Sans MT" charset="0"/>
                  </a:rPr>
                  <a:t>THAT ENABLE NQF DELIVERY</a:t>
                </a:r>
                <a:endParaRPr lang="en-GB" sz="1200" dirty="0"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927206" y="5246928"/>
                <a:ext cx="233758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1200" dirty="0" smtClean="0">
                    <a:latin typeface="Gill Sans MT" charset="0"/>
                    <a:ea typeface="Gill Sans MT" charset="0"/>
                    <a:cs typeface="Gill Sans MT" charset="0"/>
                  </a:rPr>
                  <a:t>USES LEARNING OUTCOMES/QUALIFICATIONS THAT ENABLE NQF DELIVERY</a:t>
                </a:r>
                <a:endParaRPr lang="en-GB" sz="1200" dirty="0"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cxnSp>
            <p:nvCxnSpPr>
              <p:cNvPr id="13" name="Straight Arrow Connector 12"/>
              <p:cNvCxnSpPr/>
              <p:nvPr/>
            </p:nvCxnSpPr>
            <p:spPr>
              <a:xfrm>
                <a:off x="3182096" y="3198829"/>
                <a:ext cx="5827805" cy="7507"/>
              </a:xfrm>
              <a:prstGeom prst="straightConnector1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3182095" y="4153329"/>
                <a:ext cx="5827805" cy="7507"/>
              </a:xfrm>
              <a:prstGeom prst="straightConnector1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3182094" y="5108633"/>
                <a:ext cx="5827805" cy="7507"/>
              </a:xfrm>
              <a:prstGeom prst="straightConnector1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1918034" y="2519568"/>
                <a:ext cx="1409874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1200" dirty="0" smtClean="0">
                    <a:latin typeface="Gill Sans MT" charset="0"/>
                    <a:ea typeface="Gill Sans MT" charset="0"/>
                    <a:cs typeface="Gill Sans MT" charset="0"/>
                  </a:rPr>
                  <a:t>GOVERNMENT MINISTRIES</a:t>
                </a:r>
                <a:endParaRPr lang="en-GB" sz="1200" dirty="0"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918034" y="4382504"/>
                <a:ext cx="1409874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1200" dirty="0" smtClean="0">
                    <a:latin typeface="Gill Sans MT" charset="0"/>
                    <a:ea typeface="Gill Sans MT" charset="0"/>
                    <a:cs typeface="Gill Sans MT" charset="0"/>
                  </a:rPr>
                  <a:t>AWARDING ORGANISATIONS</a:t>
                </a:r>
                <a:endParaRPr lang="en-GB" sz="1200" dirty="0"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918034" y="5355358"/>
                <a:ext cx="1409874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1200" smtClean="0">
                    <a:latin typeface="Gill Sans MT" charset="0"/>
                    <a:ea typeface="Gill Sans MT" charset="0"/>
                    <a:cs typeface="Gill Sans MT" charset="0"/>
                  </a:rPr>
                  <a:t>TRAINING PROVIDERS</a:t>
                </a:r>
                <a:endParaRPr lang="en-GB" sz="1200" dirty="0"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1921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4984"/>
            <a:ext cx="8229600" cy="490537"/>
          </a:xfrm>
        </p:spPr>
        <p:txBody>
          <a:bodyPr/>
          <a:lstStyle/>
          <a:p>
            <a:r>
              <a:rPr lang="en-GB" dirty="0" smtClean="0"/>
              <a:t>NQF Stakeholder Relationships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www.britishcouncil.org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EB33-C20C-8344-9190-AD4472777A60}" type="slidenum">
              <a:rPr lang="en-GB" altLang="x-none" smtClean="0"/>
              <a:pPr/>
              <a:t>13</a:t>
            </a:fld>
            <a:endParaRPr lang="en-GB" altLang="x-none"/>
          </a:p>
        </p:txBody>
      </p:sp>
      <p:grpSp>
        <p:nvGrpSpPr>
          <p:cNvPr id="5" name="Group 4"/>
          <p:cNvGrpSpPr/>
          <p:nvPr/>
        </p:nvGrpSpPr>
        <p:grpSpPr>
          <a:xfrm>
            <a:off x="468313" y="1520863"/>
            <a:ext cx="8218487" cy="4262361"/>
            <a:chOff x="3737849" y="1964051"/>
            <a:chExt cx="7288417" cy="3988224"/>
          </a:xfrm>
        </p:grpSpPr>
        <p:sp>
          <p:nvSpPr>
            <p:cNvPr id="6" name="Rounded Rectangle 5"/>
            <p:cNvSpPr/>
            <p:nvPr/>
          </p:nvSpPr>
          <p:spPr>
            <a:xfrm>
              <a:off x="9188730" y="5035300"/>
              <a:ext cx="1837536" cy="9169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500" dirty="0" smtClean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rPr>
                <a:t>LEARNERS</a:t>
              </a:r>
              <a:endParaRPr lang="en-GB" sz="15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737849" y="1964051"/>
              <a:ext cx="1837536" cy="9169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500" dirty="0" smtClean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rPr>
                <a:t>GOVERNMENT MINISTRIES</a:t>
              </a:r>
              <a:endParaRPr lang="en-GB" sz="15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463291" y="3553446"/>
              <a:ext cx="1837536" cy="9169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500" dirty="0" smtClean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rPr>
                <a:t>AWARDING ORGANISATIONS</a:t>
              </a:r>
              <a:endParaRPr lang="en-GB" sz="15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737849" y="3553446"/>
              <a:ext cx="1837536" cy="9169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500" dirty="0" smtClean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rPr>
                <a:t>TRADE BODIES</a:t>
              </a:r>
              <a:endParaRPr lang="en-GB" sz="15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6463291" y="5035300"/>
              <a:ext cx="1837536" cy="9169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500" dirty="0" smtClean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rPr>
                <a:t>EMPLOYERS</a:t>
              </a:r>
              <a:endParaRPr lang="en-GB" sz="15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9188730" y="3553446"/>
              <a:ext cx="1837536" cy="9169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500" dirty="0" smtClean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rPr>
                <a:t>TRAINING PROVIDERS</a:t>
              </a:r>
              <a:endParaRPr lang="en-GB" sz="15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6463291" y="1969524"/>
              <a:ext cx="1837536" cy="9169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500" dirty="0" smtClean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rPr>
                <a:t>REGULATOR</a:t>
              </a:r>
              <a:endParaRPr lang="en-GB" sz="15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cxnSp>
          <p:nvCxnSpPr>
            <p:cNvPr id="13" name="Straight Arrow Connector 12"/>
            <p:cNvCxnSpPr>
              <a:stCxn id="14" idx="3"/>
              <a:endCxn id="11" idx="1"/>
            </p:cNvCxnSpPr>
            <p:nvPr/>
          </p:nvCxnSpPr>
          <p:spPr>
            <a:xfrm>
              <a:off x="5575385" y="4011934"/>
              <a:ext cx="88790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10" idx="3"/>
              <a:endCxn id="13" idx="1"/>
            </p:cNvCxnSpPr>
            <p:nvPr/>
          </p:nvCxnSpPr>
          <p:spPr>
            <a:xfrm>
              <a:off x="5575385" y="2422539"/>
              <a:ext cx="887906" cy="547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5" idx="3"/>
              <a:endCxn id="9" idx="1"/>
            </p:cNvCxnSpPr>
            <p:nvPr/>
          </p:nvCxnSpPr>
          <p:spPr>
            <a:xfrm>
              <a:off x="8300827" y="5493788"/>
              <a:ext cx="887903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9" idx="0"/>
              <a:endCxn id="16" idx="2"/>
            </p:cNvCxnSpPr>
            <p:nvPr/>
          </p:nvCxnSpPr>
          <p:spPr>
            <a:xfrm flipV="1">
              <a:off x="10107498" y="4470421"/>
              <a:ext cx="0" cy="56487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3" idx="2"/>
              <a:endCxn id="11" idx="0"/>
            </p:cNvCxnSpPr>
            <p:nvPr/>
          </p:nvCxnSpPr>
          <p:spPr>
            <a:xfrm>
              <a:off x="7382059" y="2886499"/>
              <a:ext cx="0" cy="66694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5" idx="0"/>
              <a:endCxn id="11" idx="2"/>
            </p:cNvCxnSpPr>
            <p:nvPr/>
          </p:nvCxnSpPr>
          <p:spPr>
            <a:xfrm flipV="1">
              <a:off x="7382059" y="4470421"/>
              <a:ext cx="0" cy="56487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1" idx="3"/>
              <a:endCxn id="16" idx="1"/>
            </p:cNvCxnSpPr>
            <p:nvPr/>
          </p:nvCxnSpPr>
          <p:spPr>
            <a:xfrm>
              <a:off x="8300827" y="4011934"/>
              <a:ext cx="88790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lbow Connector 19"/>
            <p:cNvCxnSpPr>
              <a:stCxn id="14" idx="2"/>
              <a:endCxn id="15" idx="1"/>
            </p:cNvCxnSpPr>
            <p:nvPr/>
          </p:nvCxnSpPr>
          <p:spPr>
            <a:xfrm rot="16200000" flipH="1">
              <a:off x="5048271" y="4078767"/>
              <a:ext cx="1023367" cy="1806674"/>
            </a:xfrm>
            <a:prstGeom prst="bentConnector2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726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4984"/>
            <a:ext cx="8229600" cy="490537"/>
          </a:xfrm>
        </p:spPr>
        <p:txBody>
          <a:bodyPr/>
          <a:lstStyle/>
          <a:p>
            <a:r>
              <a:rPr lang="en-GB" dirty="0" smtClean="0"/>
              <a:t>NQF Stakeholder Relationships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www.britishcouncil.org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EB33-C20C-8344-9190-AD4472777A60}" type="slidenum">
              <a:rPr lang="en-GB" altLang="x-none" smtClean="0"/>
              <a:pPr/>
              <a:t>14</a:t>
            </a:fld>
            <a:endParaRPr lang="en-GB" altLang="x-none"/>
          </a:p>
        </p:txBody>
      </p:sp>
      <p:grpSp>
        <p:nvGrpSpPr>
          <p:cNvPr id="5" name="Group 4"/>
          <p:cNvGrpSpPr/>
          <p:nvPr/>
        </p:nvGrpSpPr>
        <p:grpSpPr>
          <a:xfrm>
            <a:off x="468313" y="1520863"/>
            <a:ext cx="8218487" cy="4262361"/>
            <a:chOff x="3737849" y="1964051"/>
            <a:chExt cx="7288417" cy="3988224"/>
          </a:xfrm>
        </p:grpSpPr>
        <p:sp>
          <p:nvSpPr>
            <p:cNvPr id="6" name="Rounded Rectangle 5"/>
            <p:cNvSpPr/>
            <p:nvPr/>
          </p:nvSpPr>
          <p:spPr>
            <a:xfrm>
              <a:off x="9188730" y="5035300"/>
              <a:ext cx="1837536" cy="9169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500" dirty="0" smtClean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rPr>
                <a:t>LEARNERS</a:t>
              </a:r>
              <a:endParaRPr lang="en-GB" sz="15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737849" y="1964051"/>
              <a:ext cx="1837536" cy="9169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500" dirty="0" smtClean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rPr>
                <a:t>GOVERNMENT MINISTRIES</a:t>
              </a:r>
              <a:endParaRPr lang="en-GB" sz="15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463291" y="3553446"/>
              <a:ext cx="1837536" cy="9169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500" dirty="0" smtClean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rPr>
                <a:t>AWARDING ORGANISATIONS</a:t>
              </a:r>
              <a:endParaRPr lang="en-GB" sz="15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737849" y="3553446"/>
              <a:ext cx="1837536" cy="9169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500" dirty="0" smtClean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rPr>
                <a:t>TRADE BODIES</a:t>
              </a:r>
              <a:endParaRPr lang="en-GB" sz="15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6463291" y="5035300"/>
              <a:ext cx="1837536" cy="9169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500" dirty="0" smtClean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rPr>
                <a:t>EMPLOYERS</a:t>
              </a:r>
              <a:endParaRPr lang="en-GB" sz="15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9188730" y="3553446"/>
              <a:ext cx="1837536" cy="9169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500" dirty="0" smtClean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rPr>
                <a:t>TRAINING PROVIDERS</a:t>
              </a:r>
              <a:endParaRPr lang="en-GB" sz="15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6463291" y="1969524"/>
              <a:ext cx="1837536" cy="9169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500" dirty="0" smtClean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rPr>
                <a:t>REGULATOR</a:t>
              </a:r>
              <a:r>
                <a:rPr lang="en-GB" sz="1500" dirty="0" smtClean="0">
                  <a:solidFill>
                    <a:srgbClr val="FF0000"/>
                  </a:solidFill>
                  <a:latin typeface="Gill Sans MT" charset="0"/>
                  <a:ea typeface="Gill Sans MT" charset="0"/>
                  <a:cs typeface="Gill Sans MT" charset="0"/>
                </a:rPr>
                <a:t>(S)</a:t>
              </a:r>
              <a:endParaRPr lang="en-GB" sz="1500" dirty="0">
                <a:solidFill>
                  <a:srgbClr val="FF0000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cxnSp>
          <p:nvCxnSpPr>
            <p:cNvPr id="13" name="Straight Arrow Connector 12"/>
            <p:cNvCxnSpPr>
              <a:stCxn id="17" idx="3"/>
              <a:endCxn id="14" idx="1"/>
            </p:cNvCxnSpPr>
            <p:nvPr/>
          </p:nvCxnSpPr>
          <p:spPr>
            <a:xfrm>
              <a:off x="5575385" y="4011934"/>
              <a:ext cx="88790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13" idx="3"/>
              <a:endCxn id="16" idx="1"/>
            </p:cNvCxnSpPr>
            <p:nvPr/>
          </p:nvCxnSpPr>
          <p:spPr>
            <a:xfrm>
              <a:off x="5575385" y="2422539"/>
              <a:ext cx="887906" cy="547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8" idx="3"/>
              <a:endCxn id="12" idx="1"/>
            </p:cNvCxnSpPr>
            <p:nvPr/>
          </p:nvCxnSpPr>
          <p:spPr>
            <a:xfrm>
              <a:off x="8300827" y="5493788"/>
              <a:ext cx="887903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12" idx="0"/>
              <a:endCxn id="19" idx="2"/>
            </p:cNvCxnSpPr>
            <p:nvPr/>
          </p:nvCxnSpPr>
          <p:spPr>
            <a:xfrm flipV="1">
              <a:off x="10107498" y="4470421"/>
              <a:ext cx="0" cy="56487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6" idx="2"/>
              <a:endCxn id="14" idx="0"/>
            </p:cNvCxnSpPr>
            <p:nvPr/>
          </p:nvCxnSpPr>
          <p:spPr>
            <a:xfrm>
              <a:off x="7382059" y="2886499"/>
              <a:ext cx="0" cy="66694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8" idx="0"/>
              <a:endCxn id="14" idx="2"/>
            </p:cNvCxnSpPr>
            <p:nvPr/>
          </p:nvCxnSpPr>
          <p:spPr>
            <a:xfrm flipV="1">
              <a:off x="7382059" y="4470421"/>
              <a:ext cx="0" cy="56487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4" idx="3"/>
              <a:endCxn id="19" idx="1"/>
            </p:cNvCxnSpPr>
            <p:nvPr/>
          </p:nvCxnSpPr>
          <p:spPr>
            <a:xfrm>
              <a:off x="8300827" y="4011934"/>
              <a:ext cx="88790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lbow Connector 19"/>
            <p:cNvCxnSpPr>
              <a:stCxn id="17" idx="2"/>
              <a:endCxn id="18" idx="1"/>
            </p:cNvCxnSpPr>
            <p:nvPr/>
          </p:nvCxnSpPr>
          <p:spPr>
            <a:xfrm rot="16200000" flipH="1">
              <a:off x="5048271" y="4078767"/>
              <a:ext cx="1023367" cy="1806674"/>
            </a:xfrm>
            <a:prstGeom prst="bentConnector2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Elbow Connector 20"/>
          <p:cNvCxnSpPr>
            <a:stCxn id="12" idx="3"/>
            <a:endCxn id="11" idx="0"/>
          </p:cNvCxnSpPr>
          <p:nvPr/>
        </p:nvCxnSpPr>
        <p:spPr>
          <a:xfrm>
            <a:off x="5613570" y="2016715"/>
            <a:ext cx="2037219" cy="1202793"/>
          </a:xfrm>
          <a:prstGeom prst="bent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791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www.britishcouncil.org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EB33-C20C-8344-9190-AD4472777A60}" type="slidenum">
              <a:rPr lang="en-GB" altLang="x-none" smtClean="0"/>
              <a:pPr/>
              <a:t>15</a:t>
            </a:fld>
            <a:endParaRPr lang="en-GB" altLang="x-none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68313" y="2976782"/>
            <a:ext cx="8218487" cy="908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en-GB" sz="4800" kern="0" smtClean="0">
                <a:latin typeface="+mn-lt"/>
                <a:ea typeface="Gill Sans MT" charset="0"/>
                <a:cs typeface="Gill Sans MT" charset="0"/>
              </a:rPr>
              <a:t>Role of NQF Stakeholders</a:t>
            </a:r>
            <a:endParaRPr lang="en-GB" sz="4800" kern="0" dirty="0">
              <a:latin typeface="+mn-lt"/>
              <a:ea typeface="Gill Sans MT" charset="0"/>
              <a:cs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99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www.britishcouncil.org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EB33-C20C-8344-9190-AD4472777A60}" type="slidenum">
              <a:rPr lang="en-GB" altLang="x-none" smtClean="0"/>
              <a:pPr/>
              <a:t>16</a:t>
            </a:fld>
            <a:endParaRPr lang="en-GB" altLang="x-none"/>
          </a:p>
        </p:txBody>
      </p:sp>
      <p:sp>
        <p:nvSpPr>
          <p:cNvPr id="5" name="Rectangle 6"/>
          <p:cNvSpPr txBox="1"/>
          <p:nvPr/>
        </p:nvSpPr>
        <p:spPr>
          <a:xfrm>
            <a:off x="457200" y="1145573"/>
            <a:ext cx="8229600" cy="4718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000" dirty="0">
                <a:latin typeface="+mn-lt"/>
                <a:ea typeface="Gill Sans MT" charset="0"/>
                <a:cs typeface="Gill Sans MT" charset="0"/>
              </a:rPr>
              <a:t>M</a:t>
            </a:r>
            <a:r>
              <a:rPr lang="en-GB" sz="2000" dirty="0" err="1">
                <a:latin typeface="+mn-lt"/>
                <a:ea typeface="Gill Sans MT" charset="0"/>
                <a:cs typeface="Gill Sans MT" charset="0"/>
              </a:rPr>
              <a:t>aintain</a:t>
            </a:r>
            <a:r>
              <a:rPr lang="en-GB" sz="2000" dirty="0">
                <a:latin typeface="+mn-lt"/>
                <a:ea typeface="Gill Sans MT" charset="0"/>
                <a:cs typeface="Gill Sans MT" charset="0"/>
              </a:rPr>
              <a:t> standards 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in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>
                <a:latin typeface="+mn-lt"/>
                <a:ea typeface="Gill Sans MT" charset="0"/>
                <a:cs typeface="Gill Sans MT" charset="0"/>
              </a:rPr>
              <a:t>vocational 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qualifications.</a:t>
            </a:r>
            <a:endParaRPr lang="en-US" sz="2000" dirty="0">
              <a:latin typeface="+mn-lt"/>
              <a:ea typeface="Gill Sans MT" charset="0"/>
              <a:cs typeface="Gill Sans MT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sz="2000" dirty="0">
              <a:latin typeface="+mn-lt"/>
              <a:ea typeface="Gill Sans MT" charset="0"/>
              <a:cs typeface="Gill Sans M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T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akes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policy direction from Government Ministries.</a:t>
            </a:r>
          </a:p>
          <a:p>
            <a:pPr marL="285750" indent="-285750">
              <a:buFont typeface="Arial" charset="0"/>
              <a:buChar char="•"/>
            </a:pPr>
            <a:endParaRPr lang="en-GB" sz="2000" dirty="0">
              <a:latin typeface="+mn-lt"/>
              <a:ea typeface="Gill Sans MT" charset="0"/>
              <a:cs typeface="Gill Sans M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Report </a:t>
            </a:r>
            <a:r>
              <a:rPr lang="en-GB" sz="2000" dirty="0">
                <a:latin typeface="+mn-lt"/>
                <a:ea typeface="Gill Sans MT" charset="0"/>
                <a:cs typeface="Gill Sans MT" charset="0"/>
              </a:rPr>
              <a:t>directly to 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central Government.</a:t>
            </a:r>
            <a:endParaRPr lang="en-US" sz="2000" dirty="0">
              <a:latin typeface="+mn-lt"/>
              <a:ea typeface="Gill Sans MT" charset="0"/>
              <a:cs typeface="Gill Sans MT" charset="0"/>
            </a:endParaRPr>
          </a:p>
          <a:p>
            <a:endParaRPr lang="en-US" sz="2000" dirty="0">
              <a:latin typeface="+mn-lt"/>
              <a:ea typeface="Gill Sans MT" charset="0"/>
              <a:cs typeface="Gill Sans M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latin typeface="+mn-lt"/>
                <a:ea typeface="Gill Sans MT" charset="0"/>
                <a:cs typeface="Gill Sans MT" charset="0"/>
              </a:rPr>
              <a:t>Ensure that:</a:t>
            </a:r>
          </a:p>
          <a:p>
            <a:pPr marL="742950" lvl="1" indent="-285750">
              <a:buFont typeface="Arial" charset="0"/>
              <a:buChar char="•"/>
            </a:pPr>
            <a:r>
              <a:rPr lang="en-GB" sz="2000" dirty="0">
                <a:latin typeface="+mn-lt"/>
                <a:ea typeface="Gill Sans MT" charset="0"/>
                <a:cs typeface="Gill Sans MT" charset="0"/>
              </a:rPr>
              <a:t>regulated qualifications reliably indicate the knowledge, skills and understanding 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students; </a:t>
            </a:r>
            <a:r>
              <a:rPr lang="en-GB" sz="2000" dirty="0">
                <a:latin typeface="+mn-lt"/>
                <a:ea typeface="Gill Sans MT" charset="0"/>
                <a:cs typeface="Gill Sans MT" charset="0"/>
              </a:rPr>
              <a:t>have 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demonstrated;</a:t>
            </a:r>
            <a:endParaRPr lang="en-US" sz="2000" dirty="0">
              <a:latin typeface="+mn-lt"/>
              <a:ea typeface="Gill Sans MT" charset="0"/>
              <a:cs typeface="Gill Sans MT" charset="0"/>
            </a:endParaRPr>
          </a:p>
          <a:p>
            <a:pPr marL="742950" lvl="1" indent="-285750">
              <a:buFont typeface="Arial" charset="0"/>
              <a:buChar char="•"/>
            </a:pPr>
            <a:r>
              <a:rPr lang="en-GB" sz="2000" dirty="0">
                <a:latin typeface="+mn-lt"/>
                <a:ea typeface="Gill Sans MT" charset="0"/>
                <a:cs typeface="Gill Sans MT" charset="0"/>
              </a:rPr>
              <a:t>assessments and exams show what a student has 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achieved, and;</a:t>
            </a:r>
            <a:endParaRPr lang="en-US" sz="2000" dirty="0">
              <a:latin typeface="+mn-lt"/>
              <a:ea typeface="Gill Sans MT" charset="0"/>
              <a:cs typeface="Gill Sans MT" charset="0"/>
            </a:endParaRPr>
          </a:p>
          <a:p>
            <a:pPr marL="742950" lvl="1" indent="-285750">
              <a:buFont typeface="Arial" charset="0"/>
              <a:buChar char="•"/>
            </a:pPr>
            <a:r>
              <a:rPr lang="en-US" sz="2000" dirty="0">
                <a:latin typeface="+mn-lt"/>
                <a:ea typeface="Gill Sans MT" charset="0"/>
                <a:cs typeface="Gill Sans MT" charset="0"/>
              </a:rPr>
              <a:t>public</a:t>
            </a:r>
            <a:r>
              <a:rPr lang="en-GB" sz="2000" dirty="0">
                <a:latin typeface="+mn-lt"/>
                <a:ea typeface="Gill Sans MT" charset="0"/>
                <a:cs typeface="Gill Sans MT" charset="0"/>
              </a:rPr>
              <a:t> have confidence in qualifications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.</a:t>
            </a:r>
            <a:endParaRPr lang="en-GB" sz="2000" dirty="0" smtClean="0">
              <a:latin typeface="+mn-lt"/>
              <a:ea typeface="Gill Sans MT" charset="0"/>
              <a:cs typeface="Gill Sans MT" charset="0"/>
            </a:endParaRPr>
          </a:p>
          <a:p>
            <a:pPr marL="742950" lvl="1" indent="-285750">
              <a:buFont typeface="Arial" charset="0"/>
              <a:buChar char="•"/>
            </a:pPr>
            <a:endParaRPr lang="en-GB" sz="2000" dirty="0">
              <a:latin typeface="+mn-lt"/>
              <a:ea typeface="Gill Sans MT" charset="0"/>
              <a:cs typeface="Gill Sans M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Sanctions Awarding Organisations for maladministration and malpractice.</a:t>
            </a:r>
            <a:endParaRPr lang="en-GB" sz="2000" dirty="0">
              <a:latin typeface="+mn-lt"/>
              <a:ea typeface="Gill Sans MT" charset="0"/>
              <a:cs typeface="Gill Sans MT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47079"/>
            <a:ext cx="8229600" cy="490537"/>
          </a:xfrm>
        </p:spPr>
        <p:txBody>
          <a:bodyPr/>
          <a:lstStyle/>
          <a:p>
            <a:r>
              <a:rPr lang="en-GB" dirty="0" smtClean="0"/>
              <a:t>Role of a Qualifications Regulator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212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www.britishcouncil.org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EB33-C20C-8344-9190-AD4472777A60}" type="slidenum">
              <a:rPr lang="en-GB" altLang="x-none" smtClean="0"/>
              <a:pPr/>
              <a:t>17</a:t>
            </a:fld>
            <a:endParaRPr lang="en-GB" altLang="x-none"/>
          </a:p>
        </p:txBody>
      </p:sp>
      <p:sp>
        <p:nvSpPr>
          <p:cNvPr id="5" name="Rectangle 5"/>
          <p:cNvSpPr txBox="1"/>
          <p:nvPr/>
        </p:nvSpPr>
        <p:spPr>
          <a:xfrm>
            <a:off x="457200" y="1145568"/>
            <a:ext cx="82296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Inspect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>
                <a:latin typeface="+mn-lt"/>
                <a:ea typeface="Gill Sans MT" charset="0"/>
                <a:cs typeface="Gill Sans MT" charset="0"/>
              </a:rPr>
              <a:t>and regulate services 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providing </a:t>
            </a:r>
            <a:r>
              <a:rPr lang="en-GB" sz="2000" dirty="0">
                <a:latin typeface="+mn-lt"/>
                <a:ea typeface="Gill Sans MT" charset="0"/>
                <a:cs typeface="Gill Sans MT" charset="0"/>
              </a:rPr>
              <a:t>education and skills for learners of all ages.</a:t>
            </a:r>
          </a:p>
          <a:p>
            <a:pPr marL="285750" indent="-285750">
              <a:buFont typeface="Arial" charset="0"/>
              <a:buChar char="•"/>
            </a:pPr>
            <a:endParaRPr lang="en-GB" sz="2000" dirty="0">
              <a:latin typeface="+mn-lt"/>
              <a:ea typeface="Gill Sans MT" charset="0"/>
              <a:cs typeface="Gill Sans M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Takes policy direction from Government Ministries.</a:t>
            </a:r>
          </a:p>
          <a:p>
            <a:pPr marL="285750" indent="-285750">
              <a:buFont typeface="Arial" charset="0"/>
              <a:buChar char="•"/>
            </a:pPr>
            <a:endParaRPr lang="en-GB" sz="2000" dirty="0" smtClean="0">
              <a:latin typeface="+mn-lt"/>
              <a:ea typeface="Gill Sans MT" charset="0"/>
              <a:cs typeface="Gill Sans M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R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eport </a:t>
            </a:r>
            <a:r>
              <a:rPr lang="en-GB" sz="2000" dirty="0">
                <a:latin typeface="+mn-lt"/>
                <a:ea typeface="Gill Sans MT" charset="0"/>
                <a:cs typeface="Gill Sans MT" charset="0"/>
              </a:rPr>
              <a:t>directly to 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central Government</a:t>
            </a:r>
            <a:r>
              <a:rPr lang="en-GB" sz="2000" dirty="0">
                <a:latin typeface="+mn-lt"/>
                <a:ea typeface="Gill Sans MT" charset="0"/>
                <a:cs typeface="Gill Sans MT" charset="0"/>
              </a:rPr>
              <a:t>.</a:t>
            </a:r>
          </a:p>
          <a:p>
            <a:pPr marL="285750" indent="-285750">
              <a:buFont typeface="Arial" charset="0"/>
              <a:buChar char="•"/>
            </a:pPr>
            <a:endParaRPr lang="en-GB" sz="2000" dirty="0">
              <a:latin typeface="+mn-lt"/>
              <a:ea typeface="Gill Sans MT" charset="0"/>
              <a:cs typeface="Gill Sans M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Inspect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training providers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.</a:t>
            </a:r>
            <a:endParaRPr lang="en-GB" sz="2000" dirty="0" smtClean="0">
              <a:latin typeface="+mn-lt"/>
              <a:ea typeface="Gill Sans MT" charset="0"/>
              <a:cs typeface="Gill Sans MT" charset="0"/>
            </a:endParaRPr>
          </a:p>
          <a:p>
            <a:pPr marL="285750" indent="-285750">
              <a:buFont typeface="Arial" charset="0"/>
              <a:buChar char="•"/>
            </a:pPr>
            <a:endParaRPr lang="en-GB" sz="2000" dirty="0">
              <a:latin typeface="+mn-lt"/>
              <a:ea typeface="Gill Sans MT" charset="0"/>
              <a:cs typeface="Gill Sans M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Ensures standards of teaching, facilities, resources, and equipment.</a:t>
            </a:r>
          </a:p>
          <a:p>
            <a:pPr marL="285750" indent="-285750">
              <a:buFont typeface="Arial" charset="0"/>
              <a:buChar char="•"/>
            </a:pPr>
            <a:endParaRPr lang="en-GB" sz="2000" dirty="0">
              <a:latin typeface="+mn-lt"/>
              <a:ea typeface="Gill Sans MT" charset="0"/>
              <a:cs typeface="Gill Sans M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Sanctions training providers if standards are not being met.</a:t>
            </a:r>
            <a:endParaRPr lang="en-US" sz="2000" dirty="0" smtClean="0">
              <a:latin typeface="+mn-lt"/>
              <a:ea typeface="Gill Sans MT" charset="0"/>
              <a:cs typeface="Gill Sans MT" charset="0"/>
            </a:endParaRPr>
          </a:p>
          <a:p>
            <a:endParaRPr lang="en-GB" sz="2000" dirty="0">
              <a:latin typeface="+mn-lt"/>
              <a:ea typeface="Gill Sans MT" charset="0"/>
              <a:cs typeface="Gill Sans MT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47079"/>
            <a:ext cx="8229600" cy="490537"/>
          </a:xfrm>
        </p:spPr>
        <p:txBody>
          <a:bodyPr/>
          <a:lstStyle/>
          <a:p>
            <a:r>
              <a:rPr lang="en-GB" dirty="0" smtClean="0"/>
              <a:t>Role of an </a:t>
            </a:r>
            <a:r>
              <a:rPr lang="en-GB" dirty="0"/>
              <a:t>E</a:t>
            </a:r>
            <a:r>
              <a:rPr lang="en-GB" dirty="0" smtClean="0"/>
              <a:t>ducation Regulator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710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itle 6"/>
          <p:cNvSpPr>
            <a:spLocks noGrp="1"/>
          </p:cNvSpPr>
          <p:nvPr>
            <p:ph type="title"/>
          </p:nvPr>
        </p:nvSpPr>
        <p:spPr>
          <a:xfrm>
            <a:off x="457200" y="347079"/>
            <a:ext cx="8229600" cy="490537"/>
          </a:xfrm>
        </p:spPr>
        <p:txBody>
          <a:bodyPr/>
          <a:lstStyle/>
          <a:p>
            <a:r>
              <a:rPr lang="en-GB" dirty="0" smtClean="0"/>
              <a:t>Role of a Single Regulator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www.britishcouncil.org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EB33-C20C-8344-9190-AD4472777A60}" type="slidenum">
              <a:rPr lang="en-GB" altLang="x-none" smtClean="0"/>
              <a:pPr/>
              <a:t>18</a:t>
            </a:fld>
            <a:endParaRPr lang="en-GB" altLang="x-none"/>
          </a:p>
        </p:txBody>
      </p:sp>
      <p:grpSp>
        <p:nvGrpSpPr>
          <p:cNvPr id="5" name="Group 4"/>
          <p:cNvGrpSpPr/>
          <p:nvPr/>
        </p:nvGrpSpPr>
        <p:grpSpPr>
          <a:xfrm>
            <a:off x="483930" y="1399874"/>
            <a:ext cx="8137134" cy="4583463"/>
            <a:chOff x="2840471" y="1398982"/>
            <a:chExt cx="6496144" cy="4583463"/>
          </a:xfrm>
        </p:grpSpPr>
        <p:sp>
          <p:nvSpPr>
            <p:cNvPr id="6" name="Alternate Process 22"/>
            <p:cNvSpPr/>
            <p:nvPr/>
          </p:nvSpPr>
          <p:spPr bwMode="auto">
            <a:xfrm>
              <a:off x="4329335" y="1398982"/>
              <a:ext cx="3454504" cy="577122"/>
            </a:xfrm>
            <a:prstGeom prst="flowChartAlternateProces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Tx/>
                <a:tabLst/>
              </a:pPr>
              <a:r>
                <a:rPr lang="en-GB" dirty="0" smtClean="0">
                  <a:latin typeface="Arial" charset="0"/>
                  <a:ea typeface="Arial" charset="0"/>
                  <a:cs typeface="Arial" charset="0"/>
                </a:rPr>
                <a:t>Ministry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7" name="Alternate Process 27"/>
            <p:cNvSpPr/>
            <p:nvPr/>
          </p:nvSpPr>
          <p:spPr bwMode="auto">
            <a:xfrm>
              <a:off x="5519614" y="2304604"/>
              <a:ext cx="1086840" cy="637082"/>
            </a:xfrm>
            <a:prstGeom prst="flowChartAlternateProcess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Tx/>
                <a:tabLst/>
              </a:pPr>
              <a:r>
                <a:rPr lang="en-GB" sz="1500" smtClean="0">
                  <a:latin typeface="Arial" charset="0"/>
                  <a:ea typeface="Arial" charset="0"/>
                  <a:cs typeface="Arial" charset="0"/>
                </a:rPr>
                <a:t>Chief Regulator</a:t>
              </a:r>
              <a:endParaRPr kumimoji="0" lang="en-US" sz="15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" name="Alternate Process 36"/>
            <p:cNvSpPr/>
            <p:nvPr/>
          </p:nvSpPr>
          <p:spPr bwMode="auto">
            <a:xfrm>
              <a:off x="2840471" y="3578771"/>
              <a:ext cx="1086840" cy="637082"/>
            </a:xfrm>
            <a:prstGeom prst="flowChartAlternateProcess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Tx/>
                <a:tabLst/>
              </a:pPr>
              <a:r>
                <a:rPr kumimoji="0" lang="en-GB" sz="90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Head</a:t>
              </a:r>
              <a:r>
                <a:rPr kumimoji="0" lang="en-GB" sz="90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GB" sz="900" dirty="0" smtClean="0">
                  <a:latin typeface="Arial" charset="0"/>
                  <a:ea typeface="Arial" charset="0"/>
                  <a:cs typeface="Arial" charset="0"/>
                </a:rPr>
                <a:t>of</a:t>
              </a:r>
              <a:endParaRPr lang="en-GB" sz="900" dirty="0">
                <a:latin typeface="Arial" charset="0"/>
                <a:ea typeface="Arial" charset="0"/>
                <a:cs typeface="Arial" charset="0"/>
              </a:endParaRPr>
            </a:p>
            <a:p>
              <a:pPr marR="0" algn="ctr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Tx/>
                <a:tabLst/>
              </a:pPr>
              <a:r>
                <a:rPr lang="en-GB" sz="900" dirty="0" smtClean="0">
                  <a:latin typeface="Arial" charset="0"/>
                  <a:ea typeface="Arial" charset="0"/>
                  <a:cs typeface="Arial" charset="0"/>
                </a:rPr>
                <a:t>Strategy and Policy</a:t>
              </a:r>
              <a:endParaRPr kumimoji="0" lang="en-US" sz="9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" name="Alternate Process 37"/>
            <p:cNvSpPr/>
            <p:nvPr/>
          </p:nvSpPr>
          <p:spPr bwMode="auto">
            <a:xfrm>
              <a:off x="4180567" y="3578771"/>
              <a:ext cx="1086840" cy="637082"/>
            </a:xfrm>
            <a:prstGeom prst="flowChartAlternateProcess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Tx/>
                <a:tabLst/>
              </a:pPr>
              <a:r>
                <a:rPr kumimoji="0" lang="en-GB" sz="90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Head</a:t>
              </a:r>
              <a:r>
                <a:rPr lang="en-GB" sz="900" dirty="0">
                  <a:latin typeface="Arial" charset="0"/>
                  <a:ea typeface="Arial" charset="0"/>
                  <a:cs typeface="Arial" charset="0"/>
                </a:rPr>
                <a:t> </a:t>
              </a:r>
              <a:endParaRPr lang="en-GB" sz="900" dirty="0" smtClean="0">
                <a:latin typeface="Arial" charset="0"/>
                <a:ea typeface="Arial" charset="0"/>
                <a:cs typeface="Arial" charset="0"/>
              </a:endParaRPr>
            </a:p>
            <a:p>
              <a:pPr marR="0" algn="ctr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Tx/>
                <a:tabLst/>
              </a:pPr>
              <a:r>
                <a:rPr lang="en-GB" sz="900" dirty="0" smtClean="0">
                  <a:latin typeface="Arial" charset="0"/>
                  <a:ea typeface="Arial" charset="0"/>
                  <a:cs typeface="Arial" charset="0"/>
                </a:rPr>
                <a:t>of </a:t>
              </a:r>
              <a:r>
                <a:rPr kumimoji="0" lang="en-GB" sz="90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 </a:t>
              </a:r>
            </a:p>
            <a:p>
              <a:pPr marR="0" algn="ctr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Tx/>
                <a:tabLst/>
              </a:pPr>
              <a:r>
                <a:rPr lang="en-GB" sz="900" baseline="0" dirty="0" smtClean="0">
                  <a:latin typeface="Arial" charset="0"/>
                  <a:ea typeface="Arial" charset="0"/>
                  <a:cs typeface="Arial" charset="0"/>
                </a:rPr>
                <a:t>Accreditation </a:t>
              </a:r>
              <a:endParaRPr kumimoji="0" lang="en-GB" sz="9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" name="Alternate Process 39"/>
            <p:cNvSpPr/>
            <p:nvPr/>
          </p:nvSpPr>
          <p:spPr bwMode="auto">
            <a:xfrm>
              <a:off x="6858242" y="3578771"/>
              <a:ext cx="1086840" cy="637082"/>
            </a:xfrm>
            <a:prstGeom prst="flowChartAlternateProcess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Tx/>
                <a:tabLst/>
              </a:pPr>
              <a:r>
                <a:rPr kumimoji="0" lang="en-GB" sz="90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Head</a:t>
              </a:r>
            </a:p>
            <a:p>
              <a:pPr marR="0" algn="ctr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Tx/>
                <a:tabLst/>
              </a:pPr>
              <a:r>
                <a:rPr lang="en-GB" sz="900" dirty="0">
                  <a:latin typeface="Arial" charset="0"/>
                  <a:ea typeface="Arial" charset="0"/>
                  <a:cs typeface="Arial" charset="0"/>
                </a:rPr>
                <a:t>of</a:t>
              </a:r>
            </a:p>
            <a:p>
              <a:pPr marR="0" algn="ctr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Tx/>
                <a:tabLst/>
              </a:pPr>
              <a:r>
                <a:rPr lang="en-GB" sz="900" dirty="0" smtClean="0">
                  <a:latin typeface="Arial" charset="0"/>
                  <a:ea typeface="Arial" charset="0"/>
                  <a:cs typeface="Arial" charset="0"/>
                </a:rPr>
                <a:t>Standards</a:t>
              </a:r>
              <a:endParaRPr kumimoji="0" lang="en-US" sz="9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" name="Alternate Process 40"/>
            <p:cNvSpPr/>
            <p:nvPr/>
          </p:nvSpPr>
          <p:spPr bwMode="auto">
            <a:xfrm>
              <a:off x="8196871" y="3578771"/>
              <a:ext cx="1139744" cy="637082"/>
            </a:xfrm>
            <a:prstGeom prst="flowChartAlternateProcess">
              <a:avLst/>
            </a:prstGeom>
            <a:solidFill>
              <a:schemeClr val="accent5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Tx/>
                <a:tabLst/>
              </a:pPr>
              <a:r>
                <a:rPr kumimoji="0" lang="en-GB" sz="90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Head</a:t>
              </a:r>
            </a:p>
            <a:p>
              <a:pPr marR="0" algn="ctr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Tx/>
                <a:tabLst/>
              </a:pPr>
              <a:r>
                <a:rPr lang="en-GB" sz="900" dirty="0">
                  <a:latin typeface="Arial" charset="0"/>
                  <a:ea typeface="Arial" charset="0"/>
                  <a:cs typeface="Arial" charset="0"/>
                </a:rPr>
                <a:t>of</a:t>
              </a:r>
            </a:p>
            <a:p>
              <a:pPr marR="0" algn="ctr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Tx/>
                <a:tabLst/>
              </a:pPr>
              <a:r>
                <a:rPr lang="en-GB" sz="900" dirty="0" smtClean="0">
                  <a:latin typeface="Arial" charset="0"/>
                  <a:ea typeface="Arial" charset="0"/>
                  <a:cs typeface="Arial" charset="0"/>
                </a:rPr>
                <a:t>Communications</a:t>
              </a:r>
              <a:endParaRPr kumimoji="0" lang="en-US" sz="9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12" name="Straight Arrow Connector 11"/>
            <p:cNvCxnSpPr>
              <a:stCxn id="26" idx="2"/>
              <a:endCxn id="31" idx="0"/>
            </p:cNvCxnSpPr>
            <p:nvPr/>
          </p:nvCxnSpPr>
          <p:spPr bwMode="auto">
            <a:xfrm>
              <a:off x="6056587" y="1976104"/>
              <a:ext cx="6447" cy="32850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Straight Arrow Connector 12"/>
            <p:cNvCxnSpPr>
              <a:stCxn id="31" idx="2"/>
            </p:cNvCxnSpPr>
            <p:nvPr/>
          </p:nvCxnSpPr>
          <p:spPr bwMode="auto">
            <a:xfrm>
              <a:off x="6063034" y="2941687"/>
              <a:ext cx="0" cy="815025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Elbow Connector 13"/>
            <p:cNvCxnSpPr>
              <a:stCxn id="31" idx="2"/>
              <a:endCxn id="40" idx="0"/>
            </p:cNvCxnSpPr>
            <p:nvPr/>
          </p:nvCxnSpPr>
          <p:spPr bwMode="auto">
            <a:xfrm rot="5400000">
              <a:off x="4404922" y="1920658"/>
              <a:ext cx="637085" cy="2679143"/>
            </a:xfrm>
            <a:prstGeom prst="bentConnector3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Elbow Connector 14"/>
            <p:cNvCxnSpPr>
              <a:stCxn id="31" idx="2"/>
              <a:endCxn id="41" idx="0"/>
            </p:cNvCxnSpPr>
            <p:nvPr/>
          </p:nvCxnSpPr>
          <p:spPr bwMode="auto">
            <a:xfrm rot="5400000">
              <a:off x="5074970" y="2590706"/>
              <a:ext cx="637085" cy="1339047"/>
            </a:xfrm>
            <a:prstGeom prst="bentConnector3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Elbow Connector 15"/>
            <p:cNvCxnSpPr>
              <a:stCxn id="31" idx="2"/>
              <a:endCxn id="43" idx="0"/>
            </p:cNvCxnSpPr>
            <p:nvPr/>
          </p:nvCxnSpPr>
          <p:spPr bwMode="auto">
            <a:xfrm rot="16200000" flipH="1">
              <a:off x="6413807" y="2590914"/>
              <a:ext cx="637085" cy="1338628"/>
            </a:xfrm>
            <a:prstGeom prst="bentConnector3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Elbow Connector 16"/>
            <p:cNvCxnSpPr>
              <a:stCxn id="31" idx="2"/>
              <a:endCxn id="44" idx="0"/>
            </p:cNvCxnSpPr>
            <p:nvPr/>
          </p:nvCxnSpPr>
          <p:spPr bwMode="auto">
            <a:xfrm rot="16200000" flipH="1">
              <a:off x="7096347" y="1908374"/>
              <a:ext cx="637085" cy="2703709"/>
            </a:xfrm>
            <a:prstGeom prst="bentConnector3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Rounded Rectangle 17"/>
            <p:cNvSpPr/>
            <p:nvPr/>
          </p:nvSpPr>
          <p:spPr bwMode="auto">
            <a:xfrm>
              <a:off x="2840472" y="4502341"/>
              <a:ext cx="342967" cy="342967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Tx/>
                <a:buFontTx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 bwMode="auto">
            <a:xfrm>
              <a:off x="3584344" y="4497813"/>
              <a:ext cx="342967" cy="342967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Tx/>
                <a:buFontTx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3212408" y="4497813"/>
              <a:ext cx="342967" cy="342967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Tx/>
                <a:buFontTx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cxnSp>
          <p:nvCxnSpPr>
            <p:cNvPr id="21" name="Elbow Connector 20"/>
            <p:cNvCxnSpPr>
              <a:stCxn id="40" idx="2"/>
            </p:cNvCxnSpPr>
            <p:nvPr/>
          </p:nvCxnSpPr>
          <p:spPr bwMode="auto">
            <a:xfrm rot="5400000">
              <a:off x="3054681" y="4173128"/>
              <a:ext cx="286487" cy="371936"/>
            </a:xfrm>
            <a:prstGeom prst="bentConnector3">
              <a:avLst>
                <a:gd name="adj1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Straight Arrow Connector 21"/>
            <p:cNvCxnSpPr>
              <a:stCxn id="40" idx="2"/>
            </p:cNvCxnSpPr>
            <p:nvPr/>
          </p:nvCxnSpPr>
          <p:spPr bwMode="auto">
            <a:xfrm>
              <a:off x="3383891" y="4215854"/>
              <a:ext cx="0" cy="281959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Elbow Connector 22"/>
            <p:cNvCxnSpPr>
              <a:stCxn id="40" idx="2"/>
            </p:cNvCxnSpPr>
            <p:nvPr/>
          </p:nvCxnSpPr>
          <p:spPr bwMode="auto">
            <a:xfrm rot="16200000" flipH="1">
              <a:off x="3428881" y="4170864"/>
              <a:ext cx="281959" cy="371936"/>
            </a:xfrm>
            <a:prstGeom prst="bentConnector3">
              <a:avLst>
                <a:gd name="adj1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" name="Rounded Rectangle 23"/>
            <p:cNvSpPr/>
            <p:nvPr/>
          </p:nvSpPr>
          <p:spPr bwMode="auto">
            <a:xfrm>
              <a:off x="4180568" y="4497813"/>
              <a:ext cx="342967" cy="342967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Tx/>
                <a:buFontTx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sp>
          <p:nvSpPr>
            <p:cNvPr id="25" name="Rounded Rectangle 24"/>
            <p:cNvSpPr/>
            <p:nvPr/>
          </p:nvSpPr>
          <p:spPr bwMode="auto">
            <a:xfrm>
              <a:off x="4924441" y="4497812"/>
              <a:ext cx="342967" cy="342967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Tx/>
                <a:buFontTx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sp>
          <p:nvSpPr>
            <p:cNvPr id="26" name="Rounded Rectangle 25"/>
            <p:cNvSpPr/>
            <p:nvPr/>
          </p:nvSpPr>
          <p:spPr bwMode="auto">
            <a:xfrm>
              <a:off x="4551246" y="4497811"/>
              <a:ext cx="342967" cy="342967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Tx/>
                <a:buFontTx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sp>
          <p:nvSpPr>
            <p:cNvPr id="27" name="Rounded Rectangle 26"/>
            <p:cNvSpPr/>
            <p:nvPr/>
          </p:nvSpPr>
          <p:spPr bwMode="auto">
            <a:xfrm>
              <a:off x="6858243" y="4497807"/>
              <a:ext cx="342967" cy="34296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Tx/>
                <a:buFontTx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sp>
          <p:nvSpPr>
            <p:cNvPr id="28" name="Rounded Rectangle 27"/>
            <p:cNvSpPr/>
            <p:nvPr/>
          </p:nvSpPr>
          <p:spPr bwMode="auto">
            <a:xfrm>
              <a:off x="7228921" y="4497806"/>
              <a:ext cx="342967" cy="34296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Tx/>
                <a:buFontTx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sp>
          <p:nvSpPr>
            <p:cNvPr id="29" name="Rounded Rectangle 28"/>
            <p:cNvSpPr/>
            <p:nvPr/>
          </p:nvSpPr>
          <p:spPr bwMode="auto">
            <a:xfrm>
              <a:off x="7599599" y="4497805"/>
              <a:ext cx="342967" cy="34296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Tx/>
                <a:buFontTx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sp>
          <p:nvSpPr>
            <p:cNvPr id="30" name="Rounded Rectangle 29"/>
            <p:cNvSpPr/>
            <p:nvPr/>
          </p:nvSpPr>
          <p:spPr bwMode="auto">
            <a:xfrm>
              <a:off x="8195821" y="4497804"/>
              <a:ext cx="342967" cy="34296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Tx/>
                <a:buFontTx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sp>
          <p:nvSpPr>
            <p:cNvPr id="31" name="Rounded Rectangle 30"/>
            <p:cNvSpPr/>
            <p:nvPr/>
          </p:nvSpPr>
          <p:spPr bwMode="auto">
            <a:xfrm>
              <a:off x="8598681" y="4497803"/>
              <a:ext cx="342967" cy="34296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Tx/>
                <a:buFontTx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sp>
          <p:nvSpPr>
            <p:cNvPr id="32" name="Rounded Rectangle 31"/>
            <p:cNvSpPr/>
            <p:nvPr/>
          </p:nvSpPr>
          <p:spPr bwMode="auto">
            <a:xfrm>
              <a:off x="8990697" y="4497803"/>
              <a:ext cx="342967" cy="34296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Tx/>
                <a:buFontTx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cxnSp>
          <p:nvCxnSpPr>
            <p:cNvPr id="33" name="Elbow Connector 32"/>
            <p:cNvCxnSpPr>
              <a:stCxn id="41" idx="2"/>
            </p:cNvCxnSpPr>
            <p:nvPr/>
          </p:nvCxnSpPr>
          <p:spPr bwMode="auto">
            <a:xfrm rot="5400000">
              <a:off x="4397041" y="4170864"/>
              <a:ext cx="281959" cy="371936"/>
            </a:xfrm>
            <a:prstGeom prst="bentConnector3">
              <a:avLst>
                <a:gd name="adj1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" name="Elbow Connector 33"/>
            <p:cNvCxnSpPr>
              <a:stCxn id="41" idx="2"/>
            </p:cNvCxnSpPr>
            <p:nvPr/>
          </p:nvCxnSpPr>
          <p:spPr bwMode="auto">
            <a:xfrm rot="16200000" flipH="1">
              <a:off x="4768976" y="4170864"/>
              <a:ext cx="281958" cy="371937"/>
            </a:xfrm>
            <a:prstGeom prst="bentConnector3">
              <a:avLst>
                <a:gd name="adj1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Straight Arrow Connector 34"/>
            <p:cNvCxnSpPr>
              <a:stCxn id="41" idx="2"/>
              <a:endCxn id="27" idx="0"/>
            </p:cNvCxnSpPr>
            <p:nvPr/>
          </p:nvCxnSpPr>
          <p:spPr bwMode="auto">
            <a:xfrm flipH="1">
              <a:off x="4722729" y="4215854"/>
              <a:ext cx="1258" cy="281957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Straight Arrow Connector 35"/>
            <p:cNvCxnSpPr>
              <a:stCxn id="43" idx="2"/>
              <a:endCxn id="33" idx="0"/>
            </p:cNvCxnSpPr>
            <p:nvPr/>
          </p:nvCxnSpPr>
          <p:spPr bwMode="auto">
            <a:xfrm flipH="1">
              <a:off x="7400404" y="4215853"/>
              <a:ext cx="1258" cy="281952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Elbow Connector 36"/>
            <p:cNvCxnSpPr>
              <a:stCxn id="43" idx="2"/>
              <a:endCxn id="32" idx="0"/>
            </p:cNvCxnSpPr>
            <p:nvPr/>
          </p:nvCxnSpPr>
          <p:spPr bwMode="auto">
            <a:xfrm rot="5400000">
              <a:off x="7074719" y="4170861"/>
              <a:ext cx="281953" cy="371936"/>
            </a:xfrm>
            <a:prstGeom prst="bentConnector3">
              <a:avLst>
                <a:gd name="adj1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Elbow Connector 37"/>
            <p:cNvCxnSpPr>
              <a:stCxn id="43" idx="2"/>
              <a:endCxn id="34" idx="0"/>
            </p:cNvCxnSpPr>
            <p:nvPr/>
          </p:nvCxnSpPr>
          <p:spPr bwMode="auto">
            <a:xfrm rot="16200000" flipH="1">
              <a:off x="7445398" y="4172118"/>
              <a:ext cx="281951" cy="369420"/>
            </a:xfrm>
            <a:prstGeom prst="bentConnector3">
              <a:avLst>
                <a:gd name="adj1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Elbow Connector 38"/>
            <p:cNvCxnSpPr>
              <a:stCxn id="44" idx="2"/>
              <a:endCxn id="35" idx="0"/>
            </p:cNvCxnSpPr>
            <p:nvPr/>
          </p:nvCxnSpPr>
          <p:spPr bwMode="auto">
            <a:xfrm rot="5400000">
              <a:off x="8426049" y="4157110"/>
              <a:ext cx="281950" cy="399439"/>
            </a:xfrm>
            <a:prstGeom prst="bentConnector3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Straight Arrow Connector 39"/>
            <p:cNvCxnSpPr>
              <a:stCxn id="44" idx="2"/>
              <a:endCxn id="36" idx="0"/>
            </p:cNvCxnSpPr>
            <p:nvPr/>
          </p:nvCxnSpPr>
          <p:spPr bwMode="auto">
            <a:xfrm>
              <a:off x="8766744" y="4215854"/>
              <a:ext cx="3421" cy="281949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" name="Elbow Connector 40"/>
            <p:cNvCxnSpPr>
              <a:stCxn id="44" idx="2"/>
              <a:endCxn id="37" idx="0"/>
            </p:cNvCxnSpPr>
            <p:nvPr/>
          </p:nvCxnSpPr>
          <p:spPr bwMode="auto">
            <a:xfrm rot="16200000" flipH="1">
              <a:off x="8823488" y="4159109"/>
              <a:ext cx="281949" cy="395437"/>
            </a:xfrm>
            <a:prstGeom prst="bentConnector3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" name="TextBox 41"/>
            <p:cNvSpPr txBox="1"/>
            <p:nvPr/>
          </p:nvSpPr>
          <p:spPr>
            <a:xfrm>
              <a:off x="2988661" y="4857064"/>
              <a:ext cx="790461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900" dirty="0" smtClean="0">
                  <a:latin typeface="Arial" charset="0"/>
                  <a:ea typeface="Arial" charset="0"/>
                  <a:cs typeface="Arial" charset="0"/>
                </a:rPr>
                <a:t>Strategy and</a:t>
              </a:r>
            </a:p>
            <a:p>
              <a:pPr algn="ctr"/>
              <a:r>
                <a:rPr lang="en-GB" sz="900" dirty="0" smtClean="0">
                  <a:latin typeface="Arial" charset="0"/>
                  <a:ea typeface="Arial" charset="0"/>
                  <a:cs typeface="Arial" charset="0"/>
                </a:rPr>
                <a:t>Policy Managers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252773" y="4920615"/>
              <a:ext cx="93991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900" smtClean="0">
                  <a:latin typeface="Arial" charset="0"/>
                  <a:ea typeface="Arial" charset="0"/>
                  <a:cs typeface="Arial" charset="0"/>
                </a:rPr>
                <a:t>Accreditation Managers</a:t>
              </a:r>
              <a:endParaRPr lang="en-US" sz="9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666337" y="4922024"/>
              <a:ext cx="790461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900" dirty="0" smtClean="0">
                  <a:latin typeface="Arial" charset="0"/>
                  <a:ea typeface="Arial" charset="0"/>
                  <a:cs typeface="Arial" charset="0"/>
                </a:rPr>
                <a:t>Compliance Managers</a:t>
              </a:r>
              <a:endParaRPr lang="en-GB" sz="9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005173" y="4949396"/>
              <a:ext cx="790461" cy="2308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900" dirty="0" smtClean="0">
                  <a:latin typeface="Arial" charset="0"/>
                  <a:ea typeface="Arial" charset="0"/>
                  <a:cs typeface="Arial" charset="0"/>
                </a:rPr>
                <a:t>Inspectors</a:t>
              </a:r>
              <a:endParaRPr lang="en-US" sz="9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371719" y="4920616"/>
              <a:ext cx="790461" cy="106182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900" dirty="0" smtClean="0">
                  <a:latin typeface="Arial" charset="0"/>
                  <a:ea typeface="Arial" charset="0"/>
                  <a:cs typeface="Arial" charset="0"/>
                </a:rPr>
                <a:t>Internal Comms Manager</a:t>
              </a:r>
            </a:p>
            <a:p>
              <a:pPr algn="ctr"/>
              <a:endParaRPr lang="en-GB" sz="900" dirty="0">
                <a:latin typeface="Arial" charset="0"/>
                <a:ea typeface="Arial" charset="0"/>
                <a:cs typeface="Arial" charset="0"/>
              </a:endParaRPr>
            </a:p>
            <a:p>
              <a:pPr algn="ctr"/>
              <a:r>
                <a:rPr lang="en-GB" sz="900" dirty="0" smtClean="0">
                  <a:latin typeface="Arial" charset="0"/>
                  <a:ea typeface="Arial" charset="0"/>
                  <a:cs typeface="Arial" charset="0"/>
                </a:rPr>
                <a:t>External Comms Manager</a:t>
              </a:r>
            </a:p>
          </p:txBody>
        </p:sp>
        <p:cxnSp>
          <p:nvCxnSpPr>
            <p:cNvPr id="47" name="Elbow Connector 46"/>
            <p:cNvCxnSpPr/>
            <p:nvPr/>
          </p:nvCxnSpPr>
          <p:spPr bwMode="auto">
            <a:xfrm rot="5400000">
              <a:off x="5730866" y="4169477"/>
              <a:ext cx="284327" cy="377076"/>
            </a:xfrm>
            <a:prstGeom prst="bentConnector3">
              <a:avLst>
                <a:gd name="adj1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8" name="Elbow Connector 47"/>
            <p:cNvCxnSpPr/>
            <p:nvPr/>
          </p:nvCxnSpPr>
          <p:spPr bwMode="auto">
            <a:xfrm rot="16200000" flipH="1">
              <a:off x="6105373" y="4172046"/>
              <a:ext cx="284327" cy="371939"/>
            </a:xfrm>
            <a:prstGeom prst="bentConnector3">
              <a:avLst>
                <a:gd name="adj1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9" name="Elbow Connector 48"/>
            <p:cNvCxnSpPr/>
            <p:nvPr/>
          </p:nvCxnSpPr>
          <p:spPr bwMode="auto">
            <a:xfrm rot="5400000">
              <a:off x="5916914" y="4355525"/>
              <a:ext cx="284327" cy="4980"/>
            </a:xfrm>
            <a:prstGeom prst="bentConnector3">
              <a:avLst>
                <a:gd name="adj1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0" name="Alternate Process 38"/>
            <p:cNvSpPr/>
            <p:nvPr/>
          </p:nvSpPr>
          <p:spPr bwMode="auto">
            <a:xfrm>
              <a:off x="5519614" y="3578768"/>
              <a:ext cx="1086840" cy="637082"/>
            </a:xfrm>
            <a:prstGeom prst="flowChartAlternateProcess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Tx/>
                <a:tabLst/>
              </a:pPr>
              <a:r>
                <a:rPr kumimoji="0" lang="en-GB" sz="90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Head</a:t>
              </a:r>
              <a:r>
                <a:rPr kumimoji="0" lang="en-GB" sz="90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 </a:t>
              </a:r>
            </a:p>
            <a:p>
              <a:pPr marR="0" algn="ctr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Tx/>
                <a:tabLst/>
              </a:pPr>
              <a:r>
                <a:rPr kumimoji="0" lang="en-GB" sz="90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of </a:t>
              </a:r>
              <a:endParaRPr lang="en-GB" sz="900" dirty="0">
                <a:latin typeface="Arial" charset="0"/>
                <a:ea typeface="Arial" charset="0"/>
                <a:cs typeface="Arial" charset="0"/>
              </a:endParaRPr>
            </a:p>
            <a:p>
              <a:pPr marR="0" algn="ctr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Tx/>
                <a:tabLst/>
              </a:pPr>
              <a:r>
                <a:rPr lang="en-GB" sz="900" dirty="0" smtClean="0">
                  <a:latin typeface="Arial" charset="0"/>
                  <a:ea typeface="Arial" charset="0"/>
                  <a:cs typeface="Arial" charset="0"/>
                </a:rPr>
                <a:t>Compliance</a:t>
              </a:r>
              <a:endParaRPr kumimoji="0" lang="en-US" sz="9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51" name="Rounded Rectangle 50"/>
            <p:cNvSpPr/>
            <p:nvPr/>
          </p:nvSpPr>
          <p:spPr bwMode="auto">
            <a:xfrm>
              <a:off x="5520662" y="4497802"/>
              <a:ext cx="342967" cy="342967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Tx/>
                <a:buFontTx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sp>
          <p:nvSpPr>
            <p:cNvPr id="52" name="Rounded Rectangle 51"/>
            <p:cNvSpPr/>
            <p:nvPr/>
          </p:nvSpPr>
          <p:spPr bwMode="auto">
            <a:xfrm>
              <a:off x="5886664" y="4497802"/>
              <a:ext cx="342967" cy="342967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Tx/>
                <a:buFontTx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sp>
          <p:nvSpPr>
            <p:cNvPr id="53" name="Rounded Rectangle 52"/>
            <p:cNvSpPr/>
            <p:nvPr/>
          </p:nvSpPr>
          <p:spPr bwMode="auto">
            <a:xfrm>
              <a:off x="6256522" y="4497802"/>
              <a:ext cx="342967" cy="342967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Tx/>
                <a:buFontTx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228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www.britishcouncil.org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EB33-C20C-8344-9190-AD4472777A60}" type="slidenum">
              <a:rPr lang="en-GB" altLang="x-none" smtClean="0"/>
              <a:pPr/>
              <a:t>19</a:t>
            </a:fld>
            <a:endParaRPr lang="en-GB" altLang="x-none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457200" y="1136113"/>
            <a:ext cx="8229600" cy="3947118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charset="0"/>
              <a:buChar char="•"/>
              <a:defRPr/>
            </a:pP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Awarding 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Organisations 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are approved to offer qualifications/certifications which involves approval of the organisation and approval of their qualifications.</a:t>
            </a:r>
            <a:endParaRPr lang="en-US" sz="2000" dirty="0" smtClean="0">
              <a:latin typeface="+mn-lt"/>
              <a:ea typeface="Gill Sans MT" charset="0"/>
              <a:cs typeface="Gill Sans MT" charset="0"/>
            </a:endParaRPr>
          </a:p>
          <a:p>
            <a:pPr marL="342900" indent="-342900">
              <a:buFont typeface="Arial" charset="0"/>
              <a:buChar char="•"/>
              <a:defRPr/>
            </a:pPr>
            <a:endParaRPr lang="en-US" sz="2000" dirty="0">
              <a:latin typeface="+mn-lt"/>
              <a:ea typeface="Gill Sans MT" charset="0"/>
              <a:cs typeface="Gill Sans MT" charset="0"/>
            </a:endParaRPr>
          </a:p>
          <a:p>
            <a:pPr marL="342900" indent="-342900">
              <a:buFont typeface="Arial" charset="0"/>
              <a:buChar char="•"/>
              <a:defRPr/>
            </a:pPr>
            <a:r>
              <a:rPr lang="en-GB" sz="2000" dirty="0">
                <a:latin typeface="+mn-lt"/>
                <a:ea typeface="Gill Sans MT" charset="0"/>
                <a:cs typeface="Gill Sans MT" charset="0"/>
              </a:rPr>
              <a:t>Provides external guarantee of quality &amp; relevance.</a:t>
            </a:r>
          </a:p>
          <a:p>
            <a:pPr>
              <a:defRPr/>
            </a:pPr>
            <a:endParaRPr lang="en-GB" sz="2000" dirty="0">
              <a:latin typeface="+mn-lt"/>
              <a:ea typeface="Gill Sans MT" charset="0"/>
              <a:cs typeface="Gill Sans MT" charset="0"/>
            </a:endParaRPr>
          </a:p>
          <a:p>
            <a:pPr marL="342900" indent="-342900">
              <a:buFont typeface="Arial" charset="0"/>
              <a:buChar char="•"/>
              <a:defRPr/>
            </a:pPr>
            <a:r>
              <a:rPr lang="en-GB" sz="2000" dirty="0">
                <a:latin typeface="+mn-lt"/>
                <a:ea typeface="Gill Sans MT" charset="0"/>
                <a:cs typeface="Gill Sans MT" charset="0"/>
              </a:rPr>
              <a:t>Must meet quality threshold.</a:t>
            </a:r>
          </a:p>
          <a:p>
            <a:pPr>
              <a:defRPr/>
            </a:pPr>
            <a:endParaRPr lang="en-GB" sz="2000" dirty="0">
              <a:latin typeface="+mn-lt"/>
              <a:ea typeface="Gill Sans MT" charset="0"/>
              <a:cs typeface="Gill Sans MT" charset="0"/>
            </a:endParaRPr>
          </a:p>
          <a:p>
            <a:pPr marL="342900" indent="-342900">
              <a:buFont typeface="Arial" charset="0"/>
              <a:buChar char="•"/>
              <a:defRPr/>
            </a:pPr>
            <a:r>
              <a:rPr lang="en-GB" sz="2000" dirty="0">
                <a:latin typeface="+mn-lt"/>
                <a:ea typeface="Gill Sans MT" charset="0"/>
                <a:cs typeface="Gill Sans MT" charset="0"/>
              </a:rPr>
              <a:t>Regulated by 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Government Regulator.</a:t>
            </a:r>
            <a:endParaRPr lang="en-GB" sz="2000" dirty="0">
              <a:latin typeface="+mn-lt"/>
              <a:ea typeface="Gill Sans MT" charset="0"/>
              <a:cs typeface="Gill Sans MT" charset="0"/>
            </a:endParaRPr>
          </a:p>
          <a:p>
            <a:pPr>
              <a:defRPr/>
            </a:pPr>
            <a:endParaRPr lang="en-GB" sz="2000" dirty="0">
              <a:latin typeface="+mn-lt"/>
              <a:ea typeface="Gill Sans MT" charset="0"/>
              <a:cs typeface="Gill Sans MT" charset="0"/>
            </a:endParaRPr>
          </a:p>
          <a:p>
            <a:pPr marL="342900" indent="-342900">
              <a:buFont typeface="Arial" charset="0"/>
              <a:buChar char="•"/>
              <a:defRPr/>
            </a:pP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Sanctions training providers if Awarding Organisations requirements are not being met, either through maladministration </a:t>
            </a:r>
            <a:r>
              <a:rPr lang="en-GB" sz="2000" smtClean="0">
                <a:latin typeface="+mn-lt"/>
                <a:ea typeface="Gill Sans MT" charset="0"/>
                <a:cs typeface="Gill Sans MT" charset="0"/>
              </a:rPr>
              <a:t>or malpractice.</a:t>
            </a:r>
            <a:endParaRPr lang="en-GB" sz="2000" dirty="0">
              <a:latin typeface="+mn-lt"/>
              <a:ea typeface="Gill Sans MT" charset="0"/>
              <a:cs typeface="Gill Sans MT" charset="0"/>
            </a:endParaRPr>
          </a:p>
        </p:txBody>
      </p:sp>
      <p:sp>
        <p:nvSpPr>
          <p:cNvPr id="11" name="Title 6"/>
          <p:cNvSpPr>
            <a:spLocks noGrp="1"/>
          </p:cNvSpPr>
          <p:nvPr>
            <p:ph type="title"/>
          </p:nvPr>
        </p:nvSpPr>
        <p:spPr>
          <a:xfrm>
            <a:off x="457200" y="352409"/>
            <a:ext cx="8229600" cy="490537"/>
          </a:xfrm>
        </p:spPr>
        <p:txBody>
          <a:bodyPr/>
          <a:lstStyle/>
          <a:p>
            <a:r>
              <a:rPr lang="en-GB" dirty="0" smtClean="0"/>
              <a:t>Role of Awarding Bodies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398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Calibri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/>
            <a:fld id="{A1DEA25B-A95F-8A4F-A3BC-CFD093CDF07F}" type="slidenum">
              <a:rPr lang="en-GB" altLang="x-none" sz="1200">
                <a:solidFill>
                  <a:schemeClr val="bg1"/>
                </a:solidFill>
                <a:latin typeface="Arial" charset="0"/>
              </a:rPr>
              <a:pPr eaLnBrk="1" hangingPunct="1"/>
              <a:t>2</a:t>
            </a:fld>
            <a:endParaRPr lang="en-GB" altLang="x-none" sz="12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143000" y="2976782"/>
            <a:ext cx="6858000" cy="908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en-GB" sz="4800" kern="0" smtClean="0">
                <a:latin typeface="+mn-lt"/>
                <a:ea typeface="Gill Sans MT" charset="0"/>
                <a:cs typeface="Gill Sans MT" charset="0"/>
              </a:rPr>
              <a:t>The UK Model</a:t>
            </a:r>
            <a:endParaRPr lang="en-GB" sz="4800" kern="0" dirty="0">
              <a:latin typeface="+mn-lt"/>
              <a:ea typeface="Gill Sans MT" charset="0"/>
              <a:cs typeface="Gill Sans M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5128"/>
            <a:ext cx="8229600" cy="490537"/>
          </a:xfrm>
        </p:spPr>
        <p:txBody>
          <a:bodyPr/>
          <a:lstStyle/>
          <a:p>
            <a:r>
              <a:rPr lang="en-GB" dirty="0" smtClean="0"/>
              <a:t>Role of Training Providers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www.britishcouncil.org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EB33-C20C-8344-9190-AD4472777A60}" type="slidenum">
              <a:rPr lang="en-GB" altLang="x-none" smtClean="0"/>
              <a:pPr/>
              <a:t>20</a:t>
            </a:fld>
            <a:endParaRPr lang="en-GB" altLang="x-none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457200" y="1130779"/>
            <a:ext cx="8229600" cy="5081523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charset="0"/>
              <a:buChar char="•"/>
              <a:defRPr/>
            </a:pP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To provide the curriculum/syllabus for training programmes.</a:t>
            </a:r>
            <a:endParaRPr lang="en-US" sz="2000" dirty="0" smtClean="0">
              <a:latin typeface="+mn-lt"/>
              <a:ea typeface="Gill Sans MT" charset="0"/>
              <a:cs typeface="Gill Sans MT" charset="0"/>
            </a:endParaRPr>
          </a:p>
          <a:p>
            <a:pPr marL="342900" indent="-342900">
              <a:buFont typeface="Arial" charset="0"/>
              <a:buChar char="•"/>
              <a:defRPr/>
            </a:pPr>
            <a:endParaRPr lang="en-US" sz="2000" dirty="0">
              <a:latin typeface="+mn-lt"/>
              <a:ea typeface="Gill Sans MT" charset="0"/>
              <a:cs typeface="Gill Sans MT" charset="0"/>
            </a:endParaRPr>
          </a:p>
          <a:p>
            <a:pPr marL="342900" indent="-342900">
              <a:buFont typeface="Arial" charset="0"/>
              <a:buChar char="•"/>
              <a:defRPr/>
            </a:pP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Deliver training programmes that lead to qualifications achievement.</a:t>
            </a:r>
            <a:endParaRPr lang="en-GB" sz="2000" dirty="0">
              <a:latin typeface="+mn-lt"/>
              <a:ea typeface="Gill Sans MT" charset="0"/>
              <a:cs typeface="Gill Sans MT" charset="0"/>
            </a:endParaRPr>
          </a:p>
          <a:p>
            <a:pPr>
              <a:defRPr/>
            </a:pPr>
            <a:endParaRPr lang="en-GB" sz="2000" dirty="0">
              <a:latin typeface="+mn-lt"/>
              <a:ea typeface="Gill Sans MT" charset="0"/>
              <a:cs typeface="Gill Sans MT" charset="0"/>
            </a:endParaRPr>
          </a:p>
          <a:p>
            <a:pPr marL="342900" indent="-342900">
              <a:buFont typeface="Arial" charset="0"/>
              <a:buChar char="•"/>
              <a:defRPr/>
            </a:pP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Assess the learners ability to meet the requirements of the qualifications.</a:t>
            </a:r>
            <a:endParaRPr lang="en-GB" sz="2000" dirty="0">
              <a:latin typeface="+mn-lt"/>
              <a:ea typeface="Gill Sans MT" charset="0"/>
              <a:cs typeface="Gill Sans MT" charset="0"/>
            </a:endParaRPr>
          </a:p>
          <a:p>
            <a:pPr>
              <a:defRPr/>
            </a:pPr>
            <a:endParaRPr lang="en-GB" sz="2000" dirty="0">
              <a:latin typeface="+mn-lt"/>
              <a:ea typeface="Gill Sans MT" charset="0"/>
              <a:cs typeface="Gill Sans MT" charset="0"/>
            </a:endParaRPr>
          </a:p>
          <a:p>
            <a:pPr marL="342900" indent="-342900">
              <a:buFont typeface="Arial" charset="0"/>
              <a:buChar char="•"/>
              <a:defRPr/>
            </a:pP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Internally quality assure the assessments of learners.</a:t>
            </a:r>
            <a:endParaRPr lang="en-GB" sz="2000" dirty="0">
              <a:latin typeface="+mn-lt"/>
              <a:ea typeface="Gill Sans MT" charset="0"/>
              <a:cs typeface="Gill Sans MT" charset="0"/>
            </a:endParaRPr>
          </a:p>
          <a:p>
            <a:pPr>
              <a:defRPr/>
            </a:pPr>
            <a:endParaRPr lang="en-GB" sz="2000" dirty="0">
              <a:latin typeface="+mn-lt"/>
              <a:ea typeface="Gill Sans MT" charset="0"/>
              <a:cs typeface="Gill Sans MT" charset="0"/>
            </a:endParaRPr>
          </a:p>
          <a:p>
            <a:pPr marL="342900" indent="-342900">
              <a:buFont typeface="Arial" charset="0"/>
              <a:buChar char="•"/>
              <a:defRPr/>
            </a:pP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Regulated by:</a:t>
            </a:r>
          </a:p>
          <a:p>
            <a:pPr marL="800100" lvl="1" indent="-342900">
              <a:buFont typeface="Courier New" charset="0"/>
              <a:buChar char="o"/>
              <a:defRPr/>
            </a:pP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Government Regulators;</a:t>
            </a:r>
          </a:p>
          <a:p>
            <a:pPr marL="800100" lvl="1" indent="-342900">
              <a:buFont typeface="Courier New" charset="0"/>
              <a:buChar char="o"/>
              <a:defRPr/>
            </a:pP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Awarding Organisations, and;</a:t>
            </a:r>
          </a:p>
          <a:p>
            <a:pPr marL="800100" lvl="1" indent="-342900">
              <a:buFont typeface="Courier New" charset="0"/>
              <a:buChar char="o"/>
              <a:defRPr/>
            </a:pP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funding agencies.</a:t>
            </a:r>
          </a:p>
          <a:p>
            <a:pPr marL="342900" indent="-342900">
              <a:buFont typeface="Arial" charset="0"/>
              <a:buChar char="•"/>
              <a:defRPr/>
            </a:pPr>
            <a:endParaRPr lang="en-GB" sz="2000" dirty="0" smtClean="0">
              <a:latin typeface="+mn-lt"/>
              <a:ea typeface="Gill Sans MT" charset="0"/>
              <a:cs typeface="Gill Sans MT" charset="0"/>
            </a:endParaRPr>
          </a:p>
          <a:p>
            <a:pPr marL="342900" indent="-342900">
              <a:buFont typeface="Arial" charset="0"/>
              <a:buChar char="•"/>
              <a:defRPr/>
            </a:pP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Sanctioned </a:t>
            </a:r>
            <a:r>
              <a:rPr lang="en-GB" sz="2000" dirty="0">
                <a:latin typeface="+mn-lt"/>
                <a:ea typeface="Gill Sans MT" charset="0"/>
                <a:cs typeface="Gill Sans MT" charset="0"/>
              </a:rPr>
              <a:t>if not meeting criteria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.</a:t>
            </a:r>
            <a:endParaRPr lang="en-GB" sz="2000" dirty="0">
              <a:latin typeface="+mn-lt"/>
              <a:ea typeface="Gill Sans MT" charset="0"/>
              <a:cs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50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3742"/>
            <a:ext cx="8229600" cy="490537"/>
          </a:xfrm>
        </p:spPr>
        <p:txBody>
          <a:bodyPr/>
          <a:lstStyle/>
          <a:p>
            <a:r>
              <a:rPr lang="en-GB" dirty="0" smtClean="0"/>
              <a:t>Questions for consideration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www.britishcouncil.org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EB33-C20C-8344-9190-AD4472777A60}" type="slidenum">
              <a:rPr lang="en-GB" altLang="x-none" smtClean="0"/>
              <a:pPr/>
              <a:t>21</a:t>
            </a:fld>
            <a:endParaRPr lang="en-GB" altLang="x-none"/>
          </a:p>
        </p:txBody>
      </p:sp>
      <p:sp>
        <p:nvSpPr>
          <p:cNvPr id="5" name="Rectangle 6"/>
          <p:cNvSpPr txBox="1"/>
          <p:nvPr/>
        </p:nvSpPr>
        <p:spPr>
          <a:xfrm>
            <a:off x="468313" y="1144237"/>
            <a:ext cx="822960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 sz="1500" dirty="0" smtClean="0">
                <a:latin typeface="Gill Sans MT" charset="0"/>
                <a:ea typeface="Gill Sans MT" charset="0"/>
              </a:rPr>
              <a:t>How do we ensure Learning Outcomes have a common structure, organisation, and presentation across all Levels?</a:t>
            </a:r>
          </a:p>
          <a:p>
            <a:pPr marL="285750" indent="-285750">
              <a:buFont typeface="Arial" charset="0"/>
              <a:buChar char="•"/>
            </a:pPr>
            <a:endParaRPr lang="en-GB" sz="1500" dirty="0">
              <a:latin typeface="Gill Sans MT" charset="0"/>
              <a:ea typeface="Gill Sans M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sz="1500" dirty="0" smtClean="0">
                <a:latin typeface="Gill Sans MT" charset="0"/>
                <a:ea typeface="Gill Sans MT" charset="0"/>
              </a:rPr>
              <a:t>How do we ensure high-quality enterprise involvement in the development of Learning Outcomes?</a:t>
            </a:r>
          </a:p>
          <a:p>
            <a:pPr marL="285750" indent="-285750">
              <a:buFont typeface="Arial" charset="0"/>
              <a:buChar char="•"/>
            </a:pPr>
            <a:endParaRPr lang="en-GB" sz="1500" dirty="0">
              <a:latin typeface="Gill Sans MT" charset="0"/>
              <a:ea typeface="Gill Sans M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sz="1500" dirty="0" smtClean="0">
                <a:latin typeface="Gill Sans MT" charset="0"/>
                <a:ea typeface="Gill Sans MT" charset="0"/>
              </a:rPr>
              <a:t>How do we ensure that all relevant stakeholders' views are heard and acknowledged?</a:t>
            </a:r>
          </a:p>
          <a:p>
            <a:pPr marL="285750" indent="-285750">
              <a:buFont typeface="Arial" charset="0"/>
              <a:buChar char="•"/>
            </a:pPr>
            <a:endParaRPr lang="en-GB" sz="1500" dirty="0">
              <a:latin typeface="Gill Sans MT" charset="0"/>
              <a:ea typeface="Gill Sans M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sz="1500" dirty="0" smtClean="0">
                <a:latin typeface="Gill Sans MT" charset="0"/>
                <a:ea typeface="Gill Sans MT" charset="0"/>
              </a:rPr>
              <a:t>Once developed, how do we maintain the currency of Learning Outcomes?</a:t>
            </a:r>
          </a:p>
          <a:p>
            <a:pPr marL="285750" indent="-285750">
              <a:buFont typeface="Arial" charset="0"/>
              <a:buChar char="•"/>
            </a:pPr>
            <a:endParaRPr lang="en-GB" sz="1500" dirty="0">
              <a:latin typeface="Gill Sans MT" charset="0"/>
              <a:ea typeface="Gill Sans M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sz="1500" dirty="0" smtClean="0">
                <a:latin typeface="Gill Sans MT" charset="0"/>
                <a:ea typeface="Gill Sans MT" charset="0"/>
              </a:rPr>
              <a:t>With such a new development, how do we build its credibility with enterprises, training providers, and learners?</a:t>
            </a:r>
          </a:p>
          <a:p>
            <a:pPr marL="285750" indent="-285750">
              <a:buFont typeface="Arial" charset="0"/>
              <a:buChar char="•"/>
            </a:pPr>
            <a:endParaRPr lang="en-GB" sz="1500" dirty="0">
              <a:latin typeface="Gill Sans MT" charset="0"/>
              <a:ea typeface="Gill Sans M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sz="1500" dirty="0" smtClean="0">
                <a:latin typeface="Gill Sans MT" charset="0"/>
                <a:ea typeface="Gill Sans MT" charset="0"/>
              </a:rPr>
              <a:t>What role does each of the following stakeholders play:</a:t>
            </a:r>
          </a:p>
          <a:p>
            <a:pPr marL="742950" lvl="1" indent="-285750">
              <a:buFont typeface="Arial" charset="0"/>
              <a:buChar char="•"/>
            </a:pPr>
            <a:r>
              <a:rPr lang="en-GB" sz="1500" dirty="0" smtClean="0">
                <a:latin typeface="Gill Sans MT" charset="0"/>
                <a:ea typeface="Gill Sans MT" charset="0"/>
              </a:rPr>
              <a:t>Government Ministries;</a:t>
            </a:r>
          </a:p>
          <a:p>
            <a:pPr marL="742950" lvl="1" indent="-285750">
              <a:buFont typeface="Arial" charset="0"/>
              <a:buChar char="•"/>
            </a:pPr>
            <a:r>
              <a:rPr lang="en-GB" sz="1500" dirty="0" smtClean="0">
                <a:latin typeface="Gill Sans MT" charset="0"/>
                <a:ea typeface="Gill Sans MT" charset="0"/>
              </a:rPr>
              <a:t>Training Providers;</a:t>
            </a:r>
          </a:p>
          <a:p>
            <a:pPr marL="742950" lvl="1" indent="-285750">
              <a:buFont typeface="Arial" charset="0"/>
              <a:buChar char="•"/>
            </a:pPr>
            <a:r>
              <a:rPr lang="en-GB" sz="1500" dirty="0" smtClean="0">
                <a:latin typeface="Gill Sans MT" charset="0"/>
                <a:ea typeface="Gill Sans MT" charset="0"/>
              </a:rPr>
              <a:t>Enterprises;</a:t>
            </a:r>
          </a:p>
          <a:p>
            <a:pPr marL="742950" lvl="1" indent="-285750">
              <a:buFont typeface="Arial" charset="0"/>
              <a:buChar char="•"/>
            </a:pPr>
            <a:r>
              <a:rPr lang="en-GB" sz="1500" dirty="0" smtClean="0">
                <a:latin typeface="Gill Sans MT" charset="0"/>
                <a:ea typeface="Gill Sans MT" charset="0"/>
              </a:rPr>
              <a:t>Trade Bodies, and;</a:t>
            </a:r>
          </a:p>
          <a:p>
            <a:pPr marL="742950" lvl="1" indent="-285750">
              <a:buFont typeface="Arial" charset="0"/>
              <a:buChar char="•"/>
            </a:pPr>
            <a:r>
              <a:rPr lang="en-GB" sz="1500" dirty="0" smtClean="0">
                <a:latin typeface="Gill Sans MT" charset="0"/>
                <a:ea typeface="Gill Sans MT" charset="0"/>
              </a:rPr>
              <a:t>Learners?</a:t>
            </a:r>
          </a:p>
          <a:p>
            <a:pPr marL="285750" indent="-285750">
              <a:buFont typeface="Arial" charset="0"/>
              <a:buChar char="•"/>
            </a:pPr>
            <a:endParaRPr lang="en-GB" sz="1500" dirty="0">
              <a:latin typeface="Gill Sans MT" charset="0"/>
              <a:ea typeface="Gill Sans M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sz="1500" dirty="0" smtClean="0">
                <a:latin typeface="Gill Sans MT" charset="0"/>
                <a:ea typeface="Gill Sans MT" charset="0"/>
              </a:rPr>
              <a:t>Can we look at good examples, happening currently, and 'nationalise' these</a:t>
            </a:r>
            <a:r>
              <a:rPr lang="mr-IN" sz="1500" dirty="0" smtClean="0">
                <a:latin typeface="Gill Sans MT" charset="0"/>
                <a:ea typeface="Gill Sans MT" charset="0"/>
              </a:rPr>
              <a:t>…</a:t>
            </a:r>
            <a:r>
              <a:rPr lang="en-GB" sz="1500" smtClean="0">
                <a:latin typeface="Gill Sans MT" charset="0"/>
                <a:ea typeface="Gill Sans MT" charset="0"/>
              </a:rPr>
              <a:t> and </a:t>
            </a:r>
            <a:r>
              <a:rPr lang="en-GB" sz="1500" dirty="0" smtClean="0">
                <a:latin typeface="Gill Sans MT" charset="0"/>
                <a:ea typeface="Gill Sans MT" charset="0"/>
              </a:rPr>
              <a:t>how do we do that?</a:t>
            </a:r>
            <a:endParaRPr lang="en-GB" sz="1500" dirty="0">
              <a:latin typeface="Gill Sans MT" charset="0"/>
              <a:ea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88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www.britishcouncil.org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ED735-4FBB-9748-BCAB-2F5D2EA36CE7}" type="slidenum">
              <a:rPr lang="en-GB" altLang="x-none" smtClean="0"/>
              <a:pPr/>
              <a:t>22</a:t>
            </a:fld>
            <a:endParaRPr lang="en-GB" altLang="x-none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68313" y="1424238"/>
            <a:ext cx="8218487" cy="3826247"/>
          </a:xfrm>
          <a:prstGeom prst="rect">
            <a:avLst/>
          </a:prstGeom>
        </p:spPr>
        <p:txBody>
          <a:bodyPr anchor="ctr"/>
          <a:lstStyle>
            <a:lvl1pPr marL="342900" indent="-342900" algn="l" rtl="0" eaLnBrk="0" fontAlgn="base" hangingPunct="0">
              <a:lnSpc>
                <a:spcPts val="2800"/>
              </a:lnSpc>
              <a:spcBef>
                <a:spcPct val="0"/>
              </a:spcBef>
              <a:spcAft>
                <a:spcPts val="1400"/>
              </a:spcAft>
              <a:defRPr sz="2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3275" indent="4763" algn="l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+mn-lt"/>
              </a:defRPr>
            </a:lvl2pPr>
            <a:lvl3pPr marL="1697038" indent="-358775" algn="l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+mn-lt"/>
              </a:defRPr>
            </a:lvl3pPr>
            <a:lvl4pPr marL="2225675" indent="-349250" algn="l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+mn-lt"/>
              </a:defRPr>
            </a:lvl4pPr>
            <a:lvl5pPr marL="2770188" indent="-365125" algn="l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+mn-lt"/>
              </a:defRPr>
            </a:lvl5pPr>
            <a:lvl6pPr marL="3227388" indent="-365125" algn="l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+mn-lt"/>
              </a:defRPr>
            </a:lvl6pPr>
            <a:lvl7pPr marL="3684588" indent="-365125" algn="l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+mn-lt"/>
              </a:defRPr>
            </a:lvl7pPr>
            <a:lvl8pPr marL="4141788" indent="-365125" algn="l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+mn-lt"/>
              </a:defRPr>
            </a:lvl8pPr>
            <a:lvl9pPr marL="4598988" indent="-365125" algn="l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endParaRPr lang="en-GB" kern="0" dirty="0" smtClean="0">
              <a:ea typeface="Gill Sans MT" charset="0"/>
              <a:cs typeface="Gill Sans MT" charset="0"/>
            </a:endParaRPr>
          </a:p>
          <a:p>
            <a:pPr algn="ctr"/>
            <a:r>
              <a:rPr lang="en-GB" sz="4800" kern="0" dirty="0" smtClean="0">
                <a:solidFill>
                  <a:schemeClr val="tx2"/>
                </a:solidFill>
                <a:ea typeface="Gill Sans MT" charset="0"/>
                <a:cs typeface="Gill Sans MT" charset="0"/>
              </a:rPr>
              <a:t>Thank You</a:t>
            </a:r>
          </a:p>
          <a:p>
            <a:pPr algn="ctr"/>
            <a:endParaRPr lang="en-GB" sz="3600" kern="0" dirty="0" smtClean="0">
              <a:ea typeface="Gill Sans MT" charset="0"/>
              <a:cs typeface="Gill Sans MT" charset="0"/>
            </a:endParaRPr>
          </a:p>
          <a:p>
            <a:pPr algn="ctr"/>
            <a:r>
              <a:rPr lang="en-GB" sz="2600" kern="0" dirty="0" smtClean="0">
                <a:ea typeface="Gill Sans MT" charset="0"/>
                <a:cs typeface="Gill Sans MT" charset="0"/>
              </a:rPr>
              <a:t>Stirling Wood</a:t>
            </a:r>
          </a:p>
          <a:p>
            <a:pPr algn="ctr"/>
            <a:r>
              <a:rPr lang="en-GB" kern="0" dirty="0" smtClean="0">
                <a:ea typeface="Gill Sans MT" charset="0"/>
                <a:cs typeface="Gill Sans MT" charset="0"/>
              </a:rPr>
              <a:t>stirling@stirlingwood.wanadoo.co.uk</a:t>
            </a:r>
          </a:p>
          <a:p>
            <a:pPr algn="ctr"/>
            <a:r>
              <a:rPr lang="en-GB" kern="0" dirty="0" smtClean="0">
                <a:ea typeface="Gill Sans MT" charset="0"/>
                <a:cs typeface="Gill Sans MT" charset="0"/>
              </a:rPr>
              <a:t>+44 7875 720428</a:t>
            </a:r>
            <a:endParaRPr lang="en-GB" kern="0" dirty="0">
              <a:ea typeface="Gill Sans MT" charset="0"/>
              <a:cs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00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8728"/>
            <a:ext cx="8229600" cy="490537"/>
          </a:xfrm>
        </p:spPr>
        <p:txBody>
          <a:bodyPr/>
          <a:lstStyle/>
          <a:p>
            <a:r>
              <a:rPr lang="en-GB" altLang="x-none" dirty="0" smtClean="0"/>
              <a:t>UK National Qualifications Framework (NQF)</a:t>
            </a:r>
            <a:endParaRPr lang="x-none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www.britishcouncil.org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Calibri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/>
            <a:fld id="{849A03E4-4153-D848-9A57-EDDF40C9FC46}" type="slidenum">
              <a:rPr lang="en-GB" altLang="x-none" sz="1200">
                <a:solidFill>
                  <a:schemeClr val="bg1"/>
                </a:solidFill>
                <a:latin typeface="Arial" charset="0"/>
              </a:rPr>
              <a:pPr eaLnBrk="1" hangingPunct="1"/>
              <a:t>3</a:t>
            </a:fld>
            <a:endParaRPr lang="en-GB" altLang="x-none" sz="12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" name="Rectangle 5"/>
          <p:cNvSpPr txBox="1"/>
          <p:nvPr/>
        </p:nvSpPr>
        <p:spPr>
          <a:xfrm>
            <a:off x="457199" y="1143665"/>
            <a:ext cx="822960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One framework from Level 1 to Level 8</a:t>
            </a:r>
            <a:r>
              <a:rPr lang="mr-IN" sz="2000" dirty="0" smtClean="0">
                <a:latin typeface="+mn-lt"/>
                <a:ea typeface="Gill Sans MT" charset="0"/>
                <a:cs typeface="Gill Sans MT" charset="0"/>
              </a:rPr>
              <a:t>…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in England and Northern Ireland – different Frameworks and Levels in Scotland and Wales</a:t>
            </a:r>
          </a:p>
          <a:p>
            <a:pPr marL="285750" indent="-285750">
              <a:buFont typeface="Arial" charset="0"/>
              <a:buChar char="•"/>
            </a:pPr>
            <a:endParaRPr lang="en-GB" sz="2000" dirty="0">
              <a:latin typeface="+mn-lt"/>
              <a:ea typeface="Gill Sans MT" charset="0"/>
              <a:cs typeface="Gill Sans M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Responsibility of one Government Ministry.</a:t>
            </a:r>
          </a:p>
          <a:p>
            <a:pPr marL="285750" indent="-285750">
              <a:buFont typeface="Arial" charset="0"/>
              <a:buChar char="•"/>
            </a:pPr>
            <a:endParaRPr lang="en-GB" sz="2000" dirty="0">
              <a:latin typeface="+mn-lt"/>
              <a:ea typeface="Gill Sans MT" charset="0"/>
              <a:cs typeface="Gill Sans M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Higher Education degrees not included, but comparability of Levels.</a:t>
            </a:r>
          </a:p>
          <a:p>
            <a:pPr marL="285750" indent="-285750">
              <a:buFont typeface="Arial" charset="0"/>
              <a:buChar char="•"/>
            </a:pPr>
            <a:endParaRPr lang="en-GB" sz="2000" dirty="0">
              <a:latin typeface="+mn-lt"/>
              <a:ea typeface="Gill Sans MT" charset="0"/>
              <a:cs typeface="Gill Sans M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Regulated by one Authority that reports directly to Parliament.</a:t>
            </a:r>
          </a:p>
          <a:p>
            <a:pPr marL="285750" indent="-285750">
              <a:buFont typeface="Arial" charset="0"/>
              <a:buChar char="•"/>
            </a:pPr>
            <a:endParaRPr lang="en-GB" sz="2000" dirty="0">
              <a:latin typeface="+mn-lt"/>
              <a:ea typeface="Gill Sans MT" charset="0"/>
              <a:cs typeface="Gill Sans M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Numerous Awarding Organisations develop qualifications and place them on the Framework</a:t>
            </a:r>
          </a:p>
          <a:p>
            <a:pPr marL="285750" indent="-285750">
              <a:buFont typeface="Arial" charset="0"/>
              <a:buChar char="•"/>
            </a:pPr>
            <a:endParaRPr lang="en-GB" sz="2000" dirty="0">
              <a:latin typeface="+mn-lt"/>
              <a:ea typeface="Gill Sans MT" charset="0"/>
              <a:cs typeface="Gill Sans M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Training providers can choose which Awarding Organisation they use – usually based on cost, quality assurance, and customer service.</a:t>
            </a:r>
          </a:p>
          <a:p>
            <a:endParaRPr lang="en-GB" sz="2000" dirty="0" smtClean="0">
              <a:latin typeface="+mn-lt"/>
              <a:ea typeface="Gill Sans MT" charset="0"/>
              <a:cs typeface="Gill Sans M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354984"/>
            <a:ext cx="8229600" cy="490537"/>
          </a:xfrm>
        </p:spPr>
        <p:txBody>
          <a:bodyPr/>
          <a:lstStyle/>
          <a:p>
            <a:r>
              <a:rPr lang="en-GB" altLang="x-none" dirty="0" smtClean="0"/>
              <a:t>What we have learned</a:t>
            </a:r>
            <a:r>
              <a:rPr lang="mr-IN" altLang="x-none" dirty="0" smtClean="0"/>
              <a:t>…</a:t>
            </a:r>
            <a:endParaRPr lang="x-none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www.britishcouncil.org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Calibri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/>
            <a:fld id="{93807A26-F6A8-F749-90B0-3F53BBE8A8FA}" type="slidenum">
              <a:rPr lang="en-GB" altLang="x-none" sz="1200">
                <a:solidFill>
                  <a:schemeClr val="bg1"/>
                </a:solidFill>
                <a:latin typeface="Arial" charset="0"/>
              </a:rPr>
              <a:pPr eaLnBrk="1" hangingPunct="1"/>
              <a:t>4</a:t>
            </a:fld>
            <a:endParaRPr lang="en-GB" altLang="x-none" sz="12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" name="Rectangle 5"/>
          <p:cNvSpPr txBox="1"/>
          <p:nvPr/>
        </p:nvSpPr>
        <p:spPr>
          <a:xfrm>
            <a:off x="457199" y="1141511"/>
            <a:ext cx="8229601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 sz="2000" dirty="0">
                <a:latin typeface="+mn-lt"/>
                <a:ea typeface="Gill Sans MT" charset="0"/>
                <a:cs typeface="Gill Sans MT" charset="0"/>
              </a:rPr>
              <a:t>What to do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.</a:t>
            </a:r>
          </a:p>
          <a:p>
            <a:pPr marL="285750" indent="-285750">
              <a:buFont typeface="Arial" charset="0"/>
              <a:buChar char="•"/>
            </a:pPr>
            <a:endParaRPr lang="en-GB" sz="2000" dirty="0">
              <a:latin typeface="+mn-lt"/>
              <a:ea typeface="Gill Sans MT" charset="0"/>
              <a:cs typeface="Gill Sans M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sz="2000" dirty="0">
                <a:latin typeface="+mn-lt"/>
                <a:ea typeface="Gill Sans MT" charset="0"/>
                <a:cs typeface="Gill Sans MT" charset="0"/>
              </a:rPr>
              <a:t>What </a:t>
            </a:r>
            <a:r>
              <a:rPr lang="en-GB" sz="2000" b="1" dirty="0">
                <a:latin typeface="+mn-lt"/>
                <a:ea typeface="Gill Sans MT" charset="0"/>
                <a:cs typeface="Gill Sans MT" charset="0"/>
              </a:rPr>
              <a:t>not</a:t>
            </a:r>
            <a:r>
              <a:rPr lang="en-GB" sz="2000" dirty="0">
                <a:latin typeface="+mn-lt"/>
                <a:ea typeface="Gill Sans MT" charset="0"/>
                <a:cs typeface="Gill Sans MT" charset="0"/>
              </a:rPr>
              <a:t> to do.</a:t>
            </a:r>
          </a:p>
          <a:p>
            <a:pPr marL="285750" indent="-285750">
              <a:buFont typeface="Arial" charset="0"/>
              <a:buChar char="•"/>
            </a:pPr>
            <a:endParaRPr lang="en-GB" sz="2000" dirty="0" smtClean="0">
              <a:latin typeface="+mn-lt"/>
              <a:ea typeface="Gill Sans MT" charset="0"/>
              <a:cs typeface="Gill Sans M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A centralised system is the only way to ensure a consistent approach to ensuring quality.</a:t>
            </a:r>
          </a:p>
          <a:p>
            <a:pPr marL="285750" indent="-285750">
              <a:buFont typeface="Arial" charset="0"/>
              <a:buChar char="•"/>
            </a:pPr>
            <a:endParaRPr lang="en-GB" sz="2000" dirty="0" smtClean="0">
              <a:latin typeface="+mn-lt"/>
              <a:ea typeface="Gill Sans MT" charset="0"/>
              <a:cs typeface="Gill Sans M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One framework is better than three!</a:t>
            </a:r>
          </a:p>
          <a:p>
            <a:pPr marL="285750" indent="-285750">
              <a:buFont typeface="Arial" charset="0"/>
              <a:buChar char="•"/>
            </a:pPr>
            <a:endParaRPr lang="en-GB" sz="2000" dirty="0" smtClean="0">
              <a:latin typeface="+mn-lt"/>
              <a:ea typeface="Gill Sans MT" charset="0"/>
              <a:cs typeface="Gill Sans M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Regulation is essential:</a:t>
            </a:r>
          </a:p>
          <a:p>
            <a:pPr marL="742950" lvl="1" indent="-285750">
              <a:buFont typeface="Arial" charset="0"/>
              <a:buChar char="•"/>
            </a:pP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must be truly independent of those Government Ministries who 'own</a:t>
            </a:r>
            <a:r>
              <a:rPr lang="en-GB" sz="2000" dirty="0">
                <a:latin typeface="+mn-lt"/>
                <a:ea typeface="Gill Sans MT" charset="0"/>
                <a:cs typeface="Gill Sans MT" charset="0"/>
              </a:rPr>
              <a:t>'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the Framework, but must be part of the Instruments of Government.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www.britishcouncil.org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Calibri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/>
            <a:fld id="{611A0D8F-C880-F144-8BD5-E3F0EC900A19}" type="slidenum">
              <a:rPr lang="en-GB" altLang="x-none" sz="1200">
                <a:solidFill>
                  <a:schemeClr val="bg1"/>
                </a:solidFill>
                <a:latin typeface="Arial" charset="0"/>
              </a:rPr>
              <a:pPr eaLnBrk="1" hangingPunct="1"/>
              <a:t>5</a:t>
            </a:fld>
            <a:endParaRPr lang="en-GB" altLang="x-none" sz="12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143000" y="2976782"/>
            <a:ext cx="6858000" cy="908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en-GB" sz="4800" kern="0" dirty="0" smtClean="0">
                <a:latin typeface="+mn-lt"/>
                <a:ea typeface="Gill Sans MT" charset="0"/>
                <a:cs typeface="Gill Sans MT" charset="0"/>
              </a:rPr>
              <a:t>Implementation</a:t>
            </a:r>
            <a:endParaRPr lang="en-GB" sz="4800" kern="0" dirty="0">
              <a:latin typeface="+mn-lt"/>
              <a:ea typeface="Gill Sans MT" charset="0"/>
              <a:cs typeface="Gill Sans M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354984"/>
            <a:ext cx="8229600" cy="490537"/>
          </a:xfrm>
        </p:spPr>
        <p:txBody>
          <a:bodyPr/>
          <a:lstStyle/>
          <a:p>
            <a:r>
              <a:rPr lang="en-GB" altLang="x-none" dirty="0" smtClean="0"/>
              <a:t>Implementation – Phase One</a:t>
            </a:r>
            <a:endParaRPr lang="x-none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www.britishcouncil.org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Calibri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/>
            <a:fld id="{6C1B7715-9C22-964A-9AAD-D9B706F5CF05}" type="slidenum">
              <a:rPr lang="en-GB" altLang="x-none" sz="1200">
                <a:solidFill>
                  <a:schemeClr val="bg1"/>
                </a:solidFill>
                <a:latin typeface="Arial" charset="0"/>
              </a:rPr>
              <a:pPr eaLnBrk="1" hangingPunct="1"/>
              <a:t>6</a:t>
            </a:fld>
            <a:endParaRPr lang="en-GB" altLang="x-none" sz="1200">
              <a:solidFill>
                <a:schemeClr val="bg1"/>
              </a:solidFill>
              <a:latin typeface="Arial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68313" y="1658119"/>
            <a:ext cx="8229600" cy="3979311"/>
            <a:chOff x="1921020" y="2292999"/>
            <a:chExt cx="8349960" cy="3353235"/>
          </a:xfrm>
        </p:grpSpPr>
        <p:sp>
          <p:nvSpPr>
            <p:cNvPr id="7" name="Rounded Rectangle 6"/>
            <p:cNvSpPr/>
            <p:nvPr/>
          </p:nvSpPr>
          <p:spPr>
            <a:xfrm>
              <a:off x="1921020" y="2296518"/>
              <a:ext cx="1837536" cy="9169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Legislation to establish NQF</a:t>
              </a:r>
              <a:endParaRPr lang="en-GB" sz="1400" dirty="0">
                <a:solidFill>
                  <a:schemeClr val="tx1"/>
                </a:solidFill>
                <a:ea typeface="Gill Sans MT" charset="0"/>
                <a:cs typeface="Gill Sans MT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5177232" y="2292999"/>
              <a:ext cx="1837536" cy="9169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Legislation for instruments of regulation</a:t>
              </a:r>
              <a:endParaRPr lang="en-GB" sz="1400" dirty="0">
                <a:solidFill>
                  <a:schemeClr val="tx1"/>
                </a:solidFill>
                <a:ea typeface="Gill Sans MT" charset="0"/>
                <a:cs typeface="Gill Sans MT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8433444" y="3526007"/>
              <a:ext cx="1837536" cy="9169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Establish Regulators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177232" y="4729258"/>
              <a:ext cx="1837536" cy="9169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Develop regulatory </a:t>
              </a:r>
              <a:r>
                <a:rPr lang="en-GB" sz="14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criteria</a:t>
              </a:r>
              <a:endParaRPr lang="en-GB" sz="1400" dirty="0">
                <a:solidFill>
                  <a:schemeClr val="tx1"/>
                </a:solidFill>
                <a:ea typeface="Gill Sans MT" charset="0"/>
                <a:cs typeface="Gill Sans MT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1921020" y="4729259"/>
              <a:ext cx="1837536" cy="9169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Accredit </a:t>
              </a:r>
              <a:r>
                <a:rPr lang="en-GB" sz="140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awarding organisations</a:t>
              </a:r>
              <a:endParaRPr lang="en-GB" sz="1400">
                <a:solidFill>
                  <a:schemeClr val="tx1"/>
                </a:solidFill>
                <a:ea typeface="Gill Sans MT" charset="0"/>
                <a:cs typeface="Gill Sans MT" charset="0"/>
              </a:endParaRPr>
            </a:p>
          </p:txBody>
        </p:sp>
        <p:cxnSp>
          <p:nvCxnSpPr>
            <p:cNvPr id="12" name="Straight Arrow Connector 11"/>
            <p:cNvCxnSpPr>
              <a:stCxn id="7" idx="3"/>
              <a:endCxn id="8" idx="1"/>
            </p:cNvCxnSpPr>
            <p:nvPr/>
          </p:nvCxnSpPr>
          <p:spPr>
            <a:xfrm flipV="1">
              <a:off x="3758556" y="2751487"/>
              <a:ext cx="1418676" cy="351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10" idx="1"/>
              <a:endCxn id="11" idx="3"/>
            </p:cNvCxnSpPr>
            <p:nvPr/>
          </p:nvCxnSpPr>
          <p:spPr>
            <a:xfrm flipH="1">
              <a:off x="3758556" y="5187746"/>
              <a:ext cx="1418676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lbow Connector 13"/>
            <p:cNvCxnSpPr>
              <a:stCxn id="8" idx="3"/>
              <a:endCxn id="9" idx="0"/>
            </p:cNvCxnSpPr>
            <p:nvPr/>
          </p:nvCxnSpPr>
          <p:spPr>
            <a:xfrm>
              <a:off x="7014768" y="2751487"/>
              <a:ext cx="2337444" cy="774520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lbow Connector 14"/>
            <p:cNvCxnSpPr>
              <a:stCxn id="9" idx="2"/>
              <a:endCxn id="10" idx="3"/>
            </p:cNvCxnSpPr>
            <p:nvPr/>
          </p:nvCxnSpPr>
          <p:spPr>
            <a:xfrm rot="5400000">
              <a:off x="7811108" y="3646642"/>
              <a:ext cx="744764" cy="2337444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4984"/>
            <a:ext cx="8229600" cy="490537"/>
          </a:xfrm>
        </p:spPr>
        <p:txBody>
          <a:bodyPr/>
          <a:lstStyle/>
          <a:p>
            <a:r>
              <a:rPr lang="en-GB" dirty="0" smtClean="0"/>
              <a:t>Implementation – Phase Two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www.britishcouncil.org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42627-EBDF-6D4B-804A-424D64CF53DE}" type="slidenum">
              <a:rPr lang="en-GB" altLang="x-none" smtClean="0"/>
              <a:pPr/>
              <a:t>7</a:t>
            </a:fld>
            <a:endParaRPr lang="en-GB" altLang="x-none"/>
          </a:p>
        </p:txBody>
      </p:sp>
      <p:grpSp>
        <p:nvGrpSpPr>
          <p:cNvPr id="44" name="Group 43"/>
          <p:cNvGrpSpPr/>
          <p:nvPr/>
        </p:nvGrpSpPr>
        <p:grpSpPr>
          <a:xfrm>
            <a:off x="835875" y="1287279"/>
            <a:ext cx="7472250" cy="4295235"/>
            <a:chOff x="911003" y="1287279"/>
            <a:chExt cx="7472250" cy="4295235"/>
          </a:xfrm>
        </p:grpSpPr>
        <p:grpSp>
          <p:nvGrpSpPr>
            <p:cNvPr id="43" name="Group 42"/>
            <p:cNvGrpSpPr/>
            <p:nvPr/>
          </p:nvGrpSpPr>
          <p:grpSpPr>
            <a:xfrm>
              <a:off x="2950590" y="2407940"/>
              <a:ext cx="5432663" cy="3174574"/>
              <a:chOff x="2950590" y="2407940"/>
              <a:chExt cx="5432663" cy="3174574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2974737" y="2407940"/>
                <a:ext cx="1837536" cy="916975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Awarding organisations develop </a:t>
                </a:r>
                <a:r>
                  <a:rPr lang="en-GB" sz="12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Learning Outcome and qualifications</a:t>
                </a:r>
                <a:endParaRPr lang="en-GB" sz="1200" dirty="0">
                  <a:solidFill>
                    <a:schemeClr val="tx1"/>
                  </a:solidFill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8" name="Rounded Rectangle 7"/>
              <p:cNvSpPr/>
              <p:nvPr/>
            </p:nvSpPr>
            <p:spPr>
              <a:xfrm>
                <a:off x="6545717" y="2407941"/>
                <a:ext cx="1837536" cy="916975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Regulators accredit </a:t>
                </a:r>
                <a:r>
                  <a:rPr lang="en-GB" sz="14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Learning Outcomes and qualifications</a:t>
                </a:r>
                <a:endParaRPr lang="en-GB" sz="1400" dirty="0">
                  <a:solidFill>
                    <a:schemeClr val="tx1"/>
                  </a:solidFill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9" name="Rounded Rectangle 8"/>
              <p:cNvSpPr/>
              <p:nvPr/>
            </p:nvSpPr>
            <p:spPr>
              <a:xfrm>
                <a:off x="6545717" y="4665539"/>
                <a:ext cx="1837536" cy="916975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Awarding Organisations approve training providers</a:t>
                </a:r>
                <a:endParaRPr lang="en-GB" sz="1400" dirty="0">
                  <a:solidFill>
                    <a:schemeClr val="tx1"/>
                  </a:solidFill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2950590" y="4665539"/>
                <a:ext cx="1837536" cy="916975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Awarding Organisations regulate training providers</a:t>
                </a:r>
                <a:endParaRPr lang="en-GB" sz="1400" dirty="0">
                  <a:solidFill>
                    <a:schemeClr val="tx1"/>
                  </a:solidFill>
                  <a:ea typeface="Gill Sans MT" charset="0"/>
                  <a:cs typeface="Gill Sans MT" charset="0"/>
                </a:endParaRPr>
              </a:p>
            </p:txBody>
          </p:sp>
          <p:cxnSp>
            <p:nvCxnSpPr>
              <p:cNvPr id="11" name="Straight Arrow Connector 10"/>
              <p:cNvCxnSpPr>
                <a:stCxn id="9" idx="3"/>
              </p:cNvCxnSpPr>
              <p:nvPr/>
            </p:nvCxnSpPr>
            <p:spPr>
              <a:xfrm>
                <a:off x="4788126" y="2866428"/>
                <a:ext cx="1757591" cy="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 flipH="1">
                <a:off x="4788126" y="5124027"/>
                <a:ext cx="175759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7464485" y="3324916"/>
                <a:ext cx="0" cy="134062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>
              <a:off x="911003" y="1287279"/>
              <a:ext cx="1647039" cy="3156314"/>
              <a:chOff x="911003" y="1287279"/>
              <a:chExt cx="1647039" cy="3156314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911003" y="3526619"/>
                <a:ext cx="1647039" cy="916974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Trade Bodies</a:t>
                </a:r>
                <a:endParaRPr lang="en-GB" sz="1200" dirty="0">
                  <a:solidFill>
                    <a:schemeClr val="tx1"/>
                  </a:solidFill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911003" y="2407940"/>
                <a:ext cx="1647039" cy="916974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Employers</a:t>
                </a:r>
                <a:endParaRPr lang="en-GB" sz="1200" dirty="0">
                  <a:solidFill>
                    <a:schemeClr val="tx1"/>
                  </a:solidFill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911003" y="1287279"/>
                <a:ext cx="1647039" cy="916974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Training Providers</a:t>
                </a:r>
                <a:endParaRPr lang="en-GB" sz="1200" dirty="0">
                  <a:solidFill>
                    <a:schemeClr val="tx1"/>
                  </a:solidFill>
                  <a:ea typeface="Gill Sans MT" charset="0"/>
                  <a:cs typeface="Gill Sans MT" charset="0"/>
                </a:endParaRPr>
              </a:p>
            </p:txBody>
          </p:sp>
        </p:grpSp>
        <p:cxnSp>
          <p:nvCxnSpPr>
            <p:cNvPr id="21" name="Straight Arrow Connector 20"/>
            <p:cNvCxnSpPr>
              <a:stCxn id="7" idx="1"/>
              <a:endCxn id="15" idx="3"/>
            </p:cNvCxnSpPr>
            <p:nvPr/>
          </p:nvCxnSpPr>
          <p:spPr>
            <a:xfrm flipH="1" flipV="1">
              <a:off x="2558042" y="2866427"/>
              <a:ext cx="416695" cy="1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2541944" y="2131812"/>
              <a:ext cx="448891" cy="342598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V="1">
              <a:off x="2541944" y="3286748"/>
              <a:ext cx="481087" cy="300451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3518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4984"/>
            <a:ext cx="8229600" cy="490537"/>
          </a:xfrm>
        </p:spPr>
        <p:txBody>
          <a:bodyPr/>
          <a:lstStyle/>
          <a:p>
            <a:r>
              <a:rPr lang="en-GB" dirty="0" smtClean="0"/>
              <a:t>Implementation – </a:t>
            </a:r>
            <a:r>
              <a:rPr lang="en-GB" smtClean="0"/>
              <a:t>Phase three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www.britishcouncil.org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EB33-C20C-8344-9190-AD4472777A60}" type="slidenum">
              <a:rPr lang="en-GB" altLang="x-none" smtClean="0"/>
              <a:pPr/>
              <a:t>8</a:t>
            </a:fld>
            <a:endParaRPr lang="en-GB" altLang="x-none"/>
          </a:p>
        </p:txBody>
      </p:sp>
      <p:grpSp>
        <p:nvGrpSpPr>
          <p:cNvPr id="55" name="Group 54"/>
          <p:cNvGrpSpPr/>
          <p:nvPr/>
        </p:nvGrpSpPr>
        <p:grpSpPr>
          <a:xfrm>
            <a:off x="1080357" y="1486654"/>
            <a:ext cx="6695530" cy="3993145"/>
            <a:chOff x="1080357" y="1486654"/>
            <a:chExt cx="6695530" cy="3993145"/>
          </a:xfrm>
        </p:grpSpPr>
        <p:sp>
          <p:nvSpPr>
            <p:cNvPr id="8" name="Rounded Rectangle 7"/>
            <p:cNvSpPr/>
            <p:nvPr/>
          </p:nvSpPr>
          <p:spPr>
            <a:xfrm>
              <a:off x="1080358" y="1494713"/>
              <a:ext cx="1647039" cy="91697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Regulators accredit 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Learning Outcomes and qualifications 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for fixed period</a:t>
              </a:r>
              <a:endParaRPr lang="en-GB" sz="1200" dirty="0">
                <a:solidFill>
                  <a:schemeClr val="tx1"/>
                </a:solidFill>
                <a:ea typeface="Gill Sans MT" charset="0"/>
                <a:cs typeface="Gill Sans MT" charset="0"/>
              </a:endParaRPr>
            </a:p>
          </p:txBody>
        </p:sp>
        <p:cxnSp>
          <p:nvCxnSpPr>
            <p:cNvPr id="11" name="Straight Arrow Connector 10"/>
            <p:cNvCxnSpPr>
              <a:stCxn id="8" idx="3"/>
              <a:endCxn id="9" idx="1"/>
            </p:cNvCxnSpPr>
            <p:nvPr/>
          </p:nvCxnSpPr>
          <p:spPr>
            <a:xfrm flipV="1">
              <a:off x="2727397" y="1946224"/>
              <a:ext cx="1345871" cy="697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ounded Rectangle 15"/>
            <p:cNvSpPr/>
            <p:nvPr/>
          </p:nvSpPr>
          <p:spPr>
            <a:xfrm>
              <a:off x="1080358" y="4562825"/>
              <a:ext cx="1647039" cy="91697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Awarding Organisations redevelops </a:t>
              </a:r>
              <a:r>
                <a:rPr lang="en-GB" sz="11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Learning </a:t>
              </a:r>
              <a:r>
                <a:rPr lang="en-GB" sz="110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Outcomes and qualifications</a:t>
              </a:r>
              <a:endParaRPr lang="en-GB" sz="1100" dirty="0">
                <a:solidFill>
                  <a:schemeClr val="tx1"/>
                </a:solidFill>
                <a:ea typeface="Gill Sans MT" charset="0"/>
                <a:cs typeface="Gill Sans MT" charset="0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1080357" y="3044762"/>
              <a:ext cx="1647039" cy="91697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Awarding Organisations submit revised </a:t>
              </a:r>
              <a:r>
                <a:rPr lang="en-GB" sz="100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Learning Outcomes and qualifications </a:t>
              </a:r>
              <a:r>
                <a:rPr lang="en-GB" sz="10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for accreditation</a:t>
              </a:r>
              <a:endParaRPr lang="en-GB" sz="1000" dirty="0">
                <a:solidFill>
                  <a:schemeClr val="tx1"/>
                </a:solidFill>
                <a:ea typeface="Gill Sans MT" charset="0"/>
                <a:cs typeface="Gill Sans MT" charset="0"/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flipH="1" flipV="1">
              <a:off x="1903877" y="3961736"/>
              <a:ext cx="1" cy="60108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endCxn id="8" idx="2"/>
            </p:cNvCxnSpPr>
            <p:nvPr/>
          </p:nvCxnSpPr>
          <p:spPr>
            <a:xfrm flipV="1">
              <a:off x="1903877" y="2411687"/>
              <a:ext cx="1" cy="63307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4" name="Group 53"/>
            <p:cNvGrpSpPr/>
            <p:nvPr/>
          </p:nvGrpSpPr>
          <p:grpSpPr>
            <a:xfrm>
              <a:off x="4073268" y="1486654"/>
              <a:ext cx="3702619" cy="3992953"/>
              <a:chOff x="4073268" y="1486654"/>
              <a:chExt cx="3702619" cy="3992953"/>
            </a:xfrm>
          </p:grpSpPr>
          <p:sp>
            <p:nvSpPr>
              <p:cNvPr id="9" name="Rounded Rectangle 8"/>
              <p:cNvSpPr/>
              <p:nvPr/>
            </p:nvSpPr>
            <p:spPr>
              <a:xfrm>
                <a:off x="4073268" y="1487737"/>
                <a:ext cx="1647039" cy="916974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Regulators regulate &amp; audit Awarding Organisations</a:t>
                </a:r>
                <a:endParaRPr lang="en-GB" sz="1200" dirty="0">
                  <a:solidFill>
                    <a:schemeClr val="tx1"/>
                  </a:solidFill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4084801" y="3020615"/>
                <a:ext cx="1647039" cy="916974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Awarding Organisations review </a:t>
                </a:r>
                <a:r>
                  <a:rPr lang="en-GB" sz="11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Learning </a:t>
                </a:r>
                <a:r>
                  <a:rPr lang="en-GB" sz="110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Outcomes and qualifications </a:t>
                </a:r>
                <a:r>
                  <a:rPr lang="en-GB" sz="11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when required</a:t>
                </a:r>
                <a:endParaRPr lang="en-GB" sz="1100" dirty="0">
                  <a:solidFill>
                    <a:schemeClr val="tx1"/>
                  </a:solidFill>
                  <a:ea typeface="Gill Sans MT" charset="0"/>
                  <a:cs typeface="Gill Sans MT" charset="0"/>
                </a:endParaRPr>
              </a:p>
            </p:txBody>
          </p:sp>
          <p:cxnSp>
            <p:nvCxnSpPr>
              <p:cNvPr id="12" name="Straight Arrow Connector 11"/>
              <p:cNvCxnSpPr/>
              <p:nvPr/>
            </p:nvCxnSpPr>
            <p:spPr>
              <a:xfrm flipH="1">
                <a:off x="4908320" y="2387540"/>
                <a:ext cx="288" cy="63307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Rounded Rectangle 12"/>
              <p:cNvSpPr/>
              <p:nvPr/>
            </p:nvSpPr>
            <p:spPr>
              <a:xfrm>
                <a:off x="6128848" y="4562633"/>
                <a:ext cx="1647039" cy="916974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Trade Bodies</a:t>
                </a:r>
                <a:endParaRPr lang="en-GB" sz="1200" dirty="0">
                  <a:solidFill>
                    <a:schemeClr val="tx1"/>
                  </a:solidFill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6127439" y="3018398"/>
                <a:ext cx="1647039" cy="916974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Employers</a:t>
                </a:r>
                <a:endParaRPr lang="en-GB" sz="1200" dirty="0">
                  <a:solidFill>
                    <a:schemeClr val="tx1"/>
                  </a:solidFill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6127439" y="1486654"/>
                <a:ext cx="1647039" cy="916974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Training Providers</a:t>
                </a:r>
                <a:endParaRPr lang="en-GB" sz="1200" dirty="0">
                  <a:solidFill>
                    <a:schemeClr val="tx1"/>
                  </a:solidFill>
                  <a:ea typeface="Gill Sans MT" charset="0"/>
                  <a:cs typeface="Gill Sans MT" charset="0"/>
                </a:endParaRPr>
              </a:p>
            </p:txBody>
          </p:sp>
          <p:cxnSp>
            <p:nvCxnSpPr>
              <p:cNvPr id="25" name="Straight Arrow Connector 24"/>
              <p:cNvCxnSpPr/>
              <p:nvPr/>
            </p:nvCxnSpPr>
            <p:spPr>
              <a:xfrm flipV="1">
                <a:off x="5696065" y="2359465"/>
                <a:ext cx="507195" cy="70944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>
                <a:stCxn id="10" idx="3"/>
                <a:endCxn id="14" idx="1"/>
              </p:cNvCxnSpPr>
              <p:nvPr/>
            </p:nvCxnSpPr>
            <p:spPr>
              <a:xfrm flipV="1">
                <a:off x="5731840" y="3476885"/>
                <a:ext cx="395599" cy="221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/>
              <p:nvPr/>
            </p:nvCxnSpPr>
            <p:spPr>
              <a:xfrm flipH="1" flipV="1">
                <a:off x="5667994" y="3895390"/>
                <a:ext cx="527218" cy="69891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Elbow Connector 46"/>
            <p:cNvCxnSpPr>
              <a:stCxn id="10" idx="2"/>
              <a:endCxn id="16" idx="3"/>
            </p:cNvCxnSpPr>
            <p:nvPr/>
          </p:nvCxnSpPr>
          <p:spPr>
            <a:xfrm rot="5400000">
              <a:off x="3275998" y="3388988"/>
              <a:ext cx="1083723" cy="2180924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776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4984"/>
            <a:ext cx="8229600" cy="490537"/>
          </a:xfrm>
        </p:spPr>
        <p:txBody>
          <a:bodyPr/>
          <a:lstStyle/>
          <a:p>
            <a:r>
              <a:rPr lang="en-GB" dirty="0" smtClean="0"/>
              <a:t>Development of Learning Outcomes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www.britishcouncil.org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EB33-C20C-8344-9190-AD4472777A60}" type="slidenum">
              <a:rPr lang="en-GB" altLang="x-none" smtClean="0"/>
              <a:pPr/>
              <a:t>9</a:t>
            </a:fld>
            <a:endParaRPr lang="en-GB" altLang="x-none"/>
          </a:p>
        </p:txBody>
      </p:sp>
      <p:grpSp>
        <p:nvGrpSpPr>
          <p:cNvPr id="5" name="Group 4"/>
          <p:cNvGrpSpPr/>
          <p:nvPr/>
        </p:nvGrpSpPr>
        <p:grpSpPr>
          <a:xfrm>
            <a:off x="683474" y="1361490"/>
            <a:ext cx="7775575" cy="4300356"/>
            <a:chOff x="1664775" y="2006123"/>
            <a:chExt cx="6743370" cy="3985090"/>
          </a:xfrm>
        </p:grpSpPr>
        <p:sp>
          <p:nvSpPr>
            <p:cNvPr id="6" name="Rounded Rectangle 5"/>
            <p:cNvSpPr/>
            <p:nvPr/>
          </p:nvSpPr>
          <p:spPr>
            <a:xfrm>
              <a:off x="1664776" y="2006123"/>
              <a:ext cx="1837536" cy="9169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Learning Outcomes and qualifications 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given to training providers for use</a:t>
              </a:r>
              <a:endParaRPr lang="en-GB" sz="1200" dirty="0">
                <a:solidFill>
                  <a:schemeClr val="tx1"/>
                </a:solidFill>
                <a:ea typeface="Gill Sans MT" charset="0"/>
                <a:cs typeface="Gill Sans MT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6570609" y="2006123"/>
              <a:ext cx="1837536" cy="9169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National Skills Standards developed with industry</a:t>
              </a:r>
              <a:endParaRPr lang="en-GB" sz="1200" dirty="0">
                <a:solidFill>
                  <a:schemeClr val="tx1"/>
                </a:solidFill>
                <a:ea typeface="Gill Sans MT" charset="0"/>
                <a:cs typeface="Gill Sans MT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570288" y="3556173"/>
              <a:ext cx="1837536" cy="9169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National Skills Standards given to Awarding Organisations</a:t>
              </a:r>
              <a:endParaRPr lang="en-GB" sz="1200" dirty="0">
                <a:solidFill>
                  <a:schemeClr val="tx1"/>
                </a:solidFill>
                <a:ea typeface="Gill Sans MT" charset="0"/>
                <a:cs typeface="Gill Sans MT" charset="0"/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>
              <a:off x="7489056" y="2923098"/>
              <a:ext cx="321" cy="63307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ounded Rectangle 9"/>
            <p:cNvSpPr/>
            <p:nvPr/>
          </p:nvSpPr>
          <p:spPr>
            <a:xfrm>
              <a:off x="6570288" y="5074238"/>
              <a:ext cx="1837536" cy="9169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Learning 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Outcomes 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developed with Industry participation</a:t>
              </a:r>
              <a:endParaRPr lang="en-GB" sz="1200" dirty="0">
                <a:solidFill>
                  <a:schemeClr val="tx1"/>
                </a:solidFill>
                <a:ea typeface="Gill Sans MT" charset="0"/>
                <a:cs typeface="Gill Sans MT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1664776" y="5074237"/>
              <a:ext cx="1837536" cy="9169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Submitted to Government for approval</a:t>
              </a:r>
              <a:endParaRPr lang="en-GB" sz="1100" dirty="0">
                <a:solidFill>
                  <a:schemeClr val="tx1"/>
                </a:solidFill>
                <a:ea typeface="Gill Sans MT" charset="0"/>
                <a:cs typeface="Gill Sans MT" charset="0"/>
              </a:endParaRPr>
            </a:p>
          </p:txBody>
        </p:sp>
        <p:cxnSp>
          <p:nvCxnSpPr>
            <p:cNvPr id="12" name="Straight Arrow Connector 11"/>
            <p:cNvCxnSpPr>
              <a:endCxn id="16" idx="0"/>
            </p:cNvCxnSpPr>
            <p:nvPr/>
          </p:nvCxnSpPr>
          <p:spPr>
            <a:xfrm>
              <a:off x="7489056" y="4473148"/>
              <a:ext cx="0" cy="60109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lbow Connector 12"/>
            <p:cNvCxnSpPr>
              <a:stCxn id="16" idx="1"/>
            </p:cNvCxnSpPr>
            <p:nvPr/>
          </p:nvCxnSpPr>
          <p:spPr>
            <a:xfrm rot="10800000">
              <a:off x="5955068" y="5532724"/>
              <a:ext cx="615220" cy="2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ounded Rectangle 13"/>
            <p:cNvSpPr/>
            <p:nvPr/>
          </p:nvSpPr>
          <p:spPr>
            <a:xfrm>
              <a:off x="1664775" y="3556173"/>
              <a:ext cx="1837536" cy="9169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Government checks with Industry for involvement and agreement</a:t>
              </a:r>
              <a:endParaRPr lang="en-GB" sz="1100" dirty="0">
                <a:solidFill>
                  <a:schemeClr val="tx1"/>
                </a:solidFill>
                <a:ea typeface="Gill Sans MT" charset="0"/>
                <a:cs typeface="Gill Sans MT" charset="0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 flipV="1">
              <a:off x="2583543" y="4473148"/>
              <a:ext cx="1" cy="60108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endCxn id="8" idx="2"/>
            </p:cNvCxnSpPr>
            <p:nvPr/>
          </p:nvCxnSpPr>
          <p:spPr>
            <a:xfrm flipV="1">
              <a:off x="2583543" y="2923098"/>
              <a:ext cx="1" cy="63307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ounded Rectangle 16"/>
            <p:cNvSpPr/>
            <p:nvPr/>
          </p:nvSpPr>
          <p:spPr>
            <a:xfrm>
              <a:off x="4117532" y="5074236"/>
              <a:ext cx="1837536" cy="9169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Learning Outcomes combined to form modules and qualifications</a:t>
              </a:r>
              <a:endParaRPr lang="en-GB" sz="1200" dirty="0">
                <a:solidFill>
                  <a:schemeClr val="tx1"/>
                </a:solidFill>
                <a:ea typeface="Gill Sans MT" charset="0"/>
                <a:cs typeface="Gill Sans MT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H="1">
              <a:off x="3502312" y="5532724"/>
              <a:ext cx="615220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ounded Rectangle 18"/>
            <p:cNvSpPr/>
            <p:nvPr/>
          </p:nvSpPr>
          <p:spPr>
            <a:xfrm>
              <a:off x="4117531" y="3557226"/>
              <a:ext cx="1837536" cy="9169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b="1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Learners undertake training that leads to qualifications</a:t>
              </a:r>
              <a:endParaRPr lang="en-GB" sz="1100" b="1" dirty="0">
                <a:solidFill>
                  <a:schemeClr val="tx1"/>
                </a:solidFill>
                <a:ea typeface="Gill Sans MT" charset="0"/>
                <a:cs typeface="Gill Sans MT" charset="0"/>
              </a:endParaRPr>
            </a:p>
          </p:txBody>
        </p:sp>
        <p:cxnSp>
          <p:nvCxnSpPr>
            <p:cNvPr id="20" name="Elbow Connector 19"/>
            <p:cNvCxnSpPr>
              <a:stCxn id="8" idx="3"/>
            </p:cNvCxnSpPr>
            <p:nvPr/>
          </p:nvCxnSpPr>
          <p:spPr>
            <a:xfrm>
              <a:off x="3502312" y="2464611"/>
              <a:ext cx="1533987" cy="1092615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0779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C template blue">
  <a:themeElements>
    <a:clrScheme name="BC template blue 1">
      <a:dk1>
        <a:srgbClr val="000000"/>
      </a:dk1>
      <a:lt1>
        <a:srgbClr val="FFFFFF"/>
      </a:lt1>
      <a:dk2>
        <a:srgbClr val="00A4E4"/>
      </a:dk2>
      <a:lt2>
        <a:srgbClr val="B2B2B2"/>
      </a:lt2>
      <a:accent1>
        <a:srgbClr val="0F7298"/>
      </a:accent1>
      <a:accent2>
        <a:srgbClr val="94268A"/>
      </a:accent2>
      <a:accent3>
        <a:srgbClr val="FFFFFF"/>
      </a:accent3>
      <a:accent4>
        <a:srgbClr val="000000"/>
      </a:accent4>
      <a:accent5>
        <a:srgbClr val="AABCCA"/>
      </a:accent5>
      <a:accent6>
        <a:srgbClr val="86217D"/>
      </a:accent6>
      <a:hlink>
        <a:srgbClr val="E8792E"/>
      </a:hlink>
      <a:folHlink>
        <a:srgbClr val="939837"/>
      </a:folHlink>
    </a:clrScheme>
    <a:fontScheme name="BC template 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C template blue 1">
        <a:dk1>
          <a:srgbClr val="000000"/>
        </a:dk1>
        <a:lt1>
          <a:srgbClr val="FFFFFF"/>
        </a:lt1>
        <a:dk2>
          <a:srgbClr val="00A4E4"/>
        </a:dk2>
        <a:lt2>
          <a:srgbClr val="B2B2B2"/>
        </a:lt2>
        <a:accent1>
          <a:srgbClr val="0F7298"/>
        </a:accent1>
        <a:accent2>
          <a:srgbClr val="94268A"/>
        </a:accent2>
        <a:accent3>
          <a:srgbClr val="FFFFFF"/>
        </a:accent3>
        <a:accent4>
          <a:srgbClr val="000000"/>
        </a:accent4>
        <a:accent5>
          <a:srgbClr val="AABCCA"/>
        </a:accent5>
        <a:accent6>
          <a:srgbClr val="86217D"/>
        </a:accent6>
        <a:hlink>
          <a:srgbClr val="E8792E"/>
        </a:hlink>
        <a:folHlink>
          <a:srgbClr val="93983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o footer">
  <a:themeElements>
    <a:clrScheme name="no footer 1">
      <a:dk1>
        <a:srgbClr val="000000"/>
      </a:dk1>
      <a:lt1>
        <a:srgbClr val="FFFFFF"/>
      </a:lt1>
      <a:dk2>
        <a:srgbClr val="00A4E4"/>
      </a:dk2>
      <a:lt2>
        <a:srgbClr val="B2B2B2"/>
      </a:lt2>
      <a:accent1>
        <a:srgbClr val="0F7298"/>
      </a:accent1>
      <a:accent2>
        <a:srgbClr val="94268A"/>
      </a:accent2>
      <a:accent3>
        <a:srgbClr val="FFFFFF"/>
      </a:accent3>
      <a:accent4>
        <a:srgbClr val="000000"/>
      </a:accent4>
      <a:accent5>
        <a:srgbClr val="AABCCA"/>
      </a:accent5>
      <a:accent6>
        <a:srgbClr val="86217D"/>
      </a:accent6>
      <a:hlink>
        <a:srgbClr val="E8792E"/>
      </a:hlink>
      <a:folHlink>
        <a:srgbClr val="939837"/>
      </a:folHlink>
    </a:clrScheme>
    <a:fontScheme name="no foo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o footer 1">
        <a:dk1>
          <a:srgbClr val="000000"/>
        </a:dk1>
        <a:lt1>
          <a:srgbClr val="FFFFFF"/>
        </a:lt1>
        <a:dk2>
          <a:srgbClr val="00A4E4"/>
        </a:dk2>
        <a:lt2>
          <a:srgbClr val="B2B2B2"/>
        </a:lt2>
        <a:accent1>
          <a:srgbClr val="0F7298"/>
        </a:accent1>
        <a:accent2>
          <a:srgbClr val="94268A"/>
        </a:accent2>
        <a:accent3>
          <a:srgbClr val="FFFFFF"/>
        </a:accent3>
        <a:accent4>
          <a:srgbClr val="000000"/>
        </a:accent4>
        <a:accent5>
          <a:srgbClr val="AABCCA"/>
        </a:accent5>
        <a:accent6>
          <a:srgbClr val="86217D"/>
        </a:accent6>
        <a:hlink>
          <a:srgbClr val="E8792E"/>
        </a:hlink>
        <a:folHlink>
          <a:srgbClr val="93983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ullets">
  <a:themeElements>
    <a:clrScheme name="Bullets 2">
      <a:dk1>
        <a:srgbClr val="000000"/>
      </a:dk1>
      <a:lt1>
        <a:srgbClr val="FFFFFF"/>
      </a:lt1>
      <a:dk2>
        <a:srgbClr val="00A4E4"/>
      </a:dk2>
      <a:lt2>
        <a:srgbClr val="B2B2B2"/>
      </a:lt2>
      <a:accent1>
        <a:srgbClr val="0F7298"/>
      </a:accent1>
      <a:accent2>
        <a:srgbClr val="94268A"/>
      </a:accent2>
      <a:accent3>
        <a:srgbClr val="FFFFFF"/>
      </a:accent3>
      <a:accent4>
        <a:srgbClr val="000000"/>
      </a:accent4>
      <a:accent5>
        <a:srgbClr val="AABCCA"/>
      </a:accent5>
      <a:accent6>
        <a:srgbClr val="86217D"/>
      </a:accent6>
      <a:hlink>
        <a:srgbClr val="E8792E"/>
      </a:hlink>
      <a:folHlink>
        <a:srgbClr val="939837"/>
      </a:folHlink>
    </a:clrScheme>
    <a:fontScheme name="Bulle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ullets 1">
        <a:dk1>
          <a:srgbClr val="000000"/>
        </a:dk1>
        <a:lt1>
          <a:srgbClr val="FFFFFF"/>
        </a:lt1>
        <a:dk2>
          <a:srgbClr val="EF4135"/>
        </a:dk2>
        <a:lt2>
          <a:srgbClr val="B2B2B2"/>
        </a:lt2>
        <a:accent1>
          <a:srgbClr val="A21F21"/>
        </a:accent1>
        <a:accent2>
          <a:srgbClr val="84C993"/>
        </a:accent2>
        <a:accent3>
          <a:srgbClr val="FFFFFF"/>
        </a:accent3>
        <a:accent4>
          <a:srgbClr val="000000"/>
        </a:accent4>
        <a:accent5>
          <a:srgbClr val="CEABAB"/>
        </a:accent5>
        <a:accent6>
          <a:srgbClr val="77B685"/>
        </a:accent6>
        <a:hlink>
          <a:srgbClr val="A19620"/>
        </a:hlink>
        <a:folHlink>
          <a:srgbClr val="51479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2">
        <a:dk1>
          <a:srgbClr val="000000"/>
        </a:dk1>
        <a:lt1>
          <a:srgbClr val="FFFFFF"/>
        </a:lt1>
        <a:dk2>
          <a:srgbClr val="00A4E4"/>
        </a:dk2>
        <a:lt2>
          <a:srgbClr val="B2B2B2"/>
        </a:lt2>
        <a:accent1>
          <a:srgbClr val="0F7298"/>
        </a:accent1>
        <a:accent2>
          <a:srgbClr val="94268A"/>
        </a:accent2>
        <a:accent3>
          <a:srgbClr val="FFFFFF"/>
        </a:accent3>
        <a:accent4>
          <a:srgbClr val="000000"/>
        </a:accent4>
        <a:accent5>
          <a:srgbClr val="AABCCA"/>
        </a:accent5>
        <a:accent6>
          <a:srgbClr val="86217D"/>
        </a:accent6>
        <a:hlink>
          <a:srgbClr val="E8792E"/>
        </a:hlink>
        <a:folHlink>
          <a:srgbClr val="93983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Numbers">
  <a:themeElements>
    <a:clrScheme name="Numbers 1">
      <a:dk1>
        <a:srgbClr val="000000"/>
      </a:dk1>
      <a:lt1>
        <a:srgbClr val="FFFFFF"/>
      </a:lt1>
      <a:dk2>
        <a:srgbClr val="00A4E4"/>
      </a:dk2>
      <a:lt2>
        <a:srgbClr val="B2B2B2"/>
      </a:lt2>
      <a:accent1>
        <a:srgbClr val="0F7298"/>
      </a:accent1>
      <a:accent2>
        <a:srgbClr val="94268A"/>
      </a:accent2>
      <a:accent3>
        <a:srgbClr val="FFFFFF"/>
      </a:accent3>
      <a:accent4>
        <a:srgbClr val="000000"/>
      </a:accent4>
      <a:accent5>
        <a:srgbClr val="AABCCA"/>
      </a:accent5>
      <a:accent6>
        <a:srgbClr val="86217D"/>
      </a:accent6>
      <a:hlink>
        <a:srgbClr val="E8792E"/>
      </a:hlink>
      <a:folHlink>
        <a:srgbClr val="939837"/>
      </a:folHlink>
    </a:clrScheme>
    <a:fontScheme name="Number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umbers 1">
        <a:dk1>
          <a:srgbClr val="000000"/>
        </a:dk1>
        <a:lt1>
          <a:srgbClr val="FFFFFF"/>
        </a:lt1>
        <a:dk2>
          <a:srgbClr val="00A4E4"/>
        </a:dk2>
        <a:lt2>
          <a:srgbClr val="B2B2B2"/>
        </a:lt2>
        <a:accent1>
          <a:srgbClr val="0F7298"/>
        </a:accent1>
        <a:accent2>
          <a:srgbClr val="94268A"/>
        </a:accent2>
        <a:accent3>
          <a:srgbClr val="FFFFFF"/>
        </a:accent3>
        <a:accent4>
          <a:srgbClr val="000000"/>
        </a:accent4>
        <a:accent5>
          <a:srgbClr val="AABCCA"/>
        </a:accent5>
        <a:accent6>
          <a:srgbClr val="86217D"/>
        </a:accent6>
        <a:hlink>
          <a:srgbClr val="E8792E"/>
        </a:hlink>
        <a:folHlink>
          <a:srgbClr val="93983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69F489B53C0E469BB35B8963102B86" ma:contentTypeVersion="0" ma:contentTypeDescription="Create a new document." ma:contentTypeScope="" ma:versionID="56509c97acea83889e85ced65ab5465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03A72C29-26B2-4957-9DDD-003113F070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06EF9B5-7404-4996-8E3D-6A132296CEC0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BC template blue</Template>
  <TotalTime>9420</TotalTime>
  <Words>18</Words>
  <Application>Microsoft Macintosh PowerPoint</Application>
  <PresentationFormat>On-screen Show (4:3)</PresentationFormat>
  <Paragraphs>16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</vt:lpstr>
      <vt:lpstr>Calibri</vt:lpstr>
      <vt:lpstr>Comic Sans MS</vt:lpstr>
      <vt:lpstr>Courier New</vt:lpstr>
      <vt:lpstr>Gill Sans MT</vt:lpstr>
      <vt:lpstr>Arial Unicode MS</vt:lpstr>
      <vt:lpstr>BC template blue</vt:lpstr>
      <vt:lpstr>no footer</vt:lpstr>
      <vt:lpstr>Bullets</vt:lpstr>
      <vt:lpstr>Numbers</vt:lpstr>
      <vt:lpstr>UK National Qualifications Framework Stirling Wood, TVET Specialist</vt:lpstr>
      <vt:lpstr>PowerPoint Presentation</vt:lpstr>
      <vt:lpstr>UK National Qualifications Framework (NQF)</vt:lpstr>
      <vt:lpstr>What we have learned…</vt:lpstr>
      <vt:lpstr>PowerPoint Presentation</vt:lpstr>
      <vt:lpstr>Implementation – Phase One</vt:lpstr>
      <vt:lpstr>Implementation – Phase Two</vt:lpstr>
      <vt:lpstr>Implementation – Phase three</vt:lpstr>
      <vt:lpstr>Development of Learning Outcomes</vt:lpstr>
      <vt:lpstr>Development of Learning Outcomes</vt:lpstr>
      <vt:lpstr>Development of Learning Outcomes</vt:lpstr>
      <vt:lpstr>NQF Stakeholder Relationships</vt:lpstr>
      <vt:lpstr>NQF Stakeholder Relationships</vt:lpstr>
      <vt:lpstr>NQF Stakeholder Relationships</vt:lpstr>
      <vt:lpstr>PowerPoint Presentation</vt:lpstr>
      <vt:lpstr>Role of a Qualifications Regulator</vt:lpstr>
      <vt:lpstr>Role of an Education Regulator</vt:lpstr>
      <vt:lpstr>Role of a Single Regulator</vt:lpstr>
      <vt:lpstr>Role of Awarding Bodies</vt:lpstr>
      <vt:lpstr>Role of Training Providers</vt:lpstr>
      <vt:lpstr>Questions for consideration</vt:lpstr>
      <vt:lpstr>PowerPoint Presentation</vt:lpstr>
    </vt:vector>
  </TitlesOfParts>
  <Company>The British Council</Company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guide</dc:title>
  <dc:creator>The British Council</dc:creator>
  <cp:lastModifiedBy>Stirling's iPad</cp:lastModifiedBy>
  <cp:revision>488</cp:revision>
  <cp:lastPrinted>2014-05-28T14:32:13Z</cp:lastPrinted>
  <dcterms:created xsi:type="dcterms:W3CDTF">2012-06-12T16:13:16Z</dcterms:created>
  <dcterms:modified xsi:type="dcterms:W3CDTF">2017-02-22T16:58:05Z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0x010100F369F489B53C0E469BB35B8963102B86</vt:lpwstr>
  </property>
  <property fmtid="{D5CDD505-2E9C-101B-9397-08002B2CF9AE}" pid="3" name="ContentType">
    <vt:lpwstr>Document</vt:lpwstr>
  </property>
</Properties>
</file>