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54" r:id="rId4"/>
    <p:sldMasterId id="2147483650" r:id="rId5"/>
    <p:sldMasterId id="2147483652" r:id="rId6"/>
  </p:sldMasterIdLst>
  <p:notesMasterIdLst>
    <p:notesMasterId r:id="rId29"/>
  </p:notesMasterIdLst>
  <p:handoutMasterIdLst>
    <p:handoutMasterId r:id="rId30"/>
  </p:handoutMasterIdLst>
  <p:sldIdLst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73535" autoAdjust="0"/>
  </p:normalViewPr>
  <p:slideViewPr>
    <p:cSldViewPr>
      <p:cViewPr>
        <p:scale>
          <a:sx n="60" d="100"/>
          <a:sy n="60" d="100"/>
        </p:scale>
        <p:origin x="-193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96" y="-10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slideMaster" Target="slideMasters/slideMaster3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3.xml"/><Relationship Id="rId6" Type="http://schemas.openxmlformats.org/officeDocument/2006/relationships/slideMaster" Target="slideMasters/slideMaster4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9DCDDAC-0EEF-2343-874B-A4CF4B52FE39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129582E-1C00-2A45-87B6-472124BDB725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150EE5-DB37-734C-95A5-EC6AE6FEB053}" type="slidenum">
              <a:rPr lang="en-GB" altLang="en-US"/>
              <a:pPr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92E84D-3F30-8241-8E4F-0DDDAC88649A}" type="slidenum">
              <a:rPr lang="en-GB" altLang="en-US"/>
              <a:pPr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Aft>
                <a:spcPts val="600"/>
              </a:spcAft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D9B78803-7257-0749-8829-9AF9F89622D0}" type="slidenum">
              <a:rPr lang="en-GB" altLang="x-none" sz="1200">
                <a:latin typeface="Arial" charset="0"/>
              </a:rPr>
              <a:pPr eaLnBrk="1" hangingPunct="1"/>
              <a:t>4</a:t>
            </a:fld>
            <a:endParaRPr lang="en-GB" altLang="x-none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6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5A710-7884-F445-B081-54E4D09D23BB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41A62-791B-E145-862A-C48BB289C1B5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50394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228B-8229-DC45-AF4E-1F5AB0E931FB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42627-EBDF-6D4B-804A-424D64CF53DE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6948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04844-ECB9-AB43-9CF2-4758277FC0A5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CACAE-B3E2-2D49-A3D5-249E1E45FFA1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8442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3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56388" y="6538913"/>
            <a:ext cx="1485900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BBE2E38-B7B2-F74A-A929-ADAF29461E55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D4D2A39D-3A4F-5244-BC65-10D30788DA18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4940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9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1794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66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66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32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6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0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93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143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9B842-9D7D-8D47-B83B-C76AD82BFA84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F5F61-8A80-B841-B880-FE795E653A3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646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071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02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49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49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00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9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29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35317-EEF9-264C-92A5-8E488A0B3B6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4EB52-32AB-644B-B734-ABEDEEF0DD2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53233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153FB-3511-5643-811B-18951D2E958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15A29-BDEE-9D47-B75F-8889CC05A99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69710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D70F-0B6F-D24A-B9E8-61F1A2F52CF4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6FCF8-B20B-7044-879B-C5BD3548649C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64858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B9530-A92A-8A4B-9903-AFE042F05491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20101-1B60-4945-B3BC-3B38E9D7F052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22234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7007-2211-B545-AAE1-1718C35D2930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9EFD8-590C-6940-A2FC-32CDEA7DE6E2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06466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8AAC-BE7D-A04C-A7C1-39F4FCE64E2A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BB314-D6F6-1A4D-83E5-723DAA0F4715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26374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4EE94-8F52-654D-AD95-C9C64C4BF2E1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8BAAA1-39B1-F743-A875-13CEF926E4F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53107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DF92B-F69F-DD41-B716-92A6244ED619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8E047-3626-AD4D-B3D9-934C3477DAA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2279440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5ADB-C351-6A4F-A29F-F27AE9E4AC41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4EC8F-1E46-8948-9DAA-94178380D31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57335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96D6B-95D8-2F48-98FA-FF635370B94B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6B26E-3B09-D04F-B26F-CF27BD2A8AC2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02475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CCE89-D744-214D-B321-354A9DCEF2E1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6E261-B630-944B-B18A-E9976D61904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975639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AD66D-65E9-664A-A325-514B9EE7A13C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36118-EDED-A54E-A440-8BE0B3EEA2B1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89262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5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5B31F-C18E-7F48-A761-69C828C79D15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EE367-8B51-1243-B1C7-F02354039B7A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9567452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C4F86-523A-4E4C-A599-329F8F8919C0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D6E43-6899-6E47-ABB3-32588B3363CD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517573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C000F-96E1-434E-9924-3856938D588C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1E7D7-E431-804E-AA63-684BB1843914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439852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83FFF-8C43-3440-95C8-A3B38D0CAA9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38367-22A4-BA45-9ECB-88498F65C979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150724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24491-D4C1-174D-9A8C-F4EF2837D29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2475-59BB-EB44-B636-5B02E12B58FB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6963167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591C4-CE4F-1942-AFB9-5DFF568360E0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E81C0-B73B-2442-B12F-A567ECC64CCE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98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300B0-141A-4E44-BC89-17E30C163728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B769D-2A74-D941-98F2-D7781B951E3D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371620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4477C-4EB8-8549-9FFC-2927E0C9349A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F1161-DB83-C845-B41E-ED64177375F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8371082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D2979-B898-7348-9C38-4C98FADF588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51761-94B7-1A4E-8CCC-63E21A47F57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1129694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A4927-4097-7641-9D0E-914A20D30DF1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B795A-F170-7A43-8942-0DC1882523A6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0949135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6A37C-EA42-5D41-98C6-34531A7A94B0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21746-B9A8-BA49-A4E6-AA5FC8EA55CB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24697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372EC-8BDD-5F4A-AE03-519370B29973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2E807-6A06-CC41-B2F5-5926D85A24C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9971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4B018-7902-9649-8005-7F5EB9B412C0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495E1-3663-6847-9B27-396FACE7F50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64880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2B49E-9776-294C-B825-B36D2844FAD3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CEB33-C20C-8344-9190-AD4472777A60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77107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EB32C-E8BC-EC4A-9BCA-DA26055F1F05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ED735-4FBB-9748-BCAB-2F5D2EA36CE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1133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D84E5-0862-4546-BA18-2CD723DB64C0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9908B-CAE3-CC42-AB24-6ADFC2BF6767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08317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318BC-4F05-8D48-A455-209F695B4AC6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C5546-9D10-9244-88F2-1DD5F800367A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55471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F01C517-A913-2E40-A437-8136A7E173E1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4B0FE6B2-2BA7-D143-84EB-4CA27E94A0A2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38" r:id="rId1"/>
    <p:sldLayoutId id="2147487198" r:id="rId2"/>
    <p:sldLayoutId id="2147487199" r:id="rId3"/>
    <p:sldLayoutId id="2147487200" r:id="rId4"/>
    <p:sldLayoutId id="2147487201" r:id="rId5"/>
    <p:sldLayoutId id="2147487202" r:id="rId6"/>
    <p:sldLayoutId id="2147487203" r:id="rId7"/>
    <p:sldLayoutId id="2147487204" r:id="rId8"/>
    <p:sldLayoutId id="2147487205" r:id="rId9"/>
    <p:sldLayoutId id="2147487206" r:id="rId10"/>
    <p:sldLayoutId id="2147487207" r:id="rId11"/>
  </p:sldLayoutIdLst>
  <p:hf hdr="0" dt="0"/>
  <p:txStyles>
    <p:titleStyle>
      <a:lvl1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47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2pPr>
      <a:lvl3pPr marL="1697038" indent="-35877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3pPr>
      <a:lvl4pPr marL="2225675" indent="-3492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4pPr>
      <a:lvl5pPr marL="2770188" indent="-36512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5pPr>
      <a:lvl6pPr marL="32273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6pPr>
      <a:lvl7pPr marL="36845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7pPr>
      <a:lvl8pPr marL="41417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8pPr>
      <a:lvl9pPr marL="45989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66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39" r:id="rId1"/>
    <p:sldLayoutId id="2147487208" r:id="rId2"/>
    <p:sldLayoutId id="2147487209" r:id="rId3"/>
    <p:sldLayoutId id="2147487210" r:id="rId4"/>
    <p:sldLayoutId id="2147487211" r:id="rId5"/>
    <p:sldLayoutId id="2147487212" r:id="rId6"/>
    <p:sldLayoutId id="2147487213" r:id="rId7"/>
    <p:sldLayoutId id="2147487214" r:id="rId8"/>
    <p:sldLayoutId id="2147487215" r:id="rId9"/>
    <p:sldLayoutId id="2147487216" r:id="rId10"/>
    <p:sldLayoutId id="2147487217" r:id="rId11"/>
  </p:sldLayoutIdLst>
  <p:txStyles>
    <p:titleStyle>
      <a:lvl1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4763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2pPr>
      <a:lvl3pPr marL="1697038" indent="-35877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3pPr>
      <a:lvl4pPr marL="2225675" indent="-349250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4pPr>
      <a:lvl5pPr marL="2770188" indent="-365125"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5pPr>
      <a:lvl6pPr marL="32273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6pPr>
      <a:lvl7pPr marL="36845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7pPr>
      <a:lvl8pPr marL="41417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8pPr>
      <a:lvl9pPr marL="4598988" indent="-365125" algn="l" rtl="0" fontAlgn="base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28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72AEBD1-6BEE-5F4A-B37C-4A1A251FA8D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28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28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CC20C252-E76B-5F41-A840-FC8EB51085CE}" type="slidenum">
              <a:rPr lang="en-GB" altLang="x-none"/>
              <a:pPr/>
              <a:t>‹#›</a:t>
            </a:fld>
            <a:endParaRPr lang="en-GB" altLang="x-none"/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0" r:id="rId1"/>
    <p:sldLayoutId id="2147487218" r:id="rId2"/>
    <p:sldLayoutId id="2147487219" r:id="rId3"/>
    <p:sldLayoutId id="2147487220" r:id="rId4"/>
    <p:sldLayoutId id="2147487221" r:id="rId5"/>
    <p:sldLayoutId id="2147487222" r:id="rId6"/>
    <p:sldLayoutId id="2147487223" r:id="rId7"/>
    <p:sldLayoutId id="2147487224" r:id="rId8"/>
    <p:sldLayoutId id="2147487225" r:id="rId9"/>
    <p:sldLayoutId id="2147487226" r:id="rId10"/>
    <p:sldLayoutId id="2147487227" r:id="rId11"/>
  </p:sldLayoutIdLst>
  <p:hf hdr="0" dt="0"/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57188" indent="-357188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01675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2pPr>
      <a:lvl3pPr marL="1087438" indent="-384175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3pPr>
      <a:lvl4pPr marL="1431925" indent="-3429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4pPr>
      <a:lvl5pPr marL="1789113" indent="-35560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charset="0"/>
        <a:buChar char="■"/>
        <a:defRPr sz="2100">
          <a:solidFill>
            <a:schemeClr val="tx1"/>
          </a:solidFill>
          <a:latin typeface="+mn-lt"/>
        </a:defRPr>
      </a:lvl5pPr>
      <a:lvl6pPr marL="22463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6pPr>
      <a:lvl7pPr marL="27035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7pPr>
      <a:lvl8pPr marL="31607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8pPr>
      <a:lvl9pPr marL="3617913" indent="-35560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bg2"/>
        </a:buClr>
        <a:buFont typeface="Arial Unicode MS" pitchFamily="34" charset="-128"/>
        <a:buChar char="■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8316CC8-5AB8-1B44-A959-64A815FB480D}" type="datetime1">
              <a:rPr lang="en-GB"/>
              <a:pPr>
                <a:defRPr/>
              </a:pPr>
              <a:t>22/02/2017</a:t>
            </a:fld>
            <a:endParaRPr lang="en-GB" dirty="0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C43BB090-B294-8B42-85F1-D530E01DA07F}" type="slidenum">
              <a:rPr lang="en-GB" altLang="x-none"/>
              <a:pPr/>
              <a:t>‹#›</a:t>
            </a:fld>
            <a:endParaRPr lang="en-GB" altLang="x-non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1" r:id="rId1"/>
    <p:sldLayoutId id="2147487228" r:id="rId2"/>
    <p:sldLayoutId id="2147487229" r:id="rId3"/>
    <p:sldLayoutId id="2147487230" r:id="rId4"/>
    <p:sldLayoutId id="2147487231" r:id="rId5"/>
    <p:sldLayoutId id="2147487232" r:id="rId6"/>
    <p:sldLayoutId id="2147487233" r:id="rId7"/>
    <p:sldLayoutId id="2147487234" r:id="rId8"/>
    <p:sldLayoutId id="2147487235" r:id="rId9"/>
    <p:sldLayoutId id="2147487236" r:id="rId10"/>
    <p:sldLayoutId id="2147487237" r:id="rId11"/>
  </p:sldLayoutIdLst>
  <p:hf hdr="0" dt="0"/>
  <p:txStyles>
    <p:titleStyle>
      <a:lvl1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9250" indent="-3492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619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2pPr>
      <a:lvl3pPr marL="1062038" indent="-347663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3pPr>
      <a:lvl4pPr marL="1425575" indent="-3619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4pPr>
      <a:lvl5pPr marL="1789113" indent="-361950" algn="l" rtl="0" eaLnBrk="0" fontAlgn="base" hangingPunct="0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</a:defRPr>
      </a:lvl5pPr>
      <a:lvl6pPr marL="22463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6pPr>
      <a:lvl7pPr marL="27035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7pPr>
      <a:lvl8pPr marL="31607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8pPr>
      <a:lvl9pPr marL="3617913" indent="-361950" algn="l" rtl="0" fontAlgn="base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pitchFamily="34" charset="-128"/>
        <a:buAutoNum type="arabicPeriod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902D3692-6082-484C-A4BF-19B2DFDEC992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1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0" name="Rectangle 278"/>
          <p:cNvSpPr>
            <a:spLocks noGrp="1" noChangeArrowheads="1"/>
          </p:cNvSpPr>
          <p:nvPr>
            <p:ph type="ctrTitle"/>
          </p:nvPr>
        </p:nvSpPr>
        <p:spPr>
          <a:xfrm>
            <a:off x="469900" y="1184730"/>
            <a:ext cx="5110163" cy="2404604"/>
          </a:xfrm>
        </p:spPr>
        <p:txBody>
          <a:bodyPr anchor="t"/>
          <a:lstStyle/>
          <a:p>
            <a:pPr eaLnBrk="1" hangingPunct="1"/>
            <a:r>
              <a:rPr lang="en-GB" altLang="en-US" sz="3900" dirty="0" smtClean="0">
                <a:latin typeface="Calibri" charset="0"/>
              </a:rPr>
              <a:t>UK National Qualifications Framework</a:t>
            </a:r>
          </a:p>
          <a:p>
            <a:pPr eaLnBrk="1" hangingPunct="1"/>
            <a:r>
              <a:rPr lang="en-GB" altLang="en-US" sz="1600" dirty="0" smtClean="0">
                <a:latin typeface="Calibri" charset="0"/>
              </a:rPr>
              <a:t>Stirling Wood, TVET Specialist</a:t>
            </a:r>
            <a:endParaRPr lang="en-GB" altLang="en-US" sz="1600" dirty="0">
              <a:latin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Development of </a:t>
            </a:r>
            <a:r>
              <a:rPr lang="en-GB" smtClean="0"/>
              <a:t>Learning Outcomes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10</a:t>
            </a:fld>
            <a:endParaRPr lang="en-GB" altLang="x-non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6425" t="13000" r="29708" b="12640"/>
          <a:stretch/>
        </p:blipFill>
        <p:spPr>
          <a:xfrm>
            <a:off x="457200" y="1102184"/>
            <a:ext cx="4013177" cy="5099719"/>
          </a:xfrm>
          <a:prstGeom prst="rect">
            <a:avLst/>
          </a:prstGeom>
        </p:spPr>
      </p:pic>
      <p:sp>
        <p:nvSpPr>
          <p:cNvPr id="7" name="Rectangle 5"/>
          <p:cNvSpPr txBox="1"/>
          <p:nvPr/>
        </p:nvSpPr>
        <p:spPr>
          <a:xfrm>
            <a:off x="4718821" y="1102184"/>
            <a:ext cx="38583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Learning Outcomes should state the achievements the learner will take away with them from the learning experience which they will be able to apply in the future</a:t>
            </a: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For each Learning Outcome there should be a set of Assessment Criteria that will allow consistent and accurate judgements to be made about the achievement of the Learning Outcome.</a:t>
            </a: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Development of Learning Outcomes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11</a:t>
            </a:fld>
            <a:endParaRPr lang="en-GB" alt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9794" t="14048" r="27289" b="23565"/>
          <a:stretch/>
        </p:blipFill>
        <p:spPr>
          <a:xfrm>
            <a:off x="468313" y="1102184"/>
            <a:ext cx="4031243" cy="4868432"/>
          </a:xfrm>
          <a:prstGeom prst="rect">
            <a:avLst/>
          </a:prstGeom>
        </p:spPr>
      </p:pic>
      <p:sp>
        <p:nvSpPr>
          <p:cNvPr id="6" name="Rectangle 5"/>
          <p:cNvSpPr txBox="1"/>
          <p:nvPr/>
        </p:nvSpPr>
        <p:spPr>
          <a:xfrm>
            <a:off x="4718821" y="1102184"/>
            <a:ext cx="38583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Learning Outcomes should state the achievements the learner will take away with them from the learning experience which they will be able to apply in the future</a:t>
            </a: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latin typeface="+mn-lt"/>
                <a:ea typeface="Gill Sans MT" charset="0"/>
                <a:cs typeface="Gill Sans MT" charset="0"/>
              </a:rPr>
              <a:t>For each Learning Outcome there should be a set of Assessment Criteria that will allow consistent and accurate judgements to be made about the achievement of the Learning Outcome.</a:t>
            </a:r>
          </a:p>
          <a:p>
            <a:pPr marL="285750" indent="-285750">
              <a:buFont typeface="Arial" charset="0"/>
              <a:buChar char="•"/>
            </a:pPr>
            <a:endParaRPr lang="en-GB" sz="140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NQF Stakeholder Relationships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12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392478" y="1476085"/>
            <a:ext cx="7091867" cy="4351918"/>
            <a:chOff x="1918034" y="1690688"/>
            <a:chExt cx="7091867" cy="4351918"/>
          </a:xfrm>
        </p:grpSpPr>
        <p:sp>
          <p:nvSpPr>
            <p:cNvPr id="6" name="TextBox 5"/>
            <p:cNvSpPr txBox="1"/>
            <p:nvPr/>
          </p:nvSpPr>
          <p:spPr>
            <a:xfrm>
              <a:off x="1918034" y="3576015"/>
              <a:ext cx="140987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200" dirty="0" smtClean="0">
                  <a:latin typeface="Gill Sans MT" charset="0"/>
                  <a:ea typeface="Gill Sans MT" charset="0"/>
                  <a:cs typeface="Gill Sans MT" charset="0"/>
                </a:rPr>
                <a:t>REGULATOR</a:t>
              </a:r>
              <a:endParaRPr lang="en-GB" sz="1200" dirty="0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918034" y="1690688"/>
              <a:ext cx="7091867" cy="4351918"/>
              <a:chOff x="1918034" y="1690688"/>
              <a:chExt cx="7091867" cy="4351918"/>
            </a:xfrm>
          </p:grpSpPr>
          <p:sp>
            <p:nvSpPr>
              <p:cNvPr id="8" name="Triangle 7"/>
              <p:cNvSpPr/>
              <p:nvPr/>
            </p:nvSpPr>
            <p:spPr>
              <a:xfrm>
                <a:off x="3577529" y="1690688"/>
                <a:ext cx="5036942" cy="435191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391062" y="2520682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SETS NQF</a:t>
                </a:r>
              </a:p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POLICY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066710" y="3501278"/>
                <a:ext cx="2058579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IMPLEMENTS NQF POLICY THROUGH REGULATION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962237" y="4330070"/>
                <a:ext cx="230820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PROVIDES </a:t>
                </a:r>
                <a:r>
                  <a:rPr lang="en-GB" sz="1200" smtClean="0">
                    <a:latin typeface="Gill Sans MT" charset="0"/>
                    <a:ea typeface="Gill Sans MT" charset="0"/>
                    <a:cs typeface="Gill Sans MT" charset="0"/>
                  </a:rPr>
                  <a:t>LEARNING OUTCOMES/QUALIFICATIONS  </a:t>
                </a:r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THAT ENABLE NQF DELIVERY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927206" y="5246928"/>
                <a:ext cx="2337580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USES LEARNING OUTCOMES/QUALIFICATIONS THAT ENABLE NQF DELIVERY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3182096" y="3198829"/>
                <a:ext cx="5827805" cy="7507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3182095" y="4153329"/>
                <a:ext cx="5827805" cy="7507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3182094" y="5108633"/>
                <a:ext cx="5827805" cy="7507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1918034" y="2519568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GOVERNMENT MINISTRIES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918034" y="4382504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dirty="0" smtClean="0">
                    <a:latin typeface="Gill Sans MT" charset="0"/>
                    <a:ea typeface="Gill Sans MT" charset="0"/>
                    <a:cs typeface="Gill Sans MT" charset="0"/>
                  </a:rPr>
                  <a:t>AWARDING ORGANISATIONS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918034" y="5355358"/>
                <a:ext cx="140987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200" smtClean="0">
                    <a:latin typeface="Gill Sans MT" charset="0"/>
                    <a:ea typeface="Gill Sans MT" charset="0"/>
                    <a:cs typeface="Gill Sans MT" charset="0"/>
                  </a:rPr>
                  <a:t>TRAINING PROVIDERS</a:t>
                </a:r>
                <a:endParaRPr lang="en-GB" sz="1200" dirty="0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92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NQF Stakeholder Relationships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13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468313" y="1520863"/>
            <a:ext cx="8218487" cy="4262361"/>
            <a:chOff x="3737849" y="1964051"/>
            <a:chExt cx="7288417" cy="3988224"/>
          </a:xfrm>
        </p:grpSpPr>
        <p:sp>
          <p:nvSpPr>
            <p:cNvPr id="6" name="Rounded Rectangle 5"/>
            <p:cNvSpPr/>
            <p:nvPr/>
          </p:nvSpPr>
          <p:spPr>
            <a:xfrm>
              <a:off x="9188730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LEARNERS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37849" y="1964051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GOVERNMENT MINISTRIES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63291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AWARDING ORGANISATIONS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37849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TRADE BODIES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63291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EMPLOYERS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9188730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TRAINING PROVIDERS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463291" y="1969524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REGULATOR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cxnSp>
          <p:nvCxnSpPr>
            <p:cNvPr id="13" name="Straight Arrow Connector 12"/>
            <p:cNvCxnSpPr>
              <a:stCxn id="14" idx="3"/>
              <a:endCxn id="11" idx="1"/>
            </p:cNvCxnSpPr>
            <p:nvPr/>
          </p:nvCxnSpPr>
          <p:spPr>
            <a:xfrm>
              <a:off x="5575385" y="4011934"/>
              <a:ext cx="8879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0" idx="3"/>
              <a:endCxn id="13" idx="1"/>
            </p:cNvCxnSpPr>
            <p:nvPr/>
          </p:nvCxnSpPr>
          <p:spPr>
            <a:xfrm>
              <a:off x="5575385" y="2422539"/>
              <a:ext cx="887906" cy="547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5" idx="3"/>
              <a:endCxn id="9" idx="1"/>
            </p:cNvCxnSpPr>
            <p:nvPr/>
          </p:nvCxnSpPr>
          <p:spPr>
            <a:xfrm>
              <a:off x="8300827" y="5493788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0"/>
              <a:endCxn id="16" idx="2"/>
            </p:cNvCxnSpPr>
            <p:nvPr/>
          </p:nvCxnSpPr>
          <p:spPr>
            <a:xfrm flipV="1">
              <a:off x="10107498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3" idx="2"/>
              <a:endCxn id="11" idx="0"/>
            </p:cNvCxnSpPr>
            <p:nvPr/>
          </p:nvCxnSpPr>
          <p:spPr>
            <a:xfrm>
              <a:off x="7382059" y="2886499"/>
              <a:ext cx="0" cy="6669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5" idx="0"/>
              <a:endCxn id="11" idx="2"/>
            </p:cNvCxnSpPr>
            <p:nvPr/>
          </p:nvCxnSpPr>
          <p:spPr>
            <a:xfrm flipV="1">
              <a:off x="7382059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  <a:endCxn id="16" idx="1"/>
            </p:cNvCxnSpPr>
            <p:nvPr/>
          </p:nvCxnSpPr>
          <p:spPr>
            <a:xfrm>
              <a:off x="8300827" y="4011934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4" idx="2"/>
              <a:endCxn id="15" idx="1"/>
            </p:cNvCxnSpPr>
            <p:nvPr/>
          </p:nvCxnSpPr>
          <p:spPr>
            <a:xfrm rot="16200000" flipH="1">
              <a:off x="5048271" y="4078767"/>
              <a:ext cx="1023367" cy="1806674"/>
            </a:xfrm>
            <a:prstGeom prst="bentConnector2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2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NQF Stakeholder Relationships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14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468313" y="1520863"/>
            <a:ext cx="8218487" cy="4262361"/>
            <a:chOff x="3737849" y="1964051"/>
            <a:chExt cx="7288417" cy="3988224"/>
          </a:xfrm>
        </p:grpSpPr>
        <p:sp>
          <p:nvSpPr>
            <p:cNvPr id="6" name="Rounded Rectangle 5"/>
            <p:cNvSpPr/>
            <p:nvPr/>
          </p:nvSpPr>
          <p:spPr>
            <a:xfrm>
              <a:off x="9188730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LEARNERS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737849" y="1964051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GOVERNMENT MINISTRIES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63291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AWARDING ORGANISATIONS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37849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TRADE BODIES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63291" y="5035300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EMPLOYERS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9188730" y="355344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TRAINING PROVIDERS</a:t>
              </a:r>
              <a:endParaRPr lang="en-GB" sz="1500" dirty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463291" y="1969524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500" dirty="0" smtClean="0">
                  <a:solidFill>
                    <a:schemeClr val="tx1"/>
                  </a:solidFill>
                  <a:latin typeface="Gill Sans MT" charset="0"/>
                  <a:ea typeface="Gill Sans MT" charset="0"/>
                  <a:cs typeface="Gill Sans MT" charset="0"/>
                </a:rPr>
                <a:t>REGULATOR</a:t>
              </a:r>
              <a:r>
                <a:rPr lang="en-GB" sz="1500" dirty="0" smtClean="0">
                  <a:solidFill>
                    <a:srgbClr val="FF0000"/>
                  </a:solidFill>
                  <a:latin typeface="Gill Sans MT" charset="0"/>
                  <a:ea typeface="Gill Sans MT" charset="0"/>
                  <a:cs typeface="Gill Sans MT" charset="0"/>
                </a:rPr>
                <a:t>(S)</a:t>
              </a:r>
              <a:endParaRPr lang="en-GB" sz="1500" dirty="0">
                <a:solidFill>
                  <a:srgbClr val="FF0000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cxnSp>
          <p:nvCxnSpPr>
            <p:cNvPr id="13" name="Straight Arrow Connector 12"/>
            <p:cNvCxnSpPr>
              <a:stCxn id="17" idx="3"/>
              <a:endCxn id="14" idx="1"/>
            </p:cNvCxnSpPr>
            <p:nvPr/>
          </p:nvCxnSpPr>
          <p:spPr>
            <a:xfrm>
              <a:off x="5575385" y="4011934"/>
              <a:ext cx="8879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3" idx="3"/>
              <a:endCxn id="16" idx="1"/>
            </p:cNvCxnSpPr>
            <p:nvPr/>
          </p:nvCxnSpPr>
          <p:spPr>
            <a:xfrm>
              <a:off x="5575385" y="2422539"/>
              <a:ext cx="887906" cy="547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8" idx="3"/>
              <a:endCxn id="12" idx="1"/>
            </p:cNvCxnSpPr>
            <p:nvPr/>
          </p:nvCxnSpPr>
          <p:spPr>
            <a:xfrm>
              <a:off x="8300827" y="5493788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2" idx="0"/>
              <a:endCxn id="19" idx="2"/>
            </p:cNvCxnSpPr>
            <p:nvPr/>
          </p:nvCxnSpPr>
          <p:spPr>
            <a:xfrm flipV="1">
              <a:off x="10107498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6" idx="2"/>
              <a:endCxn id="14" idx="0"/>
            </p:cNvCxnSpPr>
            <p:nvPr/>
          </p:nvCxnSpPr>
          <p:spPr>
            <a:xfrm>
              <a:off x="7382059" y="2886499"/>
              <a:ext cx="0" cy="6669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8" idx="0"/>
              <a:endCxn id="14" idx="2"/>
            </p:cNvCxnSpPr>
            <p:nvPr/>
          </p:nvCxnSpPr>
          <p:spPr>
            <a:xfrm flipV="1">
              <a:off x="7382059" y="4470421"/>
              <a:ext cx="0" cy="56487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4" idx="3"/>
              <a:endCxn id="19" idx="1"/>
            </p:cNvCxnSpPr>
            <p:nvPr/>
          </p:nvCxnSpPr>
          <p:spPr>
            <a:xfrm>
              <a:off x="8300827" y="4011934"/>
              <a:ext cx="88790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7" idx="2"/>
              <a:endCxn id="18" idx="1"/>
            </p:cNvCxnSpPr>
            <p:nvPr/>
          </p:nvCxnSpPr>
          <p:spPr>
            <a:xfrm rot="16200000" flipH="1">
              <a:off x="5048271" y="4078767"/>
              <a:ext cx="1023367" cy="1806674"/>
            </a:xfrm>
            <a:prstGeom prst="bentConnector2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Elbow Connector 20"/>
          <p:cNvCxnSpPr>
            <a:stCxn id="12" idx="3"/>
            <a:endCxn id="11" idx="0"/>
          </p:cNvCxnSpPr>
          <p:nvPr/>
        </p:nvCxnSpPr>
        <p:spPr>
          <a:xfrm>
            <a:off x="5613570" y="2016715"/>
            <a:ext cx="2037219" cy="1202793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9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15</a:t>
            </a:fld>
            <a:endParaRPr lang="en-GB" altLang="x-non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2976782"/>
            <a:ext cx="8218487" cy="9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GB" sz="4800" kern="0" smtClean="0">
                <a:latin typeface="+mn-lt"/>
                <a:ea typeface="Gill Sans MT" charset="0"/>
                <a:cs typeface="Gill Sans MT" charset="0"/>
              </a:rPr>
              <a:t>Role of NQF Stakeholders</a:t>
            </a:r>
            <a:endParaRPr lang="en-GB" sz="4800" kern="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9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16</a:t>
            </a:fld>
            <a:endParaRPr lang="en-GB" altLang="x-none"/>
          </a:p>
        </p:txBody>
      </p:sp>
      <p:sp>
        <p:nvSpPr>
          <p:cNvPr id="5" name="Rectangle 6"/>
          <p:cNvSpPr txBox="1"/>
          <p:nvPr/>
        </p:nvSpPr>
        <p:spPr>
          <a:xfrm>
            <a:off x="457200" y="1145573"/>
            <a:ext cx="8229600" cy="4718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+mn-lt"/>
                <a:ea typeface="Gill Sans MT" charset="0"/>
                <a:cs typeface="Gill Sans MT" charset="0"/>
              </a:rPr>
              <a:t>M</a:t>
            </a:r>
            <a:r>
              <a:rPr lang="en-GB" sz="2000" dirty="0" err="1">
                <a:latin typeface="+mn-lt"/>
                <a:ea typeface="Gill Sans MT" charset="0"/>
                <a:cs typeface="Gill Sans MT" charset="0"/>
              </a:rPr>
              <a:t>aintain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standards 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in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vocational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qualifications.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T</a:t>
            </a:r>
            <a:r>
              <a:rPr lang="en-GB" sz="2000" dirty="0" err="1" smtClean="0">
                <a:latin typeface="+mn-lt"/>
                <a:ea typeface="Gill Sans MT" charset="0"/>
                <a:cs typeface="Gill Sans MT" charset="0"/>
              </a:rPr>
              <a:t>akes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policy direction from Government Ministries.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Report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directly to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central Government.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atin typeface="+mn-lt"/>
                <a:ea typeface="Gill Sans MT" charset="0"/>
                <a:cs typeface="Gill Sans MT" charset="0"/>
              </a:rPr>
              <a:t>Ensure that: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regulated qualifications reliably indicate the knowledge, skills and understanding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students;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have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demonstrated;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assessments and exams show what a student has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achieved, and;</a:t>
            </a: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sz="2000" dirty="0">
                <a:latin typeface="+mn-lt"/>
                <a:ea typeface="Gill Sans MT" charset="0"/>
                <a:cs typeface="Gill Sans MT" charset="0"/>
              </a:rPr>
              <a:t>public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have confidence in qualifications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742950" lvl="1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Sanctions Awarding Organisations for maladministration and malpractice.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47079"/>
            <a:ext cx="8229600" cy="490537"/>
          </a:xfrm>
        </p:spPr>
        <p:txBody>
          <a:bodyPr/>
          <a:lstStyle/>
          <a:p>
            <a:r>
              <a:rPr lang="en-GB" dirty="0" smtClean="0"/>
              <a:t>Role of a Qualifications Regulator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1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17</a:t>
            </a:fld>
            <a:endParaRPr lang="en-GB" altLang="x-none"/>
          </a:p>
        </p:txBody>
      </p:sp>
      <p:sp>
        <p:nvSpPr>
          <p:cNvPr id="5" name="Rectangle 5"/>
          <p:cNvSpPr txBox="1"/>
          <p:nvPr/>
        </p:nvSpPr>
        <p:spPr>
          <a:xfrm>
            <a:off x="457200" y="1145568"/>
            <a:ext cx="8229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Inspect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and regulate services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providing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education and skills for learners of all ages.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Takes policy direction from Government Ministries.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R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eport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directly to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central Government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Inspect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training providers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Ensures standards of teaching, facilities, resources, and equipment.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Sanctions training providers if standards are not being met.</a:t>
            </a:r>
            <a:endParaRPr lang="en-US" sz="2000" dirty="0" smtClean="0">
              <a:latin typeface="+mn-lt"/>
              <a:ea typeface="Gill Sans MT" charset="0"/>
              <a:cs typeface="Gill Sans MT" charset="0"/>
            </a:endParaRPr>
          </a:p>
          <a:p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47079"/>
            <a:ext cx="8229600" cy="490537"/>
          </a:xfrm>
        </p:spPr>
        <p:txBody>
          <a:bodyPr/>
          <a:lstStyle/>
          <a:p>
            <a:r>
              <a:rPr lang="en-GB" dirty="0" smtClean="0"/>
              <a:t>Role of an </a:t>
            </a:r>
            <a:r>
              <a:rPr lang="en-GB" dirty="0"/>
              <a:t>E</a:t>
            </a:r>
            <a:r>
              <a:rPr lang="en-GB" dirty="0" smtClean="0"/>
              <a:t>ducation Regulator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1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6"/>
          <p:cNvSpPr>
            <a:spLocks noGrp="1"/>
          </p:cNvSpPr>
          <p:nvPr>
            <p:ph type="title"/>
          </p:nvPr>
        </p:nvSpPr>
        <p:spPr>
          <a:xfrm>
            <a:off x="457200" y="347079"/>
            <a:ext cx="8229600" cy="490537"/>
          </a:xfrm>
        </p:spPr>
        <p:txBody>
          <a:bodyPr/>
          <a:lstStyle/>
          <a:p>
            <a:r>
              <a:rPr lang="en-GB" dirty="0" smtClean="0"/>
              <a:t>Role of a Single Regulator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18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483930" y="1399874"/>
            <a:ext cx="8137134" cy="4583463"/>
            <a:chOff x="2840471" y="1398982"/>
            <a:chExt cx="6496144" cy="4583463"/>
          </a:xfrm>
        </p:grpSpPr>
        <p:sp>
          <p:nvSpPr>
            <p:cNvPr id="6" name="Alternate Process 22"/>
            <p:cNvSpPr/>
            <p:nvPr/>
          </p:nvSpPr>
          <p:spPr bwMode="auto">
            <a:xfrm>
              <a:off x="4329335" y="1398982"/>
              <a:ext cx="3454504" cy="577122"/>
            </a:xfrm>
            <a:prstGeom prst="flowChartAlternateProces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dirty="0" smtClean="0">
                  <a:latin typeface="Arial" charset="0"/>
                  <a:ea typeface="Arial" charset="0"/>
                  <a:cs typeface="Arial" charset="0"/>
                </a:rPr>
                <a:t>Ministry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Alternate Process 27"/>
            <p:cNvSpPr/>
            <p:nvPr/>
          </p:nvSpPr>
          <p:spPr bwMode="auto">
            <a:xfrm>
              <a:off x="5519614" y="2304604"/>
              <a:ext cx="1086840" cy="637082"/>
            </a:xfrm>
            <a:prstGeom prst="flowChartAlternateProcess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1500" smtClean="0">
                  <a:latin typeface="Arial" charset="0"/>
                  <a:ea typeface="Arial" charset="0"/>
                  <a:cs typeface="Arial" charset="0"/>
                </a:rPr>
                <a:t>Chief Regulator</a:t>
              </a:r>
              <a:endParaRPr kumimoji="0" lang="en-US" sz="15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Alternate Process 36"/>
            <p:cNvSpPr/>
            <p:nvPr/>
          </p:nvSpPr>
          <p:spPr bwMode="auto">
            <a:xfrm>
              <a:off x="2840471" y="3578771"/>
              <a:ext cx="1086840" cy="637082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Head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of</a:t>
              </a:r>
              <a:endParaRPr lang="en-GB" sz="900" dirty="0">
                <a:latin typeface="Arial" charset="0"/>
                <a:ea typeface="Arial" charset="0"/>
                <a:cs typeface="Arial" charset="0"/>
              </a:endParaRP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Strategy and Policy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" name="Alternate Process 37"/>
            <p:cNvSpPr/>
            <p:nvPr/>
          </p:nvSpPr>
          <p:spPr bwMode="auto">
            <a:xfrm>
              <a:off x="4180567" y="3578771"/>
              <a:ext cx="1086840" cy="637082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Head</a:t>
              </a: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 </a:t>
              </a:r>
              <a:endParaRPr lang="en-GB" sz="900" dirty="0" smtClean="0">
                <a:latin typeface="Arial" charset="0"/>
                <a:ea typeface="Arial" charset="0"/>
                <a:cs typeface="Arial" charset="0"/>
              </a:endParaRP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of 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baseline="0" dirty="0" smtClean="0">
                  <a:latin typeface="Arial" charset="0"/>
                  <a:ea typeface="Arial" charset="0"/>
                  <a:cs typeface="Arial" charset="0"/>
                </a:rPr>
                <a:t>Accreditation </a:t>
              </a:r>
              <a:endParaRPr kumimoji="0" lang="en-GB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Alternate Process 39"/>
            <p:cNvSpPr/>
            <p:nvPr/>
          </p:nvSpPr>
          <p:spPr bwMode="auto">
            <a:xfrm>
              <a:off x="6858242" y="3578771"/>
              <a:ext cx="1086840" cy="637082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Head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of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Standards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Alternate Process 40"/>
            <p:cNvSpPr/>
            <p:nvPr/>
          </p:nvSpPr>
          <p:spPr bwMode="auto">
            <a:xfrm>
              <a:off x="8196871" y="3578771"/>
              <a:ext cx="1139744" cy="637082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Head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>
                  <a:latin typeface="Arial" charset="0"/>
                  <a:ea typeface="Arial" charset="0"/>
                  <a:cs typeface="Arial" charset="0"/>
                </a:rPr>
                <a:t>of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Communications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2" name="Straight Arrow Connector 11"/>
            <p:cNvCxnSpPr>
              <a:stCxn id="26" idx="2"/>
              <a:endCxn id="31" idx="0"/>
            </p:cNvCxnSpPr>
            <p:nvPr/>
          </p:nvCxnSpPr>
          <p:spPr bwMode="auto">
            <a:xfrm>
              <a:off x="6056587" y="1976104"/>
              <a:ext cx="6447" cy="3285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>
              <a:stCxn id="31" idx="2"/>
            </p:cNvCxnSpPr>
            <p:nvPr/>
          </p:nvCxnSpPr>
          <p:spPr bwMode="auto">
            <a:xfrm>
              <a:off x="6063034" y="2941687"/>
              <a:ext cx="0" cy="81502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Elbow Connector 13"/>
            <p:cNvCxnSpPr>
              <a:stCxn id="31" idx="2"/>
              <a:endCxn id="40" idx="0"/>
            </p:cNvCxnSpPr>
            <p:nvPr/>
          </p:nvCxnSpPr>
          <p:spPr bwMode="auto">
            <a:xfrm rot="5400000">
              <a:off x="4404922" y="1920658"/>
              <a:ext cx="637085" cy="2679143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Elbow Connector 14"/>
            <p:cNvCxnSpPr>
              <a:stCxn id="31" idx="2"/>
              <a:endCxn id="41" idx="0"/>
            </p:cNvCxnSpPr>
            <p:nvPr/>
          </p:nvCxnSpPr>
          <p:spPr bwMode="auto">
            <a:xfrm rot="5400000">
              <a:off x="5074970" y="2590706"/>
              <a:ext cx="637085" cy="1339047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Elbow Connector 15"/>
            <p:cNvCxnSpPr>
              <a:stCxn id="31" idx="2"/>
              <a:endCxn id="43" idx="0"/>
            </p:cNvCxnSpPr>
            <p:nvPr/>
          </p:nvCxnSpPr>
          <p:spPr bwMode="auto">
            <a:xfrm rot="16200000" flipH="1">
              <a:off x="6413807" y="2590914"/>
              <a:ext cx="637085" cy="1338628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Elbow Connector 16"/>
            <p:cNvCxnSpPr>
              <a:stCxn id="31" idx="2"/>
              <a:endCxn id="44" idx="0"/>
            </p:cNvCxnSpPr>
            <p:nvPr/>
          </p:nvCxnSpPr>
          <p:spPr bwMode="auto">
            <a:xfrm rot="16200000" flipH="1">
              <a:off x="7096347" y="1908374"/>
              <a:ext cx="637085" cy="2703709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ounded Rectangle 17"/>
            <p:cNvSpPr/>
            <p:nvPr/>
          </p:nvSpPr>
          <p:spPr bwMode="auto">
            <a:xfrm>
              <a:off x="2840472" y="4502341"/>
              <a:ext cx="342967" cy="3429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3584344" y="4497813"/>
              <a:ext cx="342967" cy="3429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3212408" y="4497813"/>
              <a:ext cx="342967" cy="34296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cxnSp>
          <p:nvCxnSpPr>
            <p:cNvPr id="21" name="Elbow Connector 20"/>
            <p:cNvCxnSpPr>
              <a:stCxn id="40" idx="2"/>
            </p:cNvCxnSpPr>
            <p:nvPr/>
          </p:nvCxnSpPr>
          <p:spPr bwMode="auto">
            <a:xfrm rot="5400000">
              <a:off x="3054681" y="4173128"/>
              <a:ext cx="286487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/>
            <p:cNvCxnSpPr>
              <a:stCxn id="40" idx="2"/>
            </p:cNvCxnSpPr>
            <p:nvPr/>
          </p:nvCxnSpPr>
          <p:spPr bwMode="auto">
            <a:xfrm>
              <a:off x="3383891" y="4215854"/>
              <a:ext cx="0" cy="28195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Elbow Connector 22"/>
            <p:cNvCxnSpPr>
              <a:stCxn id="40" idx="2"/>
            </p:cNvCxnSpPr>
            <p:nvPr/>
          </p:nvCxnSpPr>
          <p:spPr bwMode="auto">
            <a:xfrm rot="16200000" flipH="1">
              <a:off x="3428881" y="4170864"/>
              <a:ext cx="281959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Rounded Rectangle 23"/>
            <p:cNvSpPr/>
            <p:nvPr/>
          </p:nvSpPr>
          <p:spPr bwMode="auto">
            <a:xfrm>
              <a:off x="4180568" y="4497813"/>
              <a:ext cx="342967" cy="34296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4924441" y="4497812"/>
              <a:ext cx="342967" cy="34296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4551246" y="4497811"/>
              <a:ext cx="342967" cy="34296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858243" y="4497807"/>
              <a:ext cx="342967" cy="34296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7228921" y="4497806"/>
              <a:ext cx="342967" cy="34296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7599599" y="4497805"/>
              <a:ext cx="342967" cy="34296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8195821" y="4497804"/>
              <a:ext cx="342967" cy="3429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8598681" y="4497803"/>
              <a:ext cx="342967" cy="3429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8990697" y="4497803"/>
              <a:ext cx="342967" cy="34296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cxnSp>
          <p:nvCxnSpPr>
            <p:cNvPr id="33" name="Elbow Connector 32"/>
            <p:cNvCxnSpPr>
              <a:stCxn id="41" idx="2"/>
            </p:cNvCxnSpPr>
            <p:nvPr/>
          </p:nvCxnSpPr>
          <p:spPr bwMode="auto">
            <a:xfrm rot="5400000">
              <a:off x="4397041" y="4170864"/>
              <a:ext cx="281959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Elbow Connector 33"/>
            <p:cNvCxnSpPr>
              <a:stCxn id="41" idx="2"/>
            </p:cNvCxnSpPr>
            <p:nvPr/>
          </p:nvCxnSpPr>
          <p:spPr bwMode="auto">
            <a:xfrm rot="16200000" flipH="1">
              <a:off x="4768976" y="4170864"/>
              <a:ext cx="281958" cy="371937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34"/>
            <p:cNvCxnSpPr>
              <a:stCxn id="41" idx="2"/>
              <a:endCxn id="27" idx="0"/>
            </p:cNvCxnSpPr>
            <p:nvPr/>
          </p:nvCxnSpPr>
          <p:spPr bwMode="auto">
            <a:xfrm flipH="1">
              <a:off x="4722729" y="4215854"/>
              <a:ext cx="1258" cy="28195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>
              <a:stCxn id="43" idx="2"/>
              <a:endCxn id="33" idx="0"/>
            </p:cNvCxnSpPr>
            <p:nvPr/>
          </p:nvCxnSpPr>
          <p:spPr bwMode="auto">
            <a:xfrm flipH="1">
              <a:off x="7400404" y="4215853"/>
              <a:ext cx="1258" cy="28195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Elbow Connector 36"/>
            <p:cNvCxnSpPr>
              <a:stCxn id="43" idx="2"/>
              <a:endCxn id="32" idx="0"/>
            </p:cNvCxnSpPr>
            <p:nvPr/>
          </p:nvCxnSpPr>
          <p:spPr bwMode="auto">
            <a:xfrm rot="5400000">
              <a:off x="7074719" y="4170861"/>
              <a:ext cx="281953" cy="3719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Elbow Connector 37"/>
            <p:cNvCxnSpPr>
              <a:stCxn id="43" idx="2"/>
              <a:endCxn id="34" idx="0"/>
            </p:cNvCxnSpPr>
            <p:nvPr/>
          </p:nvCxnSpPr>
          <p:spPr bwMode="auto">
            <a:xfrm rot="16200000" flipH="1">
              <a:off x="7445398" y="4172118"/>
              <a:ext cx="281951" cy="36942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Elbow Connector 38"/>
            <p:cNvCxnSpPr>
              <a:stCxn id="44" idx="2"/>
              <a:endCxn id="35" idx="0"/>
            </p:cNvCxnSpPr>
            <p:nvPr/>
          </p:nvCxnSpPr>
          <p:spPr bwMode="auto">
            <a:xfrm rot="5400000">
              <a:off x="8426049" y="4157110"/>
              <a:ext cx="281950" cy="399439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>
              <a:stCxn id="44" idx="2"/>
              <a:endCxn id="36" idx="0"/>
            </p:cNvCxnSpPr>
            <p:nvPr/>
          </p:nvCxnSpPr>
          <p:spPr bwMode="auto">
            <a:xfrm>
              <a:off x="8766744" y="4215854"/>
              <a:ext cx="3421" cy="28194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Elbow Connector 40"/>
            <p:cNvCxnSpPr>
              <a:stCxn id="44" idx="2"/>
              <a:endCxn id="37" idx="0"/>
            </p:cNvCxnSpPr>
            <p:nvPr/>
          </p:nvCxnSpPr>
          <p:spPr bwMode="auto">
            <a:xfrm rot="16200000" flipH="1">
              <a:off x="8823488" y="4159109"/>
              <a:ext cx="281949" cy="395437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2988661" y="4857064"/>
              <a:ext cx="790461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Strategy and</a:t>
              </a:r>
            </a:p>
            <a:p>
              <a:pPr algn="ctr"/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Policy Managers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52773" y="4920615"/>
              <a:ext cx="93991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smtClean="0">
                  <a:latin typeface="Arial" charset="0"/>
                  <a:ea typeface="Arial" charset="0"/>
                  <a:cs typeface="Arial" charset="0"/>
                </a:rPr>
                <a:t>Accreditation Managers</a:t>
              </a:r>
              <a:endParaRPr lang="en-US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66337" y="4922024"/>
              <a:ext cx="790461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Compliance Managers</a:t>
              </a:r>
              <a:endParaRPr lang="en-GB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005173" y="4949396"/>
              <a:ext cx="790461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Inspectors</a:t>
              </a:r>
              <a:endParaRPr lang="en-US" sz="9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371719" y="4920616"/>
              <a:ext cx="790461" cy="10618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Internal Comms Manager</a:t>
              </a:r>
            </a:p>
            <a:p>
              <a:pPr algn="ctr"/>
              <a:endParaRPr lang="en-GB" sz="9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External Comms Manager</a:t>
              </a:r>
            </a:p>
          </p:txBody>
        </p:sp>
        <p:cxnSp>
          <p:nvCxnSpPr>
            <p:cNvPr id="47" name="Elbow Connector 46"/>
            <p:cNvCxnSpPr/>
            <p:nvPr/>
          </p:nvCxnSpPr>
          <p:spPr bwMode="auto">
            <a:xfrm rot="5400000">
              <a:off x="5730866" y="4169477"/>
              <a:ext cx="284327" cy="37707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Elbow Connector 47"/>
            <p:cNvCxnSpPr/>
            <p:nvPr/>
          </p:nvCxnSpPr>
          <p:spPr bwMode="auto">
            <a:xfrm rot="16200000" flipH="1">
              <a:off x="6105373" y="4172046"/>
              <a:ext cx="284327" cy="371939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Elbow Connector 48"/>
            <p:cNvCxnSpPr/>
            <p:nvPr/>
          </p:nvCxnSpPr>
          <p:spPr bwMode="auto">
            <a:xfrm rot="5400000">
              <a:off x="5916914" y="4355525"/>
              <a:ext cx="284327" cy="498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Alternate Process 38"/>
            <p:cNvSpPr/>
            <p:nvPr/>
          </p:nvSpPr>
          <p:spPr bwMode="auto">
            <a:xfrm>
              <a:off x="5519614" y="3578768"/>
              <a:ext cx="1086840" cy="637082"/>
            </a:xfrm>
            <a:prstGeom prst="flowChartAlternateProcess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Head</a:t>
              </a: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kumimoji="0" lang="en-GB" sz="90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Arial" charset="0"/>
                  <a:cs typeface="Arial" charset="0"/>
                </a:rPr>
                <a:t>of </a:t>
              </a:r>
              <a:endParaRPr lang="en-GB" sz="900" dirty="0">
                <a:latin typeface="Arial" charset="0"/>
                <a:ea typeface="Arial" charset="0"/>
                <a:cs typeface="Arial" charset="0"/>
              </a:endParaRPr>
            </a:p>
            <a:p>
              <a:pPr marR="0" algn="ct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tabLst/>
              </a:pPr>
              <a:r>
                <a:rPr lang="en-GB" sz="900" dirty="0" smtClean="0">
                  <a:latin typeface="Arial" charset="0"/>
                  <a:ea typeface="Arial" charset="0"/>
                  <a:cs typeface="Arial" charset="0"/>
                </a:rPr>
                <a:t>Compliance</a:t>
              </a:r>
              <a:endParaRPr kumimoji="0" lang="en-US" sz="9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5520662" y="4497802"/>
              <a:ext cx="342967" cy="3429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52" name="Rounded Rectangle 51"/>
            <p:cNvSpPr/>
            <p:nvPr/>
          </p:nvSpPr>
          <p:spPr bwMode="auto">
            <a:xfrm>
              <a:off x="5886664" y="4497802"/>
              <a:ext cx="342967" cy="3429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6256522" y="4497802"/>
              <a:ext cx="342967" cy="3429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22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19</a:t>
            </a:fld>
            <a:endParaRPr lang="en-GB" altLang="x-none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136113"/>
            <a:ext cx="8229600" cy="3947118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Awarding </a:t>
            </a:r>
            <a:r>
              <a:rPr lang="en-US" sz="2000" dirty="0" smtClean="0">
                <a:latin typeface="+mn-lt"/>
                <a:ea typeface="Gill Sans MT" charset="0"/>
                <a:cs typeface="Gill Sans MT" charset="0"/>
              </a:rPr>
              <a:t>Organisations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are approved to offer qualifications/certifications which involves approval of the organisation and approval of their qualifications.</a:t>
            </a:r>
            <a:endParaRPr lang="en-US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Provides external guarantee of quality &amp; relevance.</a:t>
            </a: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Must meet quality threshold.</a:t>
            </a: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Regulated by 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Government Regulator.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Sanctions training providers if Awarding Organisations requirements are not being met, either through maladministration </a:t>
            </a:r>
            <a:r>
              <a:rPr lang="en-GB" sz="2000" smtClean="0">
                <a:latin typeface="+mn-lt"/>
                <a:ea typeface="Gill Sans MT" charset="0"/>
                <a:cs typeface="Gill Sans MT" charset="0"/>
              </a:rPr>
              <a:t>or malpractice.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457200" y="352409"/>
            <a:ext cx="8229600" cy="490537"/>
          </a:xfrm>
        </p:spPr>
        <p:txBody>
          <a:bodyPr/>
          <a:lstStyle/>
          <a:p>
            <a:r>
              <a:rPr lang="en-GB" dirty="0" smtClean="0"/>
              <a:t>Role of Awarding Bodies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9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www.britishcouncil.org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A1DEA25B-A95F-8A4F-A3BC-CFD093CDF07F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2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143000" y="2976782"/>
            <a:ext cx="6858000" cy="9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GB" sz="4800" kern="0" smtClean="0">
                <a:latin typeface="+mn-lt"/>
                <a:ea typeface="Gill Sans MT" charset="0"/>
                <a:cs typeface="Gill Sans MT" charset="0"/>
              </a:rPr>
              <a:t>The UK Model</a:t>
            </a:r>
            <a:endParaRPr lang="en-GB" sz="4800" kern="0" dirty="0">
              <a:latin typeface="+mn-lt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5128"/>
            <a:ext cx="8229600" cy="490537"/>
          </a:xfrm>
        </p:spPr>
        <p:txBody>
          <a:bodyPr/>
          <a:lstStyle/>
          <a:p>
            <a:r>
              <a:rPr lang="en-GB" dirty="0" smtClean="0"/>
              <a:t>Role of Training Providers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20</a:t>
            </a:fld>
            <a:endParaRPr lang="en-GB" altLang="x-none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130779"/>
            <a:ext cx="8229600" cy="5081523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To provide the curriculum/syllabus for training programmes.</a:t>
            </a:r>
            <a:endParaRPr lang="en-US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endParaRPr lang="en-US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Deliver training programmes that lead to qualifications achievement.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Assess the learners ability to meet the requirements of the qualifications.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Internally quality assure the assessments of learners.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>
              <a:defRPr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Regulated by:</a:t>
            </a:r>
          </a:p>
          <a:p>
            <a:pPr marL="800100" lvl="1" indent="-342900">
              <a:buFont typeface="Courier New" charset="0"/>
              <a:buChar char="o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Government Regulators;</a:t>
            </a:r>
          </a:p>
          <a:p>
            <a:pPr marL="800100" lvl="1" indent="-342900">
              <a:buFont typeface="Courier New" charset="0"/>
              <a:buChar char="o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Awarding Organisations, and;</a:t>
            </a:r>
          </a:p>
          <a:p>
            <a:pPr marL="800100" lvl="1" indent="-342900">
              <a:buFont typeface="Courier New" charset="0"/>
              <a:buChar char="o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funding agencies.</a:t>
            </a:r>
          </a:p>
          <a:p>
            <a:pPr marL="342900" indent="-342900">
              <a:buFont typeface="Arial" charset="0"/>
              <a:buChar char="•"/>
              <a:defRPr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Sanctioned 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if not meeting criteria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  <a:endParaRPr lang="en-GB" sz="2000" dirty="0">
              <a:latin typeface="+mn-lt"/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42"/>
            <a:ext cx="8229600" cy="490537"/>
          </a:xfrm>
        </p:spPr>
        <p:txBody>
          <a:bodyPr/>
          <a:lstStyle/>
          <a:p>
            <a:r>
              <a:rPr lang="en-GB" dirty="0" smtClean="0"/>
              <a:t>Questions for consideration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21</a:t>
            </a:fld>
            <a:endParaRPr lang="en-GB" altLang="x-none"/>
          </a:p>
        </p:txBody>
      </p:sp>
      <p:sp>
        <p:nvSpPr>
          <p:cNvPr id="5" name="Rectangle 6"/>
          <p:cNvSpPr txBox="1"/>
          <p:nvPr/>
        </p:nvSpPr>
        <p:spPr>
          <a:xfrm>
            <a:off x="468313" y="1144237"/>
            <a:ext cx="8229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How do we ensure Learning Outcomes have a common structure, organisation, and presentation across all Levels?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Gill Sans MT" charset="0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How do we ensure high-quality enterprise involvement in the development of Learning Outcomes?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Gill Sans MT" charset="0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How do we ensure that all relevant stakeholders' views are heard and acknowledged?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Gill Sans MT" charset="0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Once developed, how do we maintain the currency of Learning Outcomes?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Gill Sans MT" charset="0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With such a new development, how do we build its credibility with enterprises, training providers, and learners?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Gill Sans MT" charset="0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What role does each of the following stakeholders play: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Government Ministries;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Training Providers;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Enterprises;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Trade Bodies, and;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Learners?</a:t>
            </a:r>
          </a:p>
          <a:p>
            <a:pPr marL="285750" indent="-285750">
              <a:buFont typeface="Arial" charset="0"/>
              <a:buChar char="•"/>
            </a:pPr>
            <a:endParaRPr lang="en-GB" sz="1500" dirty="0">
              <a:latin typeface="Gill Sans MT" charset="0"/>
              <a:ea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latin typeface="Gill Sans MT" charset="0"/>
                <a:ea typeface="Gill Sans MT" charset="0"/>
              </a:rPr>
              <a:t>Can we look at good examples, happening currently, and 'nationalise' these</a:t>
            </a:r>
            <a:r>
              <a:rPr lang="mr-IN" sz="1500" dirty="0" smtClean="0">
                <a:latin typeface="Gill Sans MT" charset="0"/>
                <a:ea typeface="Gill Sans MT" charset="0"/>
              </a:rPr>
              <a:t>…</a:t>
            </a:r>
            <a:r>
              <a:rPr lang="en-GB" sz="1500" smtClean="0">
                <a:latin typeface="Gill Sans MT" charset="0"/>
                <a:ea typeface="Gill Sans MT" charset="0"/>
              </a:rPr>
              <a:t> and </a:t>
            </a:r>
            <a:r>
              <a:rPr lang="en-GB" sz="1500" dirty="0" smtClean="0">
                <a:latin typeface="Gill Sans MT" charset="0"/>
                <a:ea typeface="Gill Sans MT" charset="0"/>
              </a:rPr>
              <a:t>how do we do that?</a:t>
            </a:r>
            <a:endParaRPr lang="en-GB" sz="1500" dirty="0">
              <a:latin typeface="Gill Sans MT" charset="0"/>
              <a:ea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D735-4FBB-9748-BCAB-2F5D2EA36CE7}" type="slidenum">
              <a:rPr lang="en-GB" altLang="x-none" smtClean="0"/>
              <a:pPr/>
              <a:t>22</a:t>
            </a:fld>
            <a:endParaRPr lang="en-GB" altLang="x-none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8313" y="1424238"/>
            <a:ext cx="8218487" cy="3826247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ts val="140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3275" indent="4763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2pPr>
            <a:lvl3pPr marL="1697038" indent="-358775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3pPr>
            <a:lvl4pPr marL="2225675" indent="-349250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4pPr>
            <a:lvl5pPr marL="2770188" indent="-365125" algn="l" rt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5pPr>
            <a:lvl6pPr marL="32273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6pPr>
            <a:lvl7pPr marL="36845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7pPr>
            <a:lvl8pPr marL="41417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8pPr>
            <a:lvl9pPr marL="4598988" indent="-365125" algn="l" rtl="0" fontAlgn="base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endParaRPr lang="en-GB" kern="0" dirty="0" smtClean="0">
              <a:ea typeface="Gill Sans MT" charset="0"/>
              <a:cs typeface="Gill Sans MT" charset="0"/>
            </a:endParaRPr>
          </a:p>
          <a:p>
            <a:pPr algn="ctr"/>
            <a:r>
              <a:rPr lang="en-GB" sz="4800" kern="0" dirty="0" smtClean="0">
                <a:solidFill>
                  <a:schemeClr val="tx2"/>
                </a:solidFill>
                <a:ea typeface="Gill Sans MT" charset="0"/>
                <a:cs typeface="Gill Sans MT" charset="0"/>
              </a:rPr>
              <a:t>Thank You</a:t>
            </a:r>
          </a:p>
          <a:p>
            <a:pPr algn="ctr"/>
            <a:endParaRPr lang="en-GB" sz="3600" kern="0" dirty="0" smtClean="0">
              <a:ea typeface="Gill Sans MT" charset="0"/>
              <a:cs typeface="Gill Sans MT" charset="0"/>
            </a:endParaRPr>
          </a:p>
          <a:p>
            <a:pPr algn="ctr"/>
            <a:r>
              <a:rPr lang="en-GB" sz="2600" kern="0" dirty="0" smtClean="0">
                <a:ea typeface="Gill Sans MT" charset="0"/>
                <a:cs typeface="Gill Sans MT" charset="0"/>
              </a:rPr>
              <a:t>Stirling Wood</a:t>
            </a:r>
          </a:p>
          <a:p>
            <a:pPr algn="ctr"/>
            <a:r>
              <a:rPr lang="en-GB" kern="0" dirty="0" smtClean="0">
                <a:ea typeface="Gill Sans MT" charset="0"/>
                <a:cs typeface="Gill Sans MT" charset="0"/>
              </a:rPr>
              <a:t>stirling@stirlingwood.wanadoo.co.uk</a:t>
            </a:r>
          </a:p>
          <a:p>
            <a:pPr algn="ctr"/>
            <a:r>
              <a:rPr lang="en-GB" kern="0" dirty="0" smtClean="0">
                <a:ea typeface="Gill Sans MT" charset="0"/>
                <a:cs typeface="Gill Sans MT" charset="0"/>
              </a:rPr>
              <a:t>+44 7875 720428</a:t>
            </a:r>
            <a:endParaRPr lang="en-GB" kern="0" dirty="0">
              <a:ea typeface="Gill Sans MT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0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8728"/>
            <a:ext cx="8229600" cy="490537"/>
          </a:xfrm>
        </p:spPr>
        <p:txBody>
          <a:bodyPr/>
          <a:lstStyle/>
          <a:p>
            <a:r>
              <a:rPr lang="en-GB" altLang="x-none" dirty="0" smtClean="0"/>
              <a:t>UK National Qualifications Framework (NQF)</a:t>
            </a:r>
            <a:endParaRPr lang="x-none" alt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849A03E4-4153-D848-9A57-EDDF40C9FC46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3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Rectangle 5"/>
          <p:cNvSpPr txBox="1"/>
          <p:nvPr/>
        </p:nvSpPr>
        <p:spPr>
          <a:xfrm>
            <a:off x="457199" y="1143665"/>
            <a:ext cx="822960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One framework from Level 1 to Level 8</a:t>
            </a:r>
            <a:r>
              <a:rPr lang="mr-IN" sz="2000" dirty="0" smtClean="0">
                <a:latin typeface="+mn-lt"/>
                <a:ea typeface="Gill Sans MT" charset="0"/>
                <a:cs typeface="Gill Sans MT" charset="0"/>
              </a:rPr>
              <a:t>…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in England and Northern Ireland – different Frameworks and Levels in Scotland and Wales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Responsibility of one Government Ministry.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Higher Education degrees not included, but comparability of Levels.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Regulated by one Authority that reports directly to Parliament.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Numerous Awarding Organisations develop qualifications and place them on the Framework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Training providers can choose which Awarding Organisation they use – usually based on cost, quality assurance, and customer service.</a:t>
            </a:r>
          </a:p>
          <a:p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altLang="x-none" dirty="0" smtClean="0"/>
              <a:t>What we have learned</a:t>
            </a:r>
            <a:r>
              <a:rPr lang="mr-IN" altLang="x-none" dirty="0" smtClean="0"/>
              <a:t>…</a:t>
            </a:r>
            <a:endParaRPr lang="x-none" alt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93807A26-F6A8-F749-90B0-3F53BBE8A8FA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4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Rectangle 5"/>
          <p:cNvSpPr txBox="1"/>
          <p:nvPr/>
        </p:nvSpPr>
        <p:spPr>
          <a:xfrm>
            <a:off x="457199" y="1141511"/>
            <a:ext cx="82296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What to do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What </a:t>
            </a:r>
            <a:r>
              <a:rPr lang="en-GB" sz="2000" b="1" dirty="0">
                <a:latin typeface="+mn-lt"/>
                <a:ea typeface="Gill Sans MT" charset="0"/>
                <a:cs typeface="Gill Sans MT" charset="0"/>
              </a:rPr>
              <a:t>not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 to do.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A centralised system is the only way to ensure a consistent approach to ensuring quality.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One framework is better than three!</a:t>
            </a:r>
          </a:p>
          <a:p>
            <a:pPr marL="285750" indent="-285750">
              <a:buFont typeface="Arial" charset="0"/>
              <a:buChar char="•"/>
            </a:pPr>
            <a:endParaRPr lang="en-GB" sz="2000" dirty="0" smtClean="0">
              <a:latin typeface="+mn-lt"/>
              <a:ea typeface="Gill Sans MT" charset="0"/>
              <a:cs typeface="Gill Sans MT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Regulation is essential: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must be truly independent of those Government Ministries who 'own</a:t>
            </a:r>
            <a:r>
              <a:rPr lang="en-GB" sz="2000" dirty="0">
                <a:latin typeface="+mn-lt"/>
                <a:ea typeface="Gill Sans MT" charset="0"/>
                <a:cs typeface="Gill Sans MT" charset="0"/>
              </a:rPr>
              <a:t>'</a:t>
            </a:r>
            <a:r>
              <a:rPr lang="en-GB" sz="2000" dirty="0" smtClean="0">
                <a:latin typeface="+mn-lt"/>
                <a:ea typeface="Gill Sans MT" charset="0"/>
                <a:cs typeface="Gill Sans MT" charset="0"/>
              </a:rPr>
              <a:t> the Framework, but must be part of the Instruments of Government.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611A0D8F-C880-F144-8BD5-E3F0EC900A19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5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43000" y="2976782"/>
            <a:ext cx="6858000" cy="9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GB" sz="4800" kern="0" dirty="0" smtClean="0">
                <a:latin typeface="+mn-lt"/>
                <a:ea typeface="Gill Sans MT" charset="0"/>
                <a:cs typeface="Gill Sans MT" charset="0"/>
              </a:rPr>
              <a:t>Implementation</a:t>
            </a:r>
            <a:endParaRPr lang="en-GB" sz="4800" kern="0" dirty="0">
              <a:latin typeface="+mn-lt"/>
              <a:ea typeface="Gill Sans MT" charset="0"/>
              <a:cs typeface="Gill Sans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altLang="x-none" dirty="0" smtClean="0"/>
              <a:t>Implementation – Phase One</a:t>
            </a:r>
            <a:endParaRPr lang="x-none" altLang="x-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fld id="{6C1B7715-9C22-964A-9AAD-D9B706F5CF05}" type="slidenum">
              <a:rPr lang="en-GB" altLang="x-none" sz="1200">
                <a:solidFill>
                  <a:schemeClr val="bg1"/>
                </a:solidFill>
                <a:latin typeface="Arial" charset="0"/>
              </a:rPr>
              <a:pPr eaLnBrk="1" hangingPunct="1"/>
              <a:t>6</a:t>
            </a:fld>
            <a:endParaRPr lang="en-GB" altLang="x-none" sz="120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8313" y="1658119"/>
            <a:ext cx="8229600" cy="3979311"/>
            <a:chOff x="1921020" y="2292999"/>
            <a:chExt cx="8349960" cy="3353235"/>
          </a:xfrm>
        </p:grpSpPr>
        <p:sp>
          <p:nvSpPr>
            <p:cNvPr id="7" name="Rounded Rectangle 6"/>
            <p:cNvSpPr/>
            <p:nvPr/>
          </p:nvSpPr>
          <p:spPr>
            <a:xfrm>
              <a:off x="1921020" y="2296518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Legislation to establish NQF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177232" y="2292999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Legislation for instruments of regulation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433444" y="3526007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Establish Regulators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177232" y="4729258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Develop regulatory </a:t>
              </a:r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criteria</a:t>
              </a:r>
              <a:endParaRPr lang="en-GB" sz="14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921020" y="4729259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Accredit </a:t>
              </a:r>
              <a:r>
                <a:rPr lang="en-GB" sz="140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awarding organisations</a:t>
              </a:r>
              <a:endParaRPr lang="en-GB" sz="140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3758556" y="2751487"/>
              <a:ext cx="1418676" cy="351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0" idx="1"/>
              <a:endCxn id="11" idx="3"/>
            </p:cNvCxnSpPr>
            <p:nvPr/>
          </p:nvCxnSpPr>
          <p:spPr>
            <a:xfrm flipH="1">
              <a:off x="3758556" y="5187746"/>
              <a:ext cx="14186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8" idx="3"/>
              <a:endCxn id="9" idx="0"/>
            </p:cNvCxnSpPr>
            <p:nvPr/>
          </p:nvCxnSpPr>
          <p:spPr>
            <a:xfrm>
              <a:off x="7014768" y="2751487"/>
              <a:ext cx="2337444" cy="77452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9" idx="2"/>
              <a:endCxn id="10" idx="3"/>
            </p:cNvCxnSpPr>
            <p:nvPr/>
          </p:nvCxnSpPr>
          <p:spPr>
            <a:xfrm rot="5400000">
              <a:off x="7811108" y="3646642"/>
              <a:ext cx="744764" cy="2337444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Implementation – Phase Two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2627-EBDF-6D4B-804A-424D64CF53DE}" type="slidenum">
              <a:rPr lang="en-GB" altLang="x-none" smtClean="0"/>
              <a:pPr/>
              <a:t>7</a:t>
            </a:fld>
            <a:endParaRPr lang="en-GB" altLang="x-none"/>
          </a:p>
        </p:txBody>
      </p:sp>
      <p:grpSp>
        <p:nvGrpSpPr>
          <p:cNvPr id="44" name="Group 43"/>
          <p:cNvGrpSpPr/>
          <p:nvPr/>
        </p:nvGrpSpPr>
        <p:grpSpPr>
          <a:xfrm>
            <a:off x="835875" y="1287279"/>
            <a:ext cx="7472250" cy="4295235"/>
            <a:chOff x="911003" y="1287279"/>
            <a:chExt cx="7472250" cy="4295235"/>
          </a:xfrm>
        </p:grpSpPr>
        <p:grpSp>
          <p:nvGrpSpPr>
            <p:cNvPr id="43" name="Group 42"/>
            <p:cNvGrpSpPr/>
            <p:nvPr/>
          </p:nvGrpSpPr>
          <p:grpSpPr>
            <a:xfrm>
              <a:off x="2950590" y="2407940"/>
              <a:ext cx="5432663" cy="3174574"/>
              <a:chOff x="2950590" y="2407940"/>
              <a:chExt cx="5432663" cy="3174574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974737" y="2407940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Awarding organisations develop </a:t>
                </a:r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Learning Outcome and qualifications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6545717" y="2407941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Regulators accredit </a:t>
                </a:r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Learning Outcomes and qualifications</a:t>
                </a:r>
                <a:endPara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6545717" y="4665539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Awarding Organisations approve training providers</a:t>
                </a:r>
                <a:endPara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2950590" y="4665539"/>
                <a:ext cx="1837536" cy="916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Awarding Organisations regulate training providers</a:t>
                </a:r>
                <a:endParaRPr lang="en-GB" sz="14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11" name="Straight Arrow Connector 10"/>
              <p:cNvCxnSpPr>
                <a:stCxn id="9" idx="3"/>
              </p:cNvCxnSpPr>
              <p:nvPr/>
            </p:nvCxnSpPr>
            <p:spPr>
              <a:xfrm>
                <a:off x="4788126" y="2866428"/>
                <a:ext cx="1757591" cy="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4788126" y="5124027"/>
                <a:ext cx="175759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7464485" y="3324916"/>
                <a:ext cx="0" cy="134062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911003" y="1287279"/>
              <a:ext cx="1647039" cy="3156314"/>
              <a:chOff x="911003" y="1287279"/>
              <a:chExt cx="1647039" cy="315631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911003" y="3526619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Trade Bodies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911003" y="2407940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Employers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911003" y="1287279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Training Providers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</p:grpSp>
        <p:cxnSp>
          <p:nvCxnSpPr>
            <p:cNvPr id="21" name="Straight Arrow Connector 20"/>
            <p:cNvCxnSpPr>
              <a:stCxn id="7" idx="1"/>
              <a:endCxn id="15" idx="3"/>
            </p:cNvCxnSpPr>
            <p:nvPr/>
          </p:nvCxnSpPr>
          <p:spPr>
            <a:xfrm flipH="1" flipV="1">
              <a:off x="2558042" y="2866427"/>
              <a:ext cx="416695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541944" y="2131812"/>
              <a:ext cx="448891" cy="34259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2541944" y="3286748"/>
              <a:ext cx="481087" cy="30045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51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Implementation – </a:t>
            </a:r>
            <a:r>
              <a:rPr lang="en-GB" smtClean="0"/>
              <a:t>Phase three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8</a:t>
            </a:fld>
            <a:endParaRPr lang="en-GB" altLang="x-none"/>
          </a:p>
        </p:txBody>
      </p:sp>
      <p:grpSp>
        <p:nvGrpSpPr>
          <p:cNvPr id="55" name="Group 54"/>
          <p:cNvGrpSpPr/>
          <p:nvPr/>
        </p:nvGrpSpPr>
        <p:grpSpPr>
          <a:xfrm>
            <a:off x="1080357" y="1486654"/>
            <a:ext cx="6695530" cy="3993145"/>
            <a:chOff x="1080357" y="1486654"/>
            <a:chExt cx="6695530" cy="3993145"/>
          </a:xfrm>
        </p:grpSpPr>
        <p:sp>
          <p:nvSpPr>
            <p:cNvPr id="8" name="Rounded Rectangle 7"/>
            <p:cNvSpPr/>
            <p:nvPr/>
          </p:nvSpPr>
          <p:spPr>
            <a:xfrm>
              <a:off x="1080358" y="1494713"/>
              <a:ext cx="1647039" cy="9169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Regulators accredit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Learning Outcomes and qualifications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for fixed period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1" name="Straight Arrow Connector 10"/>
            <p:cNvCxnSpPr>
              <a:stCxn id="8" idx="3"/>
              <a:endCxn id="9" idx="1"/>
            </p:cNvCxnSpPr>
            <p:nvPr/>
          </p:nvCxnSpPr>
          <p:spPr>
            <a:xfrm flipV="1">
              <a:off x="2727397" y="1946224"/>
              <a:ext cx="1345871" cy="69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1080358" y="4562825"/>
              <a:ext cx="1647039" cy="9169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Awarding Organisations redevelops </a:t>
              </a:r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Learning </a:t>
              </a:r>
              <a:r>
                <a:rPr lang="en-GB" sz="110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Outcomes and qualifications</a:t>
              </a:r>
              <a:endParaRPr lang="en-GB" sz="11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080357" y="3044762"/>
              <a:ext cx="1647039" cy="9169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Awarding Organisations submit revised </a:t>
              </a:r>
              <a:r>
                <a:rPr lang="en-GB" sz="100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Learning Outcomes and qualifications </a:t>
              </a:r>
              <a:r>
                <a:rPr lang="en-GB" sz="10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for accreditation</a:t>
              </a:r>
              <a:endParaRPr lang="en-GB" sz="10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 flipV="1">
              <a:off x="1903877" y="3961736"/>
              <a:ext cx="1" cy="6010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endCxn id="8" idx="2"/>
            </p:cNvCxnSpPr>
            <p:nvPr/>
          </p:nvCxnSpPr>
          <p:spPr>
            <a:xfrm flipV="1">
              <a:off x="1903877" y="2411687"/>
              <a:ext cx="1" cy="6330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>
              <a:off x="4073268" y="1486654"/>
              <a:ext cx="3702619" cy="3992953"/>
              <a:chOff x="4073268" y="1486654"/>
              <a:chExt cx="3702619" cy="3992953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4073268" y="1487737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Regulators regulate &amp; audit Awarding Organisations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084801" y="3020615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Awarding Organisations review 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Learning </a:t>
                </a:r>
                <a:r>
                  <a:rPr lang="en-GB" sz="110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Outcomes and qualifications </a:t>
                </a:r>
                <a:r>
                  <a:rPr lang="en-GB" sz="11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when required</a:t>
                </a:r>
                <a:endParaRPr lang="en-GB" sz="11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flipH="1">
                <a:off x="4908320" y="2387540"/>
                <a:ext cx="288" cy="63307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ounded Rectangle 12"/>
              <p:cNvSpPr/>
              <p:nvPr/>
            </p:nvSpPr>
            <p:spPr>
              <a:xfrm>
                <a:off x="6128848" y="4562633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Trade Bodies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127439" y="3018398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Employers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127439" y="1486654"/>
                <a:ext cx="1647039" cy="9169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  <a:ea typeface="Gill Sans MT" charset="0"/>
                    <a:cs typeface="Gill Sans MT" charset="0"/>
                  </a:rPr>
                  <a:t>Training Providers</a:t>
                </a:r>
                <a:endParaRPr lang="en-GB" sz="1200" dirty="0">
                  <a:solidFill>
                    <a:schemeClr val="tx1"/>
                  </a:solidFill>
                  <a:ea typeface="Gill Sans MT" charset="0"/>
                  <a:cs typeface="Gill Sans MT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V="1">
                <a:off x="5696065" y="2359465"/>
                <a:ext cx="507195" cy="70944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0" idx="3"/>
                <a:endCxn id="14" idx="1"/>
              </p:cNvCxnSpPr>
              <p:nvPr/>
            </p:nvCxnSpPr>
            <p:spPr>
              <a:xfrm flipV="1">
                <a:off x="5731840" y="3476885"/>
                <a:ext cx="395599" cy="221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H="1" flipV="1">
                <a:off x="5667994" y="3895390"/>
                <a:ext cx="527218" cy="6989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Elbow Connector 46"/>
            <p:cNvCxnSpPr>
              <a:stCxn id="10" idx="2"/>
              <a:endCxn id="16" idx="3"/>
            </p:cNvCxnSpPr>
            <p:nvPr/>
          </p:nvCxnSpPr>
          <p:spPr>
            <a:xfrm rot="5400000">
              <a:off x="3275998" y="3388988"/>
              <a:ext cx="1083723" cy="2180924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7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984"/>
            <a:ext cx="8229600" cy="490537"/>
          </a:xfrm>
        </p:spPr>
        <p:txBody>
          <a:bodyPr/>
          <a:lstStyle/>
          <a:p>
            <a:r>
              <a:rPr lang="en-GB" dirty="0" smtClean="0"/>
              <a:t>Development of Learning Outcomes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www.britishcouncil.org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EB33-C20C-8344-9190-AD4472777A60}" type="slidenum">
              <a:rPr lang="en-GB" altLang="x-none" smtClean="0"/>
              <a:pPr/>
              <a:t>9</a:t>
            </a:fld>
            <a:endParaRPr lang="en-GB" altLang="x-none"/>
          </a:p>
        </p:txBody>
      </p:sp>
      <p:grpSp>
        <p:nvGrpSpPr>
          <p:cNvPr id="5" name="Group 4"/>
          <p:cNvGrpSpPr/>
          <p:nvPr/>
        </p:nvGrpSpPr>
        <p:grpSpPr>
          <a:xfrm>
            <a:off x="683474" y="1361490"/>
            <a:ext cx="7775575" cy="4300356"/>
            <a:chOff x="1664775" y="2006123"/>
            <a:chExt cx="6743370" cy="3985090"/>
          </a:xfrm>
        </p:grpSpPr>
        <p:sp>
          <p:nvSpPr>
            <p:cNvPr id="6" name="Rounded Rectangle 5"/>
            <p:cNvSpPr/>
            <p:nvPr/>
          </p:nvSpPr>
          <p:spPr>
            <a:xfrm>
              <a:off x="1664776" y="200612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Learning Outcomes and qualifications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given to training providers for use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570609" y="200612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National Skills Standards developed with industry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570288" y="355617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National Skills Standards given to Awarding Organisations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7489056" y="2923098"/>
              <a:ext cx="321" cy="6330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6570288" y="5074238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Learning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Outcomes </a:t>
              </a:r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developed with Industry participation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64776" y="5074237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Submitted to Government for approval</a:t>
              </a:r>
              <a:endParaRPr lang="en-GB" sz="11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2" name="Straight Arrow Connector 11"/>
            <p:cNvCxnSpPr>
              <a:endCxn id="16" idx="0"/>
            </p:cNvCxnSpPr>
            <p:nvPr/>
          </p:nvCxnSpPr>
          <p:spPr>
            <a:xfrm>
              <a:off x="7489056" y="4473148"/>
              <a:ext cx="0" cy="601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16" idx="1"/>
            </p:cNvCxnSpPr>
            <p:nvPr/>
          </p:nvCxnSpPr>
          <p:spPr>
            <a:xfrm rot="10800000">
              <a:off x="5955068" y="5532724"/>
              <a:ext cx="615220" cy="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1664775" y="3556173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Government checks with Industry for involvement and agreement</a:t>
              </a:r>
              <a:endParaRPr lang="en-GB" sz="11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2583543" y="4473148"/>
              <a:ext cx="1" cy="6010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8" idx="2"/>
            </p:cNvCxnSpPr>
            <p:nvPr/>
          </p:nvCxnSpPr>
          <p:spPr>
            <a:xfrm flipV="1">
              <a:off x="2583543" y="2923098"/>
              <a:ext cx="1" cy="6330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4117532" y="507423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Learning Outcomes combined to form modules and qualifications</a:t>
              </a:r>
              <a:endParaRPr lang="en-GB" sz="1200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3502312" y="5532724"/>
              <a:ext cx="61522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18"/>
            <p:cNvSpPr/>
            <p:nvPr/>
          </p:nvSpPr>
          <p:spPr>
            <a:xfrm>
              <a:off x="4117531" y="3557226"/>
              <a:ext cx="1837536" cy="9169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dirty="0" smtClean="0">
                  <a:solidFill>
                    <a:schemeClr val="tx1"/>
                  </a:solidFill>
                  <a:ea typeface="Gill Sans MT" charset="0"/>
                  <a:cs typeface="Gill Sans MT" charset="0"/>
                </a:rPr>
                <a:t>Learners undertake training that leads to qualifications</a:t>
              </a:r>
              <a:endParaRPr lang="en-GB" sz="1100" b="1" dirty="0">
                <a:solidFill>
                  <a:schemeClr val="tx1"/>
                </a:solidFill>
                <a:ea typeface="Gill Sans MT" charset="0"/>
                <a:cs typeface="Gill Sans MT" charset="0"/>
              </a:endParaRPr>
            </a:p>
          </p:txBody>
        </p:sp>
        <p:cxnSp>
          <p:nvCxnSpPr>
            <p:cNvPr id="20" name="Elbow Connector 19"/>
            <p:cNvCxnSpPr>
              <a:stCxn id="8" idx="3"/>
            </p:cNvCxnSpPr>
            <p:nvPr/>
          </p:nvCxnSpPr>
          <p:spPr>
            <a:xfrm>
              <a:off x="3502312" y="2464611"/>
              <a:ext cx="1533987" cy="109261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77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C template blue">
  <a:themeElements>
    <a:clrScheme name="BC template blue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BC template 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C template blue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 footer">
  <a:themeElements>
    <a:clrScheme name="no footer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no foo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 footer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Bullets 2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Bulle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llets 1">
        <a:dk1>
          <a:srgbClr val="000000"/>
        </a:dk1>
        <a:lt1>
          <a:srgbClr val="FFFFFF"/>
        </a:lt1>
        <a:dk2>
          <a:srgbClr val="EF4135"/>
        </a:dk2>
        <a:lt2>
          <a:srgbClr val="B2B2B2"/>
        </a:lt2>
        <a:accent1>
          <a:srgbClr val="A21F21"/>
        </a:accent1>
        <a:accent2>
          <a:srgbClr val="84C993"/>
        </a:accent2>
        <a:accent3>
          <a:srgbClr val="FFFFFF"/>
        </a:accent3>
        <a:accent4>
          <a:srgbClr val="000000"/>
        </a:accent4>
        <a:accent5>
          <a:srgbClr val="CEABAB"/>
        </a:accent5>
        <a:accent6>
          <a:srgbClr val="77B685"/>
        </a:accent6>
        <a:hlink>
          <a:srgbClr val="A19620"/>
        </a:hlink>
        <a:folHlink>
          <a:srgbClr val="51479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Numbers">
  <a:themeElements>
    <a:clrScheme name="Numbers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Numb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mbers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9F489B53C0E469BB35B8963102B86" ma:contentTypeVersion="0" ma:contentTypeDescription="Create a new document." ma:contentTypeScope="" ma:versionID="56509c97acea83889e85ced65ab5465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3A72C29-26B2-4957-9DDD-003113F070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06EF9B5-7404-4996-8E3D-6A132296CEC0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BC template blue</Template>
  <TotalTime>9420</TotalTime>
  <Words>18</Words>
  <Application>Microsoft Macintosh PowerPoint</Application>
  <PresentationFormat>On-screen Show (4:3)</PresentationFormat>
  <Paragraphs>16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Comic Sans MS</vt:lpstr>
      <vt:lpstr>Courier New</vt:lpstr>
      <vt:lpstr>Gill Sans MT</vt:lpstr>
      <vt:lpstr>Arial Unicode MS</vt:lpstr>
      <vt:lpstr>BC template blue</vt:lpstr>
      <vt:lpstr>no footer</vt:lpstr>
      <vt:lpstr>Bullets</vt:lpstr>
      <vt:lpstr>Numbers</vt:lpstr>
      <vt:lpstr>UK National Qualifications Framework Stirling Wood, TVET Specialist</vt:lpstr>
      <vt:lpstr>PowerPoint Presentation</vt:lpstr>
      <vt:lpstr>UK National Qualifications Framework (NQF)</vt:lpstr>
      <vt:lpstr>What we have learned…</vt:lpstr>
      <vt:lpstr>PowerPoint Presentation</vt:lpstr>
      <vt:lpstr>Implementation – Phase One</vt:lpstr>
      <vt:lpstr>Implementation – Phase Two</vt:lpstr>
      <vt:lpstr>Implementation – Phase three</vt:lpstr>
      <vt:lpstr>Development of Learning Outcomes</vt:lpstr>
      <vt:lpstr>Development of Learning Outcomes</vt:lpstr>
      <vt:lpstr>Development of Learning Outcomes</vt:lpstr>
      <vt:lpstr>NQF Stakeholder Relationships</vt:lpstr>
      <vt:lpstr>NQF Stakeholder Relationships</vt:lpstr>
      <vt:lpstr>NQF Stakeholder Relationships</vt:lpstr>
      <vt:lpstr>PowerPoint Presentation</vt:lpstr>
      <vt:lpstr>Role of a Qualifications Regulator</vt:lpstr>
      <vt:lpstr>Role of an Education Regulator</vt:lpstr>
      <vt:lpstr>Role of a Single Regulator</vt:lpstr>
      <vt:lpstr>Role of Awarding Bodies</vt:lpstr>
      <vt:lpstr>Role of Training Providers</vt:lpstr>
      <vt:lpstr>Questions for consideration</vt:lpstr>
      <vt:lpstr>PowerPoint Presentation</vt:lpstr>
    </vt:vector>
  </TitlesOfParts>
  <Company>The British Council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</dc:title>
  <dc:creator>The British Council</dc:creator>
  <cp:lastModifiedBy>Stirling's iPad</cp:lastModifiedBy>
  <cp:revision>488</cp:revision>
  <cp:lastPrinted>2014-05-28T14:32:13Z</cp:lastPrinted>
  <dcterms:created xsi:type="dcterms:W3CDTF">2012-06-12T16:13:16Z</dcterms:created>
  <dcterms:modified xsi:type="dcterms:W3CDTF">2017-02-22T16:58:05Z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0x010100F369F489B53C0E469BB35B8963102B86</vt:lpwstr>
  </property>
  <property fmtid="{D5CDD505-2E9C-101B-9397-08002B2CF9AE}" pid="3" name="ContentType">
    <vt:lpwstr>Document</vt:lpwstr>
  </property>
</Properties>
</file>