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7" r:id="rId4"/>
    <p:sldMasterId id="2147483759" r:id="rId5"/>
    <p:sldMasterId id="2147483660" r:id="rId6"/>
    <p:sldMasterId id="2147483700" r:id="rId7"/>
  </p:sldMasterIdLst>
  <p:notesMasterIdLst>
    <p:notesMasterId r:id="rId35"/>
  </p:notesMasterIdLst>
  <p:handoutMasterIdLst>
    <p:handoutMasterId r:id="rId36"/>
  </p:handoutMasterIdLst>
  <p:sldIdLst>
    <p:sldId id="281" r:id="rId8"/>
    <p:sldId id="268" r:id="rId9"/>
    <p:sldId id="323" r:id="rId10"/>
    <p:sldId id="333" r:id="rId11"/>
    <p:sldId id="335" r:id="rId12"/>
    <p:sldId id="325" r:id="rId13"/>
    <p:sldId id="321" r:id="rId14"/>
    <p:sldId id="326" r:id="rId15"/>
    <p:sldId id="336" r:id="rId16"/>
    <p:sldId id="324" r:id="rId17"/>
    <p:sldId id="327" r:id="rId18"/>
    <p:sldId id="328" r:id="rId19"/>
    <p:sldId id="329" r:id="rId20"/>
    <p:sldId id="330" r:id="rId21"/>
    <p:sldId id="331" r:id="rId22"/>
    <p:sldId id="337" r:id="rId23"/>
    <p:sldId id="338" r:id="rId24"/>
    <p:sldId id="332" r:id="rId25"/>
    <p:sldId id="340" r:id="rId26"/>
    <p:sldId id="341" r:id="rId27"/>
    <p:sldId id="339" r:id="rId28"/>
    <p:sldId id="343" r:id="rId29"/>
    <p:sldId id="334" r:id="rId30"/>
    <p:sldId id="342" r:id="rId31"/>
    <p:sldId id="344" r:id="rId32"/>
    <p:sldId id="345" r:id="rId33"/>
    <p:sldId id="346" r:id="rId34"/>
  </p:sldIdLst>
  <p:sldSz cx="12192000" cy="6858000"/>
  <p:notesSz cx="6858000" cy="9144000"/>
  <p:embeddedFontLst>
    <p:embeddedFont>
      <p:font typeface="British Council Sans" panose="020B0504020202020204" pitchFamily="34" charset="0"/>
      <p:regular r:id="rId37"/>
      <p:bold r:id="rId38"/>
      <p:italic r:id="rId39"/>
      <p:boldItalic r:id="rId40"/>
    </p:embeddedFont>
    <p:embeddedFont>
      <p:font typeface="British Council Sans Headline" panose="020B0504020202020204" pitchFamily="34" charset="0"/>
      <p:regular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86978" autoAdjust="0"/>
  </p:normalViewPr>
  <p:slideViewPr>
    <p:cSldViewPr snapToGrid="0" snapToObjects="1">
      <p:cViewPr varScale="1">
        <p:scale>
          <a:sx n="59" d="100"/>
          <a:sy n="59" d="100"/>
        </p:scale>
        <p:origin x="964" y="5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0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2.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pPr/>
              <a:t>28/03/2023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pPr/>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pPr/>
              <a:t>28/03/2023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pPr/>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Welcome to the final session! Thanks for staying.</a:t>
            </a:r>
          </a:p>
          <a:p>
            <a:r>
              <a:rPr lang="en-US" dirty="0"/>
              <a:t>This is a talk for teachers, especially those who struggle with assessing</a:t>
            </a:r>
            <a:r>
              <a:rPr lang="en-US" baseline="0" dirty="0"/>
              <a:t> kids’ speaking – it should be useful to anyone from EY to HS, low stakes and high stakes. In fact, there’s no reason that you can’t apply the same principles </a:t>
            </a:r>
            <a:r>
              <a:rPr lang="en-US" dirty="0"/>
              <a:t>&amp; techniques to adult classes, but those tend to be</a:t>
            </a:r>
            <a:r>
              <a:rPr lang="en-US" baseline="0" dirty="0"/>
              <a:t> smaller – one of the biggest problems with assessing speaking in class is number of people you have to deal with it at once! I.e., the talk does not look at discrete testing exercises, ‘oral exams’ which are </a:t>
            </a:r>
            <a:r>
              <a:rPr lang="en-US" baseline="0" dirty="0" err="1"/>
              <a:t>organised</a:t>
            </a:r>
            <a:r>
              <a:rPr lang="en-US" baseline="0" dirty="0"/>
              <a:t> 1-2-1. </a:t>
            </a:r>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pPr/>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reason to assess we identified earlier was to inform our teaching – to make sure that we go over what’s been misunderstood again.</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where the students are the assessors. If they know the success criteria, they can identify their own relative success in performance. Did the success criteria I gave you (WILF) help you to do the task efficiently?</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particularly the who, when, and why.</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hear terms like feedback, evaluation, assessment, examination, test, testing… are they synonyms? In a broad sense they are, so perhaps the more important thing is to think about </a:t>
            </a:r>
            <a:r>
              <a:rPr lang="en-US" i="1" dirty="0"/>
              <a:t>why</a:t>
            </a:r>
            <a:r>
              <a:rPr lang="en-US" dirty="0"/>
              <a:t> we do the activity in the first place. We have words like ‘formative’ and ‘summative’ for that, but sometimes they don’t seem to be enough to help us differentiate what we hope to achieve, so </a:t>
            </a:r>
            <a:r>
              <a:rPr lang="en-US" dirty="0" err="1"/>
              <a:t>AoL</a:t>
            </a:r>
            <a:r>
              <a:rPr lang="en-US" dirty="0"/>
              <a:t>, </a:t>
            </a:r>
            <a:r>
              <a:rPr lang="en-US" dirty="0" err="1"/>
              <a:t>AfL</a:t>
            </a:r>
            <a:r>
              <a:rPr lang="en-US" dirty="0"/>
              <a:t>, &amp; </a:t>
            </a:r>
            <a:r>
              <a:rPr lang="en-US" dirty="0" err="1"/>
              <a:t>AaL</a:t>
            </a:r>
            <a:r>
              <a:rPr lang="en-US" dirty="0"/>
              <a:t> can help clarify in our minds what we want to get out of the exercise – and there can be an overlap!</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Of course, these</a:t>
            </a:r>
            <a:r>
              <a:rPr lang="en-US" baseline="0" dirty="0"/>
              <a:t> success criteria are content-based (‘</a:t>
            </a:r>
            <a:r>
              <a:rPr lang="en-US" i="1" baseline="0" dirty="0"/>
              <a:t>Did you talk about…?</a:t>
            </a:r>
            <a:r>
              <a:rPr lang="en-US" baseline="0" dirty="0"/>
              <a:t>’) But they could equally be based in anything you want to measure: grammatical structures, lexis, features of pronunciation… The key thing is that you should have taught the criteria at some point, so the kids see the connection between what they’ve studied and the evaluation: their learning becomes visible to them, so is their progress, and so are the gaps in their capabilities, because they know what you covered in class, and what they didn’t do during the assessment. </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this is peer-to-peer feedback. The teacher has trouble evaluating everyone, and therefore will also struggle to provide useful feedback to every individual. We know feedback is essential to efficient teaching-learning practice (Hattie says!) but the with no feedback to give the learners after the speaking task, we undermine the purpose of some of it. Peer feedback may not always be 100% effective (why is another topic), but it’s better than nothing! And it will be improved with practice and learner training.</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Shouldn’t tests be a surprise? ‘If they don’t know they are going to be tested, don’t you get a better idea of their ‘true’ ability?’ versus ‘What can you learn from a ‘pop quiz’ about real performance ability?’</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It’s debatable whether a stressful situation (speaking at your worst) or relaxed (speaking at your best) is a more ‘realistic’ measure, but we should go back to ask WHY we are doing the exercise. Unless it’s somehow random assessment for learning (</a:t>
            </a:r>
            <a:r>
              <a:rPr lang="en-US" i="1" dirty="0"/>
              <a:t>What can the learners do easily despite pressure? Because I need to re-teach what they struggle with</a:t>
            </a:r>
            <a:r>
              <a:rPr lang="en-US" dirty="0"/>
              <a:t>…) then we ought to support them to do their best, build confidence through positive reinforcement. </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GESE = Trinity College London Graded Examinations in Spoken English</a:t>
            </a:r>
          </a:p>
          <a:p>
            <a:r>
              <a:rPr lang="en-US" dirty="0"/>
              <a:t>Examples: </a:t>
            </a:r>
          </a:p>
          <a:p>
            <a:r>
              <a:rPr lang="en-US" sz="1200" b="0" dirty="0">
                <a:solidFill>
                  <a:schemeClr val="tx2"/>
                </a:solidFill>
              </a:rPr>
              <a:t>Used </a:t>
            </a:r>
            <a:r>
              <a:rPr lang="en-US" sz="1200" b="0" dirty="0">
                <a:solidFill>
                  <a:srgbClr val="FF0000"/>
                </a:solidFill>
              </a:rPr>
              <a:t>[could] </a:t>
            </a:r>
            <a:r>
              <a:rPr lang="en-US" sz="1200" b="0" dirty="0">
                <a:solidFill>
                  <a:schemeClr val="tx2"/>
                </a:solidFill>
              </a:rPr>
              <a:t>to talk about </a:t>
            </a:r>
            <a:r>
              <a:rPr lang="en-US" sz="1200" b="0" dirty="0">
                <a:solidFill>
                  <a:srgbClr val="FF0000"/>
                </a:solidFill>
              </a:rPr>
              <a:t>[possibility]</a:t>
            </a:r>
            <a:r>
              <a:rPr kumimoji="0" lang="en-US" sz="1200" b="0" i="0" u="none" strike="noStrike" kern="1200" cap="none" spc="0" normalizeH="0" baseline="0" noProof="0" dirty="0">
                <a:ln>
                  <a:noFill/>
                </a:ln>
                <a:solidFill>
                  <a:schemeClr val="tx2"/>
                </a:solidFill>
                <a:effectLst/>
                <a:uLnTx/>
                <a:uFillTx/>
                <a:latin typeface="+mn-lt"/>
                <a:ea typeface="+mn-ea"/>
                <a:cs typeface="+mn-cs"/>
              </a:rPr>
              <a:t>. </a:t>
            </a:r>
          </a:p>
          <a:p>
            <a:r>
              <a:rPr kumimoji="0" lang="en-US" sz="1200" b="0" i="0" u="none" strike="noStrike" kern="1200" cap="none" spc="0" normalizeH="0" baseline="0" noProof="0" dirty="0">
                <a:ln>
                  <a:noFill/>
                </a:ln>
                <a:solidFill>
                  <a:schemeClr val="tx2"/>
                </a:solidFill>
                <a:effectLst/>
                <a:uLnTx/>
                <a:uFillTx/>
                <a:latin typeface="+mn-lt"/>
                <a:ea typeface="+mn-ea"/>
                <a:cs typeface="+mn-cs"/>
              </a:rPr>
              <a:t>Said [success criteria] and [assessment of learning].</a:t>
            </a:r>
          </a:p>
          <a:p>
            <a:r>
              <a:rPr lang="en-US" sz="1200" b="0" baseline="0" dirty="0">
                <a:solidFill>
                  <a:schemeClr val="tx2"/>
                </a:solidFill>
              </a:rPr>
              <a:t>Was </a:t>
            </a:r>
            <a:r>
              <a:rPr lang="en-US" sz="1200" b="0" baseline="0" dirty="0">
                <a:solidFill>
                  <a:srgbClr val="FF0000"/>
                </a:solidFill>
              </a:rPr>
              <a:t>[easy] </a:t>
            </a:r>
            <a:r>
              <a:rPr lang="en-US" sz="1200" b="0" baseline="0" dirty="0">
                <a:solidFill>
                  <a:schemeClr val="tx2"/>
                </a:solidFill>
              </a:rPr>
              <a:t>to understand.</a:t>
            </a:r>
            <a:endParaRPr lang="en-GB" b="0"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Trinity GESE Grades 4-6 are Elementary, </a:t>
            </a:r>
            <a:r>
              <a:rPr lang="en-GB" dirty="0"/>
              <a:t>(CEFR level A2.2–B1.2)</a:t>
            </a:r>
          </a:p>
          <a:p>
            <a:r>
              <a:rPr lang="en-US" dirty="0"/>
              <a:t>The title of the topic Is chosen by the learner, and they get to talk</a:t>
            </a:r>
            <a:r>
              <a:rPr lang="en-US" baseline="0" dirty="0"/>
              <a:t> about something they know and like, so they are supported to do their best – that’s fundamental to Trinity’s philosophy. </a:t>
            </a:r>
          </a:p>
          <a:p>
            <a:r>
              <a:rPr lang="en-US" baseline="0" dirty="0"/>
              <a:t>Could you use the exam report form with your learners, after training?</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session is meant to be interactive: due the nature of the room and audience, this is unfortunately limited to discussions, but as we’re looking</a:t>
            </a:r>
            <a:r>
              <a:rPr lang="en-US" baseline="0" dirty="0"/>
              <a:t> at assessing speaking, this is entirely appropriate! After each discussion, we will do a little evaluation. </a:t>
            </a:r>
            <a:endParaRPr lang="en-US" dirty="0"/>
          </a:p>
          <a:p>
            <a:r>
              <a:rPr lang="en-US" dirty="0"/>
              <a:t>We will have time for Q&amp;A</a:t>
            </a:r>
            <a:r>
              <a:rPr lang="en-US" baseline="0" dirty="0"/>
              <a:t> at the end, so please leave them until then.</a:t>
            </a:r>
          </a:p>
          <a:p>
            <a:r>
              <a:rPr lang="en-US" baseline="0" dirty="0"/>
              <a:t>For some of the tasks it will help if you imagine you are the class and I am the teacher, as the discussions are designed to be loop-input style.</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Same task for IELTS, different format of peer evaluation.</a:t>
            </a:r>
          </a:p>
        </p:txBody>
      </p:sp>
      <p:sp>
        <p:nvSpPr>
          <p:cNvPr id="4" name="Slide Number Placeholder 3"/>
          <p:cNvSpPr>
            <a:spLocks noGrp="1"/>
          </p:cNvSpPr>
          <p:nvPr>
            <p:ph type="sldNum" sz="quarter" idx="10"/>
          </p:nvPr>
        </p:nvSpPr>
        <p:spPr/>
        <p:txBody>
          <a:bodyPr/>
          <a:lstStyle/>
          <a:p>
            <a:fld id="{A5C7F705-F937-46CB-A48B-0D9E19179A36}"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can’t read the detail, notice the top 4 criteria.</a:t>
            </a:r>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pPr/>
              <a:t>21</a:t>
            </a:fld>
            <a:endParaRPr lang="en-GB"/>
          </a:p>
        </p:txBody>
      </p:sp>
    </p:spTree>
    <p:extLst>
      <p:ext uri="{BB962C8B-B14F-4D97-AF65-F5344CB8AC3E}">
        <p14:creationId xmlns:p14="http://schemas.microsoft.com/office/powerpoint/2010/main" val="2375165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could be better prep for understanding what examiners look for than pretending to be one? But of course, examiners go through a lot of training in how to assess, and so do teachers, so why wouldn’t students who need to know how grading happens? Some time needs to be invested! But this can be done over a whole course, semester, or years…</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Fluency &amp; Coherence… Lexical Resource… Grammatical Range &amp; Accuracy… &amp; Pronunciation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much time to brainstorm detail: d</a:t>
            </a:r>
            <a:r>
              <a:rPr lang="en-US" dirty="0" err="1"/>
              <a:t>iscussion</a:t>
            </a:r>
            <a:r>
              <a:rPr lang="en-US" dirty="0"/>
              <a:t> or quick shout out, depending on time. Think just about ‘uses a range of </a:t>
            </a:r>
            <a:r>
              <a:rPr lang="en-US" dirty="0" err="1"/>
              <a:t>pron</a:t>
            </a:r>
            <a:r>
              <a:rPr lang="en-US" dirty="0"/>
              <a:t> features with mixed control’ if really short of time: consider contractions, connected speech, individual sounds, word and sentence stress, and so on.</a:t>
            </a:r>
          </a:p>
          <a:p>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I made to use with my</a:t>
            </a:r>
            <a:r>
              <a:rPr lang="en-US" baseline="0" dirty="0"/>
              <a:t> own class – though not for this particular Part 2 question. They can do it more than once with different partners. </a:t>
            </a:r>
          </a:p>
          <a:p>
            <a:r>
              <a:rPr lang="en-US" baseline="0" dirty="0"/>
              <a:t>SS can either use the space to write what they think examiners look for, or note what their partners said during the exercise, and</a:t>
            </a:r>
            <a:r>
              <a:rPr lang="en-US" i="1" baseline="0" dirty="0"/>
              <a:t> then </a:t>
            </a:r>
            <a:r>
              <a:rPr lang="en-US" baseline="0" dirty="0"/>
              <a:t>discuss in groups if they think it was appropriate to what they understand examiners look for.</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end: we go from </a:t>
            </a:r>
            <a:r>
              <a:rPr lang="en-US" i="1" dirty="0"/>
              <a:t>telling</a:t>
            </a:r>
            <a:r>
              <a:rPr lang="en-US" dirty="0"/>
              <a:t> SS what we are looking for, to </a:t>
            </a:r>
            <a:r>
              <a:rPr lang="en-US" i="1" dirty="0"/>
              <a:t>part-telling and prompts</a:t>
            </a:r>
            <a:r>
              <a:rPr lang="en-US" dirty="0"/>
              <a:t>, stem sentences, etc., to </a:t>
            </a:r>
            <a:r>
              <a:rPr lang="en-US" i="1" dirty="0"/>
              <a:t>eliciting</a:t>
            </a:r>
            <a:r>
              <a:rPr lang="en-US" dirty="0"/>
              <a:t> from them </a:t>
            </a:r>
            <a:r>
              <a:rPr lang="en-US" i="1" dirty="0"/>
              <a:t>completely.</a:t>
            </a:r>
            <a:r>
              <a:rPr lang="en-US" dirty="0"/>
              <a:t> A well-trained learner will have done this so many times in class that they are able to tell what the teacher or examiner is looking for, because ultimately there is only so much we DO look for – grammar, </a:t>
            </a:r>
            <a:r>
              <a:rPr lang="en-US" dirty="0" err="1"/>
              <a:t>pron</a:t>
            </a:r>
            <a:r>
              <a:rPr lang="en-US" dirty="0"/>
              <a:t>, lexis, skills, etc. It’s not infinite, and they ought to hear that too, because it’s reassuring!</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Questions can be sent if shy or no time.</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27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2-3 minutes talk. Don’t necessarily discuss</a:t>
            </a:r>
            <a:r>
              <a:rPr lang="en-US" baseline="0" dirty="0"/>
              <a:t> all the questions – which look most interesting to you? Start at the top, the middle, or the bottom…</a:t>
            </a:r>
            <a:endParaRPr lang="en-GB" dirty="0"/>
          </a:p>
          <a:p>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evaluate how ‘successful’ your discussion was. Of course, this is</a:t>
            </a:r>
            <a:r>
              <a:rPr lang="en-US" baseline="0" dirty="0"/>
              <a:t> a common technique for instant feedback from learners. You can ask them to use mini-whiteboards, draw, or show you physically (demo).</a:t>
            </a:r>
          </a:p>
          <a:p>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Of course, getting into the habit of asking your students how they think they performed will, in the long run, create a positive mindset towards evaluation, as it simply takes other forms – tests may be more formal, but they still evaluate learning which has already taken place.</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the question of class size is self-evident. It’s the crux of the matter in assessing speaking,</a:t>
            </a:r>
            <a:r>
              <a:rPr lang="en-US" baseline="0" dirty="0"/>
              <a:t> because the evaluation needs to be performed synchronously, unlike reading, listening, and writing. (Recording speaking is possible, but still time-consuming – all it does is shift the time to later for the teacher. Formal testing can use professionals to analyse recordings, but that’s not the topic of this talk.)</a:t>
            </a:r>
            <a:endParaRPr lang="en-US" dirty="0"/>
          </a:p>
          <a:p>
            <a:r>
              <a:rPr lang="en-US" dirty="0"/>
              <a:t>Teacher cognition can also be an influencing / influential factor.</a:t>
            </a:r>
            <a:r>
              <a:rPr lang="en-US" baseline="0" dirty="0"/>
              <a:t> Are we independent? Do we hold grudges? If the kids were grading each other, would they give different marks? Maybe, but they can’t be trusted, can they? Because they don’t know what they’re doing! So, we have to train them, just like we trained ourselves.</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the key take-aways: there are times when you can’t ask for self- or peer evaluation (e.g., high stakes summatives), but there’s plenty more we can do to help ourselves</a:t>
            </a:r>
            <a:r>
              <a:rPr lang="en-US" baseline="0" dirty="0"/>
              <a:t> in class. And we can certainly help our kids by training them in what to do when the high stakes exam finally comes along. That is, in fact, a responsibility for educators.</a:t>
            </a:r>
          </a:p>
          <a:p>
            <a:r>
              <a:rPr lang="en-US" baseline="0" dirty="0"/>
              <a:t>So, let’s look at different types of classroom assessment purpose.</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WILF is What I’m Looking For… I have to give you success</a:t>
            </a:r>
            <a:r>
              <a:rPr lang="en-US" baseline="0" dirty="0"/>
              <a:t> criteria.</a:t>
            </a:r>
          </a:p>
          <a:p>
            <a:r>
              <a:rPr lang="en-US" baseline="0" dirty="0"/>
              <a:t>At the end of the 120 seconds:</a:t>
            </a:r>
          </a:p>
          <a:p>
            <a:pPr marL="228600" indent="-228600">
              <a:buAutoNum type="arabicPeriod"/>
            </a:pPr>
            <a:r>
              <a:rPr lang="en-US" baseline="0" dirty="0"/>
              <a:t>A show of hands – did your partner succeed, more or less?</a:t>
            </a:r>
          </a:p>
          <a:p>
            <a:pPr marL="228600" indent="-228600">
              <a:buAutoNum type="arabicPeriod"/>
            </a:pPr>
            <a:r>
              <a:rPr lang="en-US" baseline="0" dirty="0"/>
              <a:t>Hold up a hand to grade your partner: 1 finger is poorly completed, 5 is everything completed well.</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‘Book definitions’ – but logically, we need to know if our students have learned</a:t>
            </a:r>
            <a:r>
              <a:rPr lang="en-US" baseline="0" dirty="0"/>
              <a:t> what we need them to learn, so we have to have some way to ‘test’ if they can do what we’ve prepared them to do.</a:t>
            </a:r>
            <a:endParaRPr lang="en-GB" dirty="0"/>
          </a:p>
        </p:txBody>
      </p:sp>
      <p:sp>
        <p:nvSpPr>
          <p:cNvPr id="4" name="Slide Number Placeholder 3"/>
          <p:cNvSpPr>
            <a:spLocks noGrp="1"/>
          </p:cNvSpPr>
          <p:nvPr>
            <p:ph type="sldNum" sz="quarter" idx="10"/>
          </p:nvPr>
        </p:nvSpPr>
        <p:spPr/>
        <p:txBody>
          <a:bodyPr/>
          <a:lstStyle/>
          <a:p>
            <a:fld id="{A5C7F705-F937-46CB-A48B-0D9E19179A36}"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lvl1pPr algn="l">
              <a:defRPr/>
            </a:lvl1pPr>
          </a:lstStyle>
          <a:p>
            <a:r>
              <a:rPr lang="en-GB"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3"/>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pPr/>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pPr/>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pPr/>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dirty="0"/>
              <a:t>www.britishcouncil.org</a:t>
            </a:r>
          </a:p>
        </p:txBody>
      </p:sp>
      <p:sp>
        <p:nvSpPr>
          <p:cNvPr id="4" name="Slide Number Placeholder 3"/>
          <p:cNvSpPr>
            <a:spLocks noGrp="1"/>
          </p:cNvSpPr>
          <p:nvPr>
            <p:ph type="sldNum" sz="quarter" idx="12"/>
          </p:nvPr>
        </p:nvSpPr>
        <p:spPr/>
        <p:txBody>
          <a:bodyPr/>
          <a:lstStyle/>
          <a:p>
            <a:fld id="{A36854FA-307F-854E-96D4-DE585DB24BD3}" type="slidenum">
              <a:rPr lang="en-GB" noProof="0" smtClean="0"/>
              <a:pPr/>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Tree>
    <p:extLst>
      <p:ext uri="{BB962C8B-B14F-4D97-AF65-F5344CB8AC3E}">
        <p14:creationId xmlns:p14="http://schemas.microsoft.com/office/powerpoint/2010/main" val="37937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dirty="0"/>
              <a:t>www.britishcouncil.org</a:t>
            </a:r>
          </a:p>
        </p:txBody>
      </p:sp>
      <p:sp>
        <p:nvSpPr>
          <p:cNvPr id="5" name="Slide Number Placeholder 4"/>
          <p:cNvSpPr>
            <a:spLocks noGrp="1"/>
          </p:cNvSpPr>
          <p:nvPr>
            <p:ph type="sldNum" sz="quarter" idx="12"/>
          </p:nvPr>
        </p:nvSpPr>
        <p:spPr/>
        <p:txBody>
          <a:bodyPr/>
          <a:lstStyle/>
          <a:p>
            <a:fld id="{A36854FA-307F-854E-96D4-DE585DB24BD3}" type="slidenum">
              <a:rPr lang="en-GB" noProof="0" smtClean="0"/>
              <a:pPr/>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www.britishcouncil.org</a:t>
            </a:r>
          </a:p>
        </p:txBody>
      </p:sp>
      <p:sp>
        <p:nvSpPr>
          <p:cNvPr id="6" name="Slide Number Placeholder 5"/>
          <p:cNvSpPr>
            <a:spLocks noGrp="1"/>
          </p:cNvSpPr>
          <p:nvPr>
            <p:ph type="sldNum" sz="quarter" idx="12"/>
          </p:nvPr>
        </p:nvSpPr>
        <p:spPr/>
        <p:txBody>
          <a:bodyPr/>
          <a:lstStyle/>
          <a:p>
            <a:fld id="{A36854FA-307F-854E-96D4-DE585DB24BD3}" type="slidenum">
              <a:rPr lang="en-GB" noProof="0" smtClean="0"/>
              <a:pPr/>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96000"/>
            <a:lum/>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dirty="0"/>
              <a:t>www.britishcouncil.org</a:t>
            </a:r>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96000"/>
            <a:lum/>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dirty="0"/>
              <a:t>www.britishcouncil.org</a:t>
            </a:r>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alphaModFix amt="9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dirty="0"/>
              <a:t>www.britishcouncil.org</a:t>
            </a:r>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9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hyperlink" Target="https://www.teachingenglish.org.uk/" TargetMode="External"/><Relationship Id="rId3" Type="http://schemas.openxmlformats.org/officeDocument/2006/relationships/hyperlink" Target="https://www.trinitycollege.com/qualifications/english-language/GESE" TargetMode="External"/><Relationship Id="rId7" Type="http://schemas.openxmlformats.org/officeDocument/2006/relationships/hyperlink" Target="https://visible-learning.org/glossary/"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hyperlink" Target="https://ielts.idp.com/vietnam" TargetMode="External"/><Relationship Id="rId5" Type="http://schemas.openxmlformats.org/officeDocument/2006/relationships/hyperlink" Target="https://www.ielts.org/" TargetMode="External"/><Relationship Id="rId4" Type="http://schemas.openxmlformats.org/officeDocument/2006/relationships/hyperlink" Target="https://www.trinitycollege.com/resource/?id=5755" TargetMode="External"/><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de-DE" sz="3600" dirty="0"/>
              <a:t>Problems and Solutions in Assessing Speaking with Young Learners</a:t>
            </a:r>
            <a:endParaRPr lang="en-GB" sz="3600" dirty="0"/>
          </a:p>
        </p:txBody>
      </p:sp>
      <p:sp>
        <p:nvSpPr>
          <p:cNvPr id="4" name="Subtitle 3"/>
          <p:cNvSpPr>
            <a:spLocks noGrp="1"/>
          </p:cNvSpPr>
          <p:nvPr>
            <p:ph type="subTitle" idx="1"/>
          </p:nvPr>
        </p:nvSpPr>
        <p:spPr/>
        <p:txBody>
          <a:bodyPr>
            <a:normAutofit/>
          </a:bodyPr>
          <a:lstStyle/>
          <a:p>
            <a:r>
              <a:rPr lang="de-DE" sz="4300" b="0" dirty="0">
                <a:solidFill>
                  <a:schemeClr val="accent1"/>
                </a:solidFill>
                <a:latin typeface="British Council Sans Headline" panose="020B0504020202020204" pitchFamily="34" charset="0"/>
                <a:ea typeface="+mj-ea"/>
                <a:cs typeface="British Council Sans Headline" panose="020B0504020202020204" pitchFamily="34" charset="0"/>
              </a:rPr>
              <a:t>Too Many Voices:</a:t>
            </a:r>
            <a:endParaRPr lang="en-GB" sz="4300" b="0" dirty="0">
              <a:solidFill>
                <a:schemeClr val="accent1"/>
              </a:solidFill>
              <a:latin typeface="British Council Sans Headline" panose="020B0504020202020204" pitchFamily="34" charset="0"/>
              <a:ea typeface="+mj-ea"/>
              <a:cs typeface="British Council Sans Headline" panose="020B0504020202020204" pitchFamily="34" charset="0"/>
            </a:endParaRPr>
          </a:p>
        </p:txBody>
      </p:sp>
      <p:sp>
        <p:nvSpPr>
          <p:cNvPr id="2" name="Footer Placeholder 1"/>
          <p:cNvSpPr>
            <a:spLocks noGrp="1"/>
          </p:cNvSpPr>
          <p:nvPr>
            <p:ph type="ftr" sz="quarter" idx="11"/>
          </p:nvPr>
        </p:nvSpPr>
        <p:spPr/>
        <p:txBody>
          <a:bodyPr/>
          <a:lstStyle/>
          <a:p>
            <a:r>
              <a:rPr lang="en-GB" dirty="0"/>
              <a:t>www.britishcouncil.org</a:t>
            </a:r>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pPr algn="r"/>
            <a:r>
              <a:rPr lang="en-US" dirty="0"/>
              <a:t>Martin Goosey, British Council Viet Nam</a:t>
            </a:r>
            <a:endParaRPr lang="en-GB" dirty="0"/>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a:xfrm>
            <a:off x="648000" y="504000"/>
            <a:ext cx="9873538" cy="792000"/>
          </a:xfrm>
        </p:spPr>
        <p:txBody>
          <a:bodyPr/>
          <a:lstStyle/>
          <a:p>
            <a:r>
              <a:rPr lang="en-US" dirty="0"/>
              <a:t>Evaluation #2: Differentiating Assessment Purpose</a:t>
            </a:r>
            <a:endParaRPr lang="en-GB" dirty="0"/>
          </a:p>
        </p:txBody>
      </p:sp>
      <p:sp>
        <p:nvSpPr>
          <p:cNvPr id="3" name="Content Placeholder 2">
            <a:extLst>
              <a:ext uri="{FF2B5EF4-FFF2-40B4-BE49-F238E27FC236}">
                <a16:creationId xmlns:a16="http://schemas.microsoft.com/office/drawing/2014/main" id="{69C8612C-41E4-424E-A5BA-840B70601FD8}"/>
              </a:ext>
            </a:extLst>
          </p:cNvPr>
          <p:cNvSpPr>
            <a:spLocks noGrp="1"/>
          </p:cNvSpPr>
          <p:nvPr>
            <p:ph sz="half" idx="1"/>
          </p:nvPr>
        </p:nvSpPr>
        <p:spPr>
          <a:xfrm>
            <a:off x="647999" y="1512000"/>
            <a:ext cx="5586545" cy="4500000"/>
          </a:xfrm>
        </p:spPr>
        <p:txBody>
          <a:bodyPr/>
          <a:lstStyle/>
          <a:p>
            <a:r>
              <a:rPr lang="en-US" dirty="0"/>
              <a:t>What is Assessment </a:t>
            </a:r>
            <a:r>
              <a:rPr lang="en-US" i="1" dirty="0">
                <a:solidFill>
                  <a:srgbClr val="FF0000"/>
                </a:solidFill>
              </a:rPr>
              <a:t>for</a:t>
            </a:r>
            <a:r>
              <a:rPr lang="en-US" dirty="0"/>
              <a:t> Learning? </a:t>
            </a:r>
          </a:p>
          <a:p>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10</a:t>
            </a:fld>
            <a:endParaRPr lang="en-GB" dirty="0"/>
          </a:p>
        </p:txBody>
      </p:sp>
      <p:pic>
        <p:nvPicPr>
          <p:cNvPr id="1026" name="Picture 2"/>
          <p:cNvPicPr>
            <a:picLocks noGrp="1" noChangeAspect="1" noChangeArrowheads="1"/>
          </p:cNvPicPr>
          <p:nvPr>
            <p:ph sz="half" idx="2"/>
          </p:nvPr>
        </p:nvPicPr>
        <p:blipFill>
          <a:blip r:embed="rId3"/>
          <a:srcRect t="48177" b="25854"/>
          <a:stretch>
            <a:fillRect/>
          </a:stretch>
        </p:blipFill>
        <p:spPr bwMode="auto">
          <a:xfrm>
            <a:off x="446117" y="2576945"/>
            <a:ext cx="10980153" cy="2006930"/>
          </a:xfrm>
          <a:prstGeom prst="rect">
            <a:avLst/>
          </a:prstGeom>
          <a:noFill/>
          <a:ln w="9525">
            <a:noFill/>
            <a:miter lim="800000"/>
            <a:headEnd/>
            <a:tailEnd/>
          </a:ln>
          <a:effectLst/>
        </p:spPr>
      </p:pic>
      <p:sp>
        <p:nvSpPr>
          <p:cNvPr id="9" name="Rectangle 8"/>
          <p:cNvSpPr/>
          <p:nvPr/>
        </p:nvSpPr>
        <p:spPr>
          <a:xfrm>
            <a:off x="8043016" y="6192000"/>
            <a:ext cx="4102020" cy="246221"/>
          </a:xfrm>
          <a:prstGeom prst="rect">
            <a:avLst/>
          </a:prstGeom>
        </p:spPr>
        <p:txBody>
          <a:bodyPr wrap="square">
            <a:spAutoFit/>
          </a:bodyPr>
          <a:lstStyle/>
          <a:p>
            <a:r>
              <a:rPr lang="en-GB" sz="1000" dirty="0"/>
              <a:t>Source: https://www.harapnuik.org/?p=8475 </a:t>
            </a:r>
          </a:p>
        </p:txBody>
      </p:sp>
    </p:spTree>
    <p:extLst>
      <p:ext uri="{BB962C8B-B14F-4D97-AF65-F5344CB8AC3E}">
        <p14:creationId xmlns:p14="http://schemas.microsoft.com/office/powerpoint/2010/main" val="36356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a:xfrm>
            <a:off x="647999" y="504000"/>
            <a:ext cx="9849787" cy="792000"/>
          </a:xfrm>
        </p:spPr>
        <p:txBody>
          <a:bodyPr/>
          <a:lstStyle/>
          <a:p>
            <a:r>
              <a:rPr lang="en-US" dirty="0"/>
              <a:t>Evaluation #2: Differentiating Assessment Purpose</a:t>
            </a:r>
            <a:endParaRPr lang="en-GB" dirty="0"/>
          </a:p>
        </p:txBody>
      </p:sp>
      <p:sp>
        <p:nvSpPr>
          <p:cNvPr id="3" name="Content Placeholder 2">
            <a:extLst>
              <a:ext uri="{FF2B5EF4-FFF2-40B4-BE49-F238E27FC236}">
                <a16:creationId xmlns:a16="http://schemas.microsoft.com/office/drawing/2014/main" id="{69C8612C-41E4-424E-A5BA-840B70601FD8}"/>
              </a:ext>
            </a:extLst>
          </p:cNvPr>
          <p:cNvSpPr>
            <a:spLocks noGrp="1"/>
          </p:cNvSpPr>
          <p:nvPr>
            <p:ph sz="half" idx="1"/>
          </p:nvPr>
        </p:nvSpPr>
        <p:spPr>
          <a:xfrm>
            <a:off x="647999" y="1512000"/>
            <a:ext cx="5586545" cy="4500000"/>
          </a:xfrm>
        </p:spPr>
        <p:txBody>
          <a:bodyPr/>
          <a:lstStyle/>
          <a:p>
            <a:r>
              <a:rPr lang="en-US" dirty="0"/>
              <a:t>What is Assessment </a:t>
            </a:r>
            <a:r>
              <a:rPr lang="en-US" i="1" dirty="0">
                <a:solidFill>
                  <a:srgbClr val="FF0000"/>
                </a:solidFill>
              </a:rPr>
              <a:t>as</a:t>
            </a:r>
            <a:r>
              <a:rPr lang="en-US" dirty="0"/>
              <a:t> Learning?</a:t>
            </a:r>
          </a:p>
          <a:p>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11</a:t>
            </a:fld>
            <a:endParaRPr lang="en-GB" dirty="0"/>
          </a:p>
        </p:txBody>
      </p:sp>
      <p:pic>
        <p:nvPicPr>
          <p:cNvPr id="1026" name="Picture 2"/>
          <p:cNvPicPr>
            <a:picLocks noGrp="1" noChangeAspect="1" noChangeArrowheads="1"/>
          </p:cNvPicPr>
          <p:nvPr>
            <p:ph sz="half" idx="2"/>
          </p:nvPr>
        </p:nvPicPr>
        <p:blipFill>
          <a:blip r:embed="rId3"/>
          <a:srcRect t="75729"/>
          <a:stretch>
            <a:fillRect/>
          </a:stretch>
        </p:blipFill>
        <p:spPr bwMode="auto">
          <a:xfrm>
            <a:off x="647998" y="2576945"/>
            <a:ext cx="11053353" cy="1888177"/>
          </a:xfrm>
          <a:prstGeom prst="rect">
            <a:avLst/>
          </a:prstGeom>
          <a:noFill/>
          <a:ln w="9525">
            <a:noFill/>
            <a:miter lim="800000"/>
            <a:headEnd/>
            <a:tailEnd/>
          </a:ln>
          <a:effectLst/>
        </p:spPr>
      </p:pic>
      <p:sp>
        <p:nvSpPr>
          <p:cNvPr id="11" name="Rectangle 10"/>
          <p:cNvSpPr/>
          <p:nvPr/>
        </p:nvSpPr>
        <p:spPr>
          <a:xfrm>
            <a:off x="8043016" y="6192000"/>
            <a:ext cx="4102020" cy="246221"/>
          </a:xfrm>
          <a:prstGeom prst="rect">
            <a:avLst/>
          </a:prstGeom>
        </p:spPr>
        <p:txBody>
          <a:bodyPr wrap="square">
            <a:spAutoFit/>
          </a:bodyPr>
          <a:lstStyle/>
          <a:p>
            <a:r>
              <a:rPr lang="en-GB" sz="1000" dirty="0"/>
              <a:t>Source: https://www.harapnuik.org/?p=8475 </a:t>
            </a:r>
          </a:p>
        </p:txBody>
      </p:sp>
    </p:spTree>
    <p:extLst>
      <p:ext uri="{BB962C8B-B14F-4D97-AF65-F5344CB8AC3E}">
        <p14:creationId xmlns:p14="http://schemas.microsoft.com/office/powerpoint/2010/main" val="36356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Grp="1" noChangeAspect="1" noChangeArrowheads="1"/>
          </p:cNvPicPr>
          <p:nvPr>
            <p:ph sz="half" idx="2"/>
          </p:nvPr>
        </p:nvPicPr>
        <p:blipFill>
          <a:blip r:embed="rId3"/>
          <a:srcRect l="67213"/>
          <a:stretch>
            <a:fillRect/>
          </a:stretch>
        </p:blipFill>
        <p:spPr bwMode="auto">
          <a:xfrm>
            <a:off x="5259252" y="783604"/>
            <a:ext cx="2342855" cy="6074396"/>
          </a:xfrm>
          <a:prstGeom prst="rect">
            <a:avLst/>
          </a:prstGeom>
          <a:noFill/>
          <a:ln w="9525">
            <a:noFill/>
            <a:miter lim="800000"/>
            <a:headEnd/>
            <a:tailEnd/>
          </a:ln>
          <a:effectLst/>
        </p:spPr>
      </p:pic>
      <p:pic>
        <p:nvPicPr>
          <p:cNvPr id="10" name="Picture 2"/>
          <p:cNvPicPr>
            <a:picLocks noGrp="1" noChangeAspect="1" noChangeArrowheads="1"/>
          </p:cNvPicPr>
          <p:nvPr>
            <p:ph sz="half" idx="2"/>
          </p:nvPr>
        </p:nvPicPr>
        <p:blipFill>
          <a:blip r:embed="rId3"/>
          <a:srcRect l="42711" r="32787"/>
          <a:stretch>
            <a:fillRect/>
          </a:stretch>
        </p:blipFill>
        <p:spPr bwMode="auto">
          <a:xfrm>
            <a:off x="3574605" y="783606"/>
            <a:ext cx="1750843" cy="6074396"/>
          </a:xfrm>
          <a:prstGeom prst="rect">
            <a:avLst/>
          </a:prstGeom>
          <a:noFill/>
          <a:ln w="9525">
            <a:noFill/>
            <a:miter lim="800000"/>
            <a:headEnd/>
            <a:tailEnd/>
          </a:ln>
          <a:effectLst/>
        </p:spPr>
      </p:pic>
      <p:pic>
        <p:nvPicPr>
          <p:cNvPr id="2050" name="Picture 2"/>
          <p:cNvPicPr>
            <a:picLocks noGrp="1" noChangeAspect="1" noChangeArrowheads="1"/>
          </p:cNvPicPr>
          <p:nvPr>
            <p:ph sz="half" idx="2"/>
          </p:nvPr>
        </p:nvPicPr>
        <p:blipFill>
          <a:blip r:embed="rId3"/>
          <a:srcRect r="57289"/>
          <a:stretch>
            <a:fillRect/>
          </a:stretch>
        </p:blipFill>
        <p:spPr bwMode="auto">
          <a:xfrm>
            <a:off x="522647" y="783606"/>
            <a:ext cx="3051958" cy="6074395"/>
          </a:xfrm>
          <a:prstGeom prst="rect">
            <a:avLst/>
          </a:prstGeom>
          <a:noFill/>
          <a:ln w="9525">
            <a:noFill/>
            <a:miter lim="800000"/>
            <a:headEnd/>
            <a:tailEnd/>
          </a:ln>
          <a:effectLst/>
        </p:spPr>
      </p:pic>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a:xfrm>
            <a:off x="648000" y="504000"/>
            <a:ext cx="9802286" cy="792000"/>
          </a:xfrm>
        </p:spPr>
        <p:txBody>
          <a:bodyPr/>
          <a:lstStyle/>
          <a:p>
            <a:r>
              <a:rPr lang="en-US" dirty="0"/>
              <a:t>Evaluation #2: Differentiating Assessment Purpose</a:t>
            </a:r>
            <a:endParaRPr lang="en-GB" dirty="0"/>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12</a:t>
            </a:fld>
            <a:endParaRPr lang="en-GB" dirty="0"/>
          </a:p>
        </p:txBody>
      </p:sp>
      <p:sp>
        <p:nvSpPr>
          <p:cNvPr id="3" name="Rectangle 2">
            <a:extLst>
              <a:ext uri="{FF2B5EF4-FFF2-40B4-BE49-F238E27FC236}">
                <a16:creationId xmlns:a16="http://schemas.microsoft.com/office/drawing/2014/main" id="{DE0FA18D-6366-A21A-8225-25BBB570F5CC}"/>
              </a:ext>
            </a:extLst>
          </p:cNvPr>
          <p:cNvSpPr/>
          <p:nvPr/>
        </p:nvSpPr>
        <p:spPr>
          <a:xfrm>
            <a:off x="8043016" y="6192000"/>
            <a:ext cx="4102020" cy="246221"/>
          </a:xfrm>
          <a:prstGeom prst="rect">
            <a:avLst/>
          </a:prstGeom>
        </p:spPr>
        <p:txBody>
          <a:bodyPr wrap="square">
            <a:spAutoFit/>
          </a:bodyPr>
          <a:lstStyle/>
          <a:p>
            <a:r>
              <a:rPr lang="en-GB" sz="1000" dirty="0"/>
              <a:t>Source: https://www.harapnuik.org/?p=8475 </a:t>
            </a:r>
          </a:p>
        </p:txBody>
      </p:sp>
    </p:spTree>
    <p:extLst>
      <p:ext uri="{BB962C8B-B14F-4D97-AF65-F5344CB8AC3E}">
        <p14:creationId xmlns:p14="http://schemas.microsoft.com/office/powerpoint/2010/main" val="36356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r>
              <a:rPr lang="en-US" dirty="0"/>
              <a:t>Reflection #2</a:t>
            </a:r>
            <a:endParaRPr lang="en-GB" dirty="0"/>
          </a:p>
        </p:txBody>
      </p:sp>
      <p:sp>
        <p:nvSpPr>
          <p:cNvPr id="6" name="Content Placeholder 5">
            <a:extLst>
              <a:ext uri="{FF2B5EF4-FFF2-40B4-BE49-F238E27FC236}">
                <a16:creationId xmlns:a16="http://schemas.microsoft.com/office/drawing/2014/main" id="{94F43EEB-68E8-4D42-AB94-D91D956CB61A}"/>
              </a:ext>
            </a:extLst>
          </p:cNvPr>
          <p:cNvSpPr>
            <a:spLocks noGrp="1"/>
          </p:cNvSpPr>
          <p:nvPr>
            <p:ph sz="half" idx="2"/>
          </p:nvPr>
        </p:nvSpPr>
        <p:spPr/>
        <p:txBody>
          <a:bodyPr/>
          <a:lstStyle/>
          <a:p>
            <a:pPr lvl="4"/>
            <a:endParaRPr lang="en-US" dirty="0"/>
          </a:p>
          <a:p>
            <a:endParaRPr lang="en-US" dirty="0"/>
          </a:p>
        </p:txBody>
      </p:sp>
      <p:sp>
        <p:nvSpPr>
          <p:cNvPr id="2" name="Footer Placeholder 1">
            <a:extLst>
              <a:ext uri="{FF2B5EF4-FFF2-40B4-BE49-F238E27FC236}">
                <a16:creationId xmlns:a16="http://schemas.microsoft.com/office/drawing/2014/main" id="{3269B9DD-7959-3D47-BEC8-61BFBA4B18D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British Council Sans"/>
                <a:ea typeface="+mn-ea"/>
                <a:cs typeface="+mn-cs"/>
              </a:rPr>
              <a:t>www.britishcouncil.org</a:t>
            </a:r>
            <a:endParaRPr kumimoji="0" lang="en-GB" sz="1200" b="0" i="0" u="none" strike="noStrike" kern="1200" cap="none" spc="0" normalizeH="0" baseline="0" noProof="0" dirty="0">
              <a:ln>
                <a:noFill/>
              </a:ln>
              <a:solidFill>
                <a:srgbClr val="000000"/>
              </a:solidFill>
              <a:effectLst/>
              <a:uLnTx/>
              <a:uFillTx/>
              <a:latin typeface="British Council Sans"/>
              <a:ea typeface="+mn-ea"/>
              <a:cs typeface="+mn-cs"/>
            </a:endParaRPr>
          </a:p>
        </p:txBody>
      </p:sp>
      <p:sp>
        <p:nvSpPr>
          <p:cNvPr id="7" name="Content Placeholder 6">
            <a:extLst>
              <a:ext uri="{FF2B5EF4-FFF2-40B4-BE49-F238E27FC236}">
                <a16:creationId xmlns:a16="http://schemas.microsoft.com/office/drawing/2014/main" id="{F3E0F36C-F4F2-4A7D-BB86-2DA7779BAFA0}"/>
              </a:ext>
            </a:extLst>
          </p:cNvPr>
          <p:cNvSpPr>
            <a:spLocks noGrp="1"/>
          </p:cNvSpPr>
          <p:nvPr>
            <p:ph sz="half" idx="1"/>
          </p:nvPr>
        </p:nvSpPr>
        <p:spPr>
          <a:xfrm>
            <a:off x="647999" y="1296000"/>
            <a:ext cx="5918053" cy="4716000"/>
          </a:xfrm>
        </p:spPr>
        <p:txBody>
          <a:bodyPr/>
          <a:lstStyle/>
          <a:p>
            <a:pPr>
              <a:buFont typeface="Arial" pitchFamily="34" charset="0"/>
              <a:buChar char="•"/>
            </a:pPr>
            <a:r>
              <a:rPr lang="en-US" dirty="0"/>
              <a:t> We assess for different purposes at different times</a:t>
            </a:r>
          </a:p>
          <a:p>
            <a:pPr>
              <a:buFont typeface="Arial" pitchFamily="34" charset="0"/>
              <a:buChar char="•"/>
            </a:pPr>
            <a:r>
              <a:rPr lang="en-US" dirty="0"/>
              <a:t> We use assessment to report to parents and schools on performance, to inform our teaching, and to train our learners</a:t>
            </a:r>
          </a:p>
          <a:p>
            <a:pPr>
              <a:buFont typeface="Arial" pitchFamily="34" charset="0"/>
              <a:buChar char="•"/>
            </a:pPr>
            <a:r>
              <a:rPr lang="en-US" dirty="0"/>
              <a:t> These are NOT the same things</a:t>
            </a:r>
          </a:p>
          <a:p>
            <a:pPr>
              <a:buFont typeface="Arial" pitchFamily="34" charset="0"/>
              <a:buChar char="•"/>
            </a:pPr>
            <a:r>
              <a:rPr lang="en-US" dirty="0"/>
              <a:t> Learner understanding of our goals means enhanced performance for them, and means improved motivation </a:t>
            </a:r>
          </a:p>
          <a:p>
            <a:pPr>
              <a:buFont typeface="Arial" pitchFamily="34" charset="0"/>
              <a:buChar char="•"/>
            </a:pPr>
            <a:r>
              <a:rPr lang="en-US" dirty="0"/>
              <a:t> Using formative assessment during speaking tasks can help everyone!</a:t>
            </a:r>
            <a:endParaRPr lang="en-GB" dirty="0"/>
          </a:p>
        </p:txBody>
      </p:sp>
      <p:pic>
        <p:nvPicPr>
          <p:cNvPr id="10" name="Picture 9">
            <a:extLst>
              <a:ext uri="{FF2B5EF4-FFF2-40B4-BE49-F238E27FC236}">
                <a16:creationId xmlns:a16="http://schemas.microsoft.com/office/drawing/2014/main" id="{9EA0DEA3-4501-3939-F6EC-430FBA27ABC2}"/>
              </a:ext>
            </a:extLst>
          </p:cNvPr>
          <p:cNvPicPr>
            <a:picLocks noChangeAspect="1"/>
          </p:cNvPicPr>
          <p:nvPr/>
        </p:nvPicPr>
        <p:blipFill>
          <a:blip r:embed="rId3"/>
          <a:stretch>
            <a:fillRect/>
          </a:stretch>
        </p:blipFill>
        <p:spPr>
          <a:xfrm>
            <a:off x="7883091" y="2296862"/>
            <a:ext cx="3804735" cy="3931138"/>
          </a:xfrm>
          <a:prstGeom prst="rect">
            <a:avLst/>
          </a:prstGeom>
        </p:spPr>
      </p:pic>
    </p:spTree>
    <p:extLst>
      <p:ext uri="{BB962C8B-B14F-4D97-AF65-F5344CB8AC3E}">
        <p14:creationId xmlns:p14="http://schemas.microsoft.com/office/powerpoint/2010/main" val="252853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a:xfrm>
            <a:off x="648000" y="504000"/>
            <a:ext cx="8840384" cy="792000"/>
          </a:xfrm>
        </p:spPr>
        <p:txBody>
          <a:bodyPr/>
          <a:lstStyle/>
          <a:p>
            <a:r>
              <a:rPr lang="en-US" dirty="0"/>
              <a:t>Speaking #3: What difficulties do teachers face in assessing speaking?</a:t>
            </a:r>
            <a:endParaRPr lang="en-GB" dirty="0"/>
          </a:p>
        </p:txBody>
      </p:sp>
      <p:sp>
        <p:nvSpPr>
          <p:cNvPr id="3" name="Content Placeholder 2">
            <a:extLst>
              <a:ext uri="{FF2B5EF4-FFF2-40B4-BE49-F238E27FC236}">
                <a16:creationId xmlns:a16="http://schemas.microsoft.com/office/drawing/2014/main" id="{69C8612C-41E4-424E-A5BA-840B70601FD8}"/>
              </a:ext>
            </a:extLst>
          </p:cNvPr>
          <p:cNvSpPr>
            <a:spLocks noGrp="1"/>
          </p:cNvSpPr>
          <p:nvPr>
            <p:ph sz="half" idx="1"/>
          </p:nvPr>
        </p:nvSpPr>
        <p:spPr>
          <a:xfrm>
            <a:off x="647999" y="1872000"/>
            <a:ext cx="5586545" cy="4140000"/>
          </a:xfrm>
        </p:spPr>
        <p:txBody>
          <a:bodyPr/>
          <a:lstStyle/>
          <a:p>
            <a:r>
              <a:rPr lang="en-US" dirty="0"/>
              <a:t>When I tell you to start, discuss in groups of three: </a:t>
            </a:r>
          </a:p>
          <a:p>
            <a:pPr>
              <a:buFont typeface="Arial" pitchFamily="34" charset="0"/>
              <a:buChar char="•"/>
            </a:pPr>
            <a:r>
              <a:rPr lang="en-US" dirty="0"/>
              <a:t> Two people will talk</a:t>
            </a:r>
          </a:p>
          <a:p>
            <a:pPr>
              <a:buFont typeface="Arial" pitchFamily="34" charset="0"/>
              <a:buChar char="•"/>
            </a:pPr>
            <a:r>
              <a:rPr lang="en-US" dirty="0"/>
              <a:t> A third person will monitor their partners</a:t>
            </a:r>
          </a:p>
          <a:p>
            <a:pPr>
              <a:buFont typeface="Arial" pitchFamily="34" charset="0"/>
              <a:buChar char="•"/>
            </a:pPr>
            <a:r>
              <a:rPr lang="en-US" dirty="0"/>
              <a:t> No group? Listen and observe the process. Who spoke best? Why?</a:t>
            </a:r>
          </a:p>
          <a:p>
            <a:r>
              <a:rPr lang="en-US" dirty="0"/>
              <a:t>If you are the monitor, you need a pen and paper. Write the names of the speakers at the top. Then…</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14</a:t>
            </a:fld>
            <a:endParaRPr lang="en-GB" dirty="0"/>
          </a:p>
        </p:txBody>
      </p:sp>
      <p:sp>
        <p:nvSpPr>
          <p:cNvPr id="9" name="Content Placeholder 8"/>
          <p:cNvSpPr>
            <a:spLocks noGrp="1"/>
          </p:cNvSpPr>
          <p:nvPr>
            <p:ph sz="half" idx="2"/>
          </p:nvPr>
        </p:nvSpPr>
        <p:spPr>
          <a:xfrm>
            <a:off x="6264000" y="1895096"/>
            <a:ext cx="5328000" cy="4476904"/>
          </a:xfrm>
        </p:spPr>
        <p:txBody>
          <a:bodyPr/>
          <a:lstStyle/>
          <a:p>
            <a:r>
              <a:rPr lang="en-US" dirty="0"/>
              <a:t>WILF… Consideration of these factors: </a:t>
            </a:r>
          </a:p>
          <a:p>
            <a:pPr>
              <a:buFont typeface="Arial" pitchFamily="34" charset="0"/>
              <a:buChar char="•"/>
            </a:pPr>
            <a:r>
              <a:rPr lang="en-US" dirty="0"/>
              <a:t> Timing and/or class size</a:t>
            </a:r>
          </a:p>
          <a:p>
            <a:pPr>
              <a:buFont typeface="Arial" pitchFamily="34" charset="0"/>
              <a:buChar char="•"/>
            </a:pPr>
            <a:r>
              <a:rPr lang="en-US" dirty="0"/>
              <a:t> Timetable fit</a:t>
            </a:r>
          </a:p>
          <a:p>
            <a:pPr>
              <a:buFont typeface="Arial" pitchFamily="34" charset="0"/>
              <a:buChar char="•"/>
            </a:pPr>
            <a:r>
              <a:rPr lang="en-US" dirty="0"/>
              <a:t> Grading</a:t>
            </a:r>
          </a:p>
          <a:p>
            <a:pPr>
              <a:buFont typeface="Arial" pitchFamily="34" charset="0"/>
              <a:buChar char="•"/>
            </a:pPr>
            <a:r>
              <a:rPr lang="en-US" dirty="0"/>
              <a:t> Prior knowledge of learners</a:t>
            </a:r>
          </a:p>
          <a:p>
            <a:pPr>
              <a:buFont typeface="Arial" pitchFamily="34" charset="0"/>
              <a:buChar char="•"/>
            </a:pPr>
            <a:r>
              <a:rPr lang="en-US" dirty="0"/>
              <a:t> Task instructions</a:t>
            </a:r>
          </a:p>
          <a:p>
            <a:pPr>
              <a:buFont typeface="Arial" pitchFamily="34" charset="0"/>
              <a:buChar char="•"/>
            </a:pPr>
            <a:r>
              <a:rPr lang="en-US" dirty="0"/>
              <a:t> Anything else? Original ideas?</a:t>
            </a:r>
          </a:p>
          <a:p>
            <a:r>
              <a:rPr lang="en-US" dirty="0"/>
              <a:t>Monitors, tick the name of the person who mentions these factors, or write their idea.</a:t>
            </a:r>
            <a:endParaRPr lang="en-GB" dirty="0"/>
          </a:p>
          <a:p>
            <a:endParaRPr lang="en-GB" dirty="0"/>
          </a:p>
        </p:txBody>
      </p:sp>
    </p:spTree>
    <p:extLst>
      <p:ext uri="{BB962C8B-B14F-4D97-AF65-F5344CB8AC3E}">
        <p14:creationId xmlns:p14="http://schemas.microsoft.com/office/powerpoint/2010/main" val="36356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down)">
                                      <p:cBhvr>
                                        <p:cTn id="32" dur="500"/>
                                        <p:tgtEl>
                                          <p:spTgt spid="9">
                                            <p:txEl>
                                              <p:pRg st="0" end="0"/>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wipe(down)">
                                      <p:cBhvr>
                                        <p:cTn id="35" dur="500"/>
                                        <p:tgtEl>
                                          <p:spTgt spid="9">
                                            <p:txEl>
                                              <p:pRg st="1" end="1"/>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wipe(down)">
                                      <p:cBhvr>
                                        <p:cTn id="38" dur="500"/>
                                        <p:tgtEl>
                                          <p:spTgt spid="9">
                                            <p:txEl>
                                              <p:pRg st="2" end="2"/>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wipe(down)">
                                      <p:cBhvr>
                                        <p:cTn id="41" dur="500"/>
                                        <p:tgtEl>
                                          <p:spTgt spid="9">
                                            <p:txEl>
                                              <p:pRg st="3" end="3"/>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animEffect transition="in" filter="wipe(down)">
                                      <p:cBhvr>
                                        <p:cTn id="44" dur="500"/>
                                        <p:tgtEl>
                                          <p:spTgt spid="9">
                                            <p:txEl>
                                              <p:pRg st="4" end="4"/>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wipe(down)">
                                      <p:cBhvr>
                                        <p:cTn id="47" dur="500"/>
                                        <p:tgtEl>
                                          <p:spTgt spid="9">
                                            <p:txEl>
                                              <p:pRg st="5" end="5"/>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txEl>
                                              <p:pRg st="6" end="6"/>
                                            </p:txEl>
                                          </p:spTgt>
                                        </p:tgtEl>
                                        <p:attrNameLst>
                                          <p:attrName>style.visibility</p:attrName>
                                        </p:attrNameLst>
                                      </p:cBhvr>
                                      <p:to>
                                        <p:strVal val="visible"/>
                                      </p:to>
                                    </p:set>
                                    <p:animEffect transition="in" filter="wipe(down)">
                                      <p:cBhvr>
                                        <p:cTn id="50" dur="500"/>
                                        <p:tgtEl>
                                          <p:spTgt spid="9">
                                            <p:txEl>
                                              <p:pRg st="6" end="6"/>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9">
                                            <p:txEl>
                                              <p:pRg st="7" end="7"/>
                                            </p:txEl>
                                          </p:spTgt>
                                        </p:tgtEl>
                                        <p:attrNameLst>
                                          <p:attrName>style.visibility</p:attrName>
                                        </p:attrNameLst>
                                      </p:cBhvr>
                                      <p:to>
                                        <p:strVal val="visible"/>
                                      </p:to>
                                    </p:set>
                                    <p:animEffect transition="in" filter="wipe(down)">
                                      <p:cBhvr>
                                        <p:cTn id="53"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a:xfrm>
            <a:off x="648000" y="504000"/>
            <a:ext cx="8840384" cy="792000"/>
          </a:xfrm>
        </p:spPr>
        <p:txBody>
          <a:bodyPr/>
          <a:lstStyle/>
          <a:p>
            <a:r>
              <a:rPr lang="en-US" dirty="0"/>
              <a:t>Evaluation #3: What difficulties do teachers face in assessing speaking?</a:t>
            </a:r>
            <a:endParaRPr lang="en-GB" dirty="0"/>
          </a:p>
        </p:txBody>
      </p:sp>
      <p:sp>
        <p:nvSpPr>
          <p:cNvPr id="3" name="Content Placeholder 2">
            <a:extLst>
              <a:ext uri="{FF2B5EF4-FFF2-40B4-BE49-F238E27FC236}">
                <a16:creationId xmlns:a16="http://schemas.microsoft.com/office/drawing/2014/main" id="{69C8612C-41E4-424E-A5BA-840B70601FD8}"/>
              </a:ext>
            </a:extLst>
          </p:cNvPr>
          <p:cNvSpPr>
            <a:spLocks noGrp="1"/>
          </p:cNvSpPr>
          <p:nvPr>
            <p:ph sz="half" idx="1"/>
          </p:nvPr>
        </p:nvSpPr>
        <p:spPr>
          <a:xfrm>
            <a:off x="647999" y="1512000"/>
            <a:ext cx="5586545" cy="4500000"/>
          </a:xfrm>
        </p:spPr>
        <p:txBody>
          <a:bodyPr/>
          <a:lstStyle/>
          <a:p>
            <a:r>
              <a:rPr lang="en-US" dirty="0"/>
              <a:t>Now the monitor can tell their partners what they heard: </a:t>
            </a:r>
          </a:p>
          <a:p>
            <a:pPr>
              <a:buFont typeface="Arial" pitchFamily="34" charset="0"/>
              <a:buChar char="•"/>
            </a:pPr>
            <a:r>
              <a:rPr lang="en-US" dirty="0"/>
              <a:t> Timing </a:t>
            </a:r>
            <a:r>
              <a:rPr lang="en-US" dirty="0">
                <a:sym typeface="Wingdings"/>
              </a:rPr>
              <a:t></a:t>
            </a:r>
            <a:endParaRPr lang="en-US" dirty="0"/>
          </a:p>
          <a:p>
            <a:pPr>
              <a:buFont typeface="Arial" pitchFamily="34" charset="0"/>
              <a:buChar char="•"/>
            </a:pPr>
            <a:r>
              <a:rPr lang="en-US" dirty="0"/>
              <a:t> Class size </a:t>
            </a:r>
            <a:r>
              <a:rPr lang="en-US" dirty="0">
                <a:sym typeface="Wingdings"/>
              </a:rPr>
              <a:t></a:t>
            </a:r>
            <a:endParaRPr lang="en-US" dirty="0"/>
          </a:p>
          <a:p>
            <a:pPr>
              <a:buFont typeface="Arial" pitchFamily="34" charset="0"/>
              <a:buChar char="•"/>
            </a:pPr>
            <a:r>
              <a:rPr lang="en-US" dirty="0"/>
              <a:t> Timetable fit</a:t>
            </a:r>
            <a:r>
              <a:rPr lang="en-US" dirty="0">
                <a:sym typeface="Wingdings"/>
              </a:rPr>
              <a:t> </a:t>
            </a:r>
            <a:endParaRPr lang="en-US" dirty="0"/>
          </a:p>
          <a:p>
            <a:pPr>
              <a:buFont typeface="Arial" pitchFamily="34" charset="0"/>
              <a:buChar char="•"/>
            </a:pPr>
            <a:r>
              <a:rPr lang="en-US" dirty="0"/>
              <a:t> Grading</a:t>
            </a:r>
            <a:r>
              <a:rPr lang="en-US" dirty="0">
                <a:sym typeface="Wingdings"/>
              </a:rPr>
              <a:t> </a:t>
            </a:r>
            <a:endParaRPr lang="en-US" dirty="0"/>
          </a:p>
          <a:p>
            <a:pPr>
              <a:buFont typeface="Arial" pitchFamily="34" charset="0"/>
              <a:buChar char="•"/>
            </a:pPr>
            <a:r>
              <a:rPr lang="en-US" dirty="0"/>
              <a:t> Prior knowledge of learners</a:t>
            </a:r>
            <a:r>
              <a:rPr lang="en-US" dirty="0">
                <a:sym typeface="Wingdings"/>
              </a:rPr>
              <a:t> </a:t>
            </a:r>
            <a:endParaRPr lang="en-US" dirty="0"/>
          </a:p>
          <a:p>
            <a:pPr>
              <a:buFont typeface="Arial" pitchFamily="34" charset="0"/>
              <a:buChar char="•"/>
            </a:pPr>
            <a:r>
              <a:rPr lang="en-US" dirty="0"/>
              <a:t> Task instructions</a:t>
            </a:r>
            <a:r>
              <a:rPr lang="en-US" dirty="0">
                <a:sym typeface="Wingdings"/>
              </a:rPr>
              <a:t> </a:t>
            </a:r>
            <a:endParaRPr lang="en-US" dirty="0"/>
          </a:p>
          <a:p>
            <a:pPr>
              <a:buFont typeface="Arial" pitchFamily="34" charset="0"/>
              <a:buChar char="•"/>
            </a:pPr>
            <a:r>
              <a:rPr lang="en-US" dirty="0"/>
              <a:t> Anything else? Say what you heard…</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15</a:t>
            </a:fld>
            <a:endParaRPr lang="en-GB" dirty="0"/>
          </a:p>
        </p:txBody>
      </p:sp>
      <p:pic>
        <p:nvPicPr>
          <p:cNvPr id="8" name="Picture 7">
            <a:extLst>
              <a:ext uri="{FF2B5EF4-FFF2-40B4-BE49-F238E27FC236}">
                <a16:creationId xmlns:a16="http://schemas.microsoft.com/office/drawing/2014/main" id="{8DE43311-2EC3-0926-A41B-BB8A40CD6F96}"/>
              </a:ext>
            </a:extLst>
          </p:cNvPr>
          <p:cNvPicPr>
            <a:picLocks noChangeAspect="1"/>
          </p:cNvPicPr>
          <p:nvPr/>
        </p:nvPicPr>
        <p:blipFill>
          <a:blip r:embed="rId3"/>
          <a:stretch>
            <a:fillRect/>
          </a:stretch>
        </p:blipFill>
        <p:spPr>
          <a:xfrm>
            <a:off x="7575082" y="2189245"/>
            <a:ext cx="3968919" cy="3912755"/>
          </a:xfrm>
          <a:prstGeom prst="rect">
            <a:avLst/>
          </a:prstGeom>
        </p:spPr>
      </p:pic>
    </p:spTree>
    <p:extLst>
      <p:ext uri="{BB962C8B-B14F-4D97-AF65-F5344CB8AC3E}">
        <p14:creationId xmlns:p14="http://schemas.microsoft.com/office/powerpoint/2010/main" val="3635642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a:xfrm>
            <a:off x="648000" y="504000"/>
            <a:ext cx="8840384" cy="792000"/>
          </a:xfrm>
        </p:spPr>
        <p:txBody>
          <a:bodyPr/>
          <a:lstStyle/>
          <a:p>
            <a:r>
              <a:rPr lang="en-US" dirty="0"/>
              <a:t>Evaluation #3: What difficulties do teachers face in assessing speaking?</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16</a:t>
            </a:fld>
            <a:endParaRPr lang="en-GB" dirty="0"/>
          </a:p>
        </p:txBody>
      </p:sp>
      <p:sp>
        <p:nvSpPr>
          <p:cNvPr id="8" name="Content Placeholder 8"/>
          <p:cNvSpPr>
            <a:spLocks noGrp="1"/>
          </p:cNvSpPr>
          <p:nvPr>
            <p:ph sz="half" idx="2"/>
          </p:nvPr>
        </p:nvSpPr>
        <p:spPr>
          <a:xfrm>
            <a:off x="6430254" y="1872000"/>
            <a:ext cx="5328000" cy="4500000"/>
          </a:xfrm>
        </p:spPr>
        <p:txBody>
          <a:bodyPr/>
          <a:lstStyle/>
          <a:p>
            <a:pPr>
              <a:buFont typeface="Arial" pitchFamily="34" charset="0"/>
              <a:buChar char="•"/>
            </a:pPr>
            <a:r>
              <a:rPr lang="en-US" dirty="0"/>
              <a:t> Giving instructions so that everyone knows what to do isn’t easy. Are the instructions part of the test?</a:t>
            </a:r>
          </a:p>
          <a:p>
            <a:pPr>
              <a:buFont typeface="Arial" pitchFamily="34" charset="0"/>
              <a:buChar char="•"/>
            </a:pPr>
            <a:r>
              <a:rPr lang="en-US" dirty="0"/>
              <a:t> Bought tests don’t always reflect what we’ve done in class</a:t>
            </a:r>
          </a:p>
          <a:p>
            <a:pPr>
              <a:buFont typeface="Arial" pitchFamily="34" charset="0"/>
              <a:buChar char="•"/>
            </a:pPr>
            <a:r>
              <a:rPr lang="en-US" dirty="0"/>
              <a:t> How do you prepare the students?</a:t>
            </a:r>
          </a:p>
          <a:p>
            <a:pPr>
              <a:buFont typeface="Arial" pitchFamily="34" charset="0"/>
              <a:buChar char="•"/>
            </a:pPr>
            <a:r>
              <a:rPr lang="en-US" dirty="0"/>
              <a:t> I simply can’t listen to everyone!</a:t>
            </a:r>
          </a:p>
          <a:p>
            <a:r>
              <a:rPr lang="en-US" dirty="0"/>
              <a:t>Now, if you repeated the exercise, how would you do the second time? Which would be a more accurate reflection of your ability as a speaker?</a:t>
            </a:r>
            <a:endParaRPr lang="en-GB" dirty="0"/>
          </a:p>
        </p:txBody>
      </p:sp>
      <p:sp>
        <p:nvSpPr>
          <p:cNvPr id="9" name="Content Placeholder 8"/>
          <p:cNvSpPr>
            <a:spLocks noGrp="1"/>
          </p:cNvSpPr>
          <p:nvPr>
            <p:ph sz="half" idx="1"/>
          </p:nvPr>
        </p:nvSpPr>
        <p:spPr>
          <a:xfrm>
            <a:off x="648000" y="1512000"/>
            <a:ext cx="5616000" cy="4680000"/>
          </a:xfrm>
        </p:spPr>
        <p:txBody>
          <a:bodyPr/>
          <a:lstStyle/>
          <a:p>
            <a:r>
              <a:rPr lang="en-US" dirty="0"/>
              <a:t>Here are some ideas from the teacher:</a:t>
            </a:r>
          </a:p>
          <a:p>
            <a:pPr>
              <a:buFont typeface="Arial" pitchFamily="34" charset="0"/>
              <a:buChar char="•"/>
            </a:pPr>
            <a:r>
              <a:rPr lang="en-US" dirty="0"/>
              <a:t> It’s hard to give accurate grades with so many things to assess</a:t>
            </a:r>
          </a:p>
          <a:p>
            <a:pPr>
              <a:buFont typeface="Arial" pitchFamily="34" charset="0"/>
              <a:buChar char="•"/>
            </a:pPr>
            <a:r>
              <a:rPr lang="en-US" dirty="0"/>
              <a:t> How do we find time for testing in a busy syllabus? Listening to a large class can take several weeks if done 1-2-1!</a:t>
            </a:r>
          </a:p>
          <a:p>
            <a:pPr>
              <a:buFont typeface="Arial" pitchFamily="34" charset="0"/>
              <a:buChar char="•"/>
            </a:pPr>
            <a:r>
              <a:rPr lang="en-US" dirty="0"/>
              <a:t> Can I be sure that I’m being fair to everyone? What if they did their best speaking while I was listening to someone else?</a:t>
            </a:r>
          </a:p>
          <a:p>
            <a:pPr>
              <a:buFont typeface="Arial" pitchFamily="34" charset="0"/>
              <a:buChar char="•"/>
            </a:pPr>
            <a:r>
              <a:rPr lang="en-US" dirty="0"/>
              <a:t> It’s hard to differentiate testing for mixed ability classes</a:t>
            </a:r>
          </a:p>
          <a:p>
            <a:endParaRPr lang="en-GB" dirty="0"/>
          </a:p>
        </p:txBody>
      </p:sp>
    </p:spTree>
    <p:extLst>
      <p:ext uri="{BB962C8B-B14F-4D97-AF65-F5344CB8AC3E}">
        <p14:creationId xmlns:p14="http://schemas.microsoft.com/office/powerpoint/2010/main" val="3635642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a:xfrm>
            <a:off x="648000" y="504000"/>
            <a:ext cx="8840384" cy="469777"/>
          </a:xfrm>
        </p:spPr>
        <p:txBody>
          <a:bodyPr/>
          <a:lstStyle/>
          <a:p>
            <a:r>
              <a:rPr lang="en-US" dirty="0"/>
              <a:t>Reflection #3</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17</a:t>
            </a:fld>
            <a:endParaRPr lang="en-GB" dirty="0"/>
          </a:p>
        </p:txBody>
      </p:sp>
      <p:sp>
        <p:nvSpPr>
          <p:cNvPr id="9" name="Content Placeholder 8"/>
          <p:cNvSpPr>
            <a:spLocks noGrp="1"/>
          </p:cNvSpPr>
          <p:nvPr>
            <p:ph sz="half" idx="1"/>
          </p:nvPr>
        </p:nvSpPr>
        <p:spPr>
          <a:xfrm>
            <a:off x="647999" y="1512000"/>
            <a:ext cx="6099309" cy="4500000"/>
          </a:xfrm>
        </p:spPr>
        <p:txBody>
          <a:bodyPr/>
          <a:lstStyle/>
          <a:p>
            <a:pPr>
              <a:buFont typeface="Arial" pitchFamily="34" charset="0"/>
              <a:buChar char="•"/>
            </a:pPr>
            <a:r>
              <a:rPr lang="en-US" dirty="0"/>
              <a:t> If assessment is to support learners, it shouldn’t (typically) be a surprise: what do you really learn from a ‘pop quiz’?</a:t>
            </a:r>
          </a:p>
          <a:p>
            <a:pPr>
              <a:buFont typeface="Arial" pitchFamily="34" charset="0"/>
              <a:buChar char="•"/>
            </a:pPr>
            <a:r>
              <a:rPr lang="en-US" dirty="0"/>
              <a:t> You won’t get a real understanding of a kid’s true ability without supporting them: do you want to know their best or their worst performance?</a:t>
            </a:r>
          </a:p>
          <a:p>
            <a:pPr>
              <a:buFont typeface="Arial" pitchFamily="34" charset="0"/>
              <a:buChar char="•"/>
            </a:pPr>
            <a:r>
              <a:rPr lang="en-US" dirty="0"/>
              <a:t> Kids are generally honest about what their peers do, &amp; can anyway be re-partnered</a:t>
            </a:r>
          </a:p>
          <a:p>
            <a:pPr>
              <a:buFont typeface="Arial" pitchFamily="34" charset="0"/>
              <a:buChar char="•"/>
            </a:pPr>
            <a:r>
              <a:rPr lang="en-US" dirty="0"/>
              <a:t> In any case, you provide the measures and they record them, and you still monitor.</a:t>
            </a:r>
          </a:p>
          <a:p>
            <a:endParaRPr lang="en-GB" dirty="0"/>
          </a:p>
        </p:txBody>
      </p:sp>
      <p:pic>
        <p:nvPicPr>
          <p:cNvPr id="11" name="Content Placeholder 10">
            <a:extLst>
              <a:ext uri="{FF2B5EF4-FFF2-40B4-BE49-F238E27FC236}">
                <a16:creationId xmlns:a16="http://schemas.microsoft.com/office/drawing/2014/main" id="{53CD4684-63A6-44F7-AF12-F0C1F9120D47}"/>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l="27958" r="8366"/>
          <a:stretch>
            <a:fillRect/>
          </a:stretch>
        </p:blipFill>
        <p:spPr>
          <a:xfrm>
            <a:off x="7120312" y="2066306"/>
            <a:ext cx="4471688" cy="3945694"/>
          </a:xfrm>
          <a:prstGeom prst="rect">
            <a:avLst/>
          </a:prstGeom>
        </p:spPr>
      </p:pic>
    </p:spTree>
    <p:extLst>
      <p:ext uri="{BB962C8B-B14F-4D97-AF65-F5344CB8AC3E}">
        <p14:creationId xmlns:p14="http://schemas.microsoft.com/office/powerpoint/2010/main" val="363564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Speaking #4a: Possible Solutions </a:t>
            </a:r>
            <a:endParaRPr lang="en-GB" dirty="0"/>
          </a:p>
        </p:txBody>
      </p:sp>
      <p:sp>
        <p:nvSpPr>
          <p:cNvPr id="3" name="Content Placeholder 2"/>
          <p:cNvSpPr>
            <a:spLocks noGrp="1"/>
          </p:cNvSpPr>
          <p:nvPr>
            <p:ph sz="half" idx="1"/>
          </p:nvPr>
        </p:nvSpPr>
        <p:spPr>
          <a:xfrm>
            <a:off x="648000" y="1296000"/>
            <a:ext cx="5616000" cy="4500000"/>
          </a:xfrm>
        </p:spPr>
        <p:txBody>
          <a:bodyPr/>
          <a:lstStyle/>
          <a:p>
            <a:r>
              <a:rPr lang="en-US" dirty="0"/>
              <a:t>On the next slide, you will see the assessment criteria and test prep document for two grades of the Trinity GESE. </a:t>
            </a:r>
          </a:p>
          <a:p>
            <a:r>
              <a:rPr lang="en-US" dirty="0"/>
              <a:t>Tell your partner how you could use peer assessment techniques to prepare your learners for this more formal test.</a:t>
            </a:r>
          </a:p>
          <a:p>
            <a:r>
              <a:rPr lang="en-US" dirty="0"/>
              <a:t>WILF: use the sentence stems on the right to comment on your partner’s performance.</a:t>
            </a:r>
          </a:p>
          <a:p>
            <a:r>
              <a:rPr lang="en-US" dirty="0"/>
              <a:t>You have two minutes. </a:t>
            </a:r>
            <a:endParaRPr lang="en-GB" dirty="0"/>
          </a:p>
        </p:txBody>
      </p:sp>
      <p:sp>
        <p:nvSpPr>
          <p:cNvPr id="4" name="Footer Placeholder 3"/>
          <p:cNvSpPr>
            <a:spLocks noGrp="1"/>
          </p:cNvSpPr>
          <p:nvPr>
            <p:ph type="ftr" sz="quarter" idx="11"/>
          </p:nvPr>
        </p:nvSpPr>
        <p:spPr/>
        <p:txBody>
          <a:bodyPr/>
          <a:lstStyle/>
          <a:p>
            <a:r>
              <a:rPr lang="en-GB" noProof="0"/>
              <a:t>www.britishcouncil.org</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pPr/>
              <a:t>18</a:t>
            </a:fld>
            <a:endParaRPr lang="en-GB" noProof="0" dirty="0"/>
          </a:p>
        </p:txBody>
      </p:sp>
      <p:sp>
        <p:nvSpPr>
          <p:cNvPr id="10" name="Content Placeholder 2"/>
          <p:cNvSpPr txBox="1">
            <a:spLocks/>
          </p:cNvSpPr>
          <p:nvPr/>
        </p:nvSpPr>
        <p:spPr>
          <a:xfrm>
            <a:off x="6264000" y="1512000"/>
            <a:ext cx="5616000" cy="4652400"/>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chemeClr val="tx2"/>
              </a:solidFill>
              <a:effectLst/>
              <a:uLnTx/>
              <a:uFillTx/>
              <a:latin typeface="+mn-lt"/>
              <a:ea typeface="+mn-ea"/>
              <a:cs typeface="+mn-cs"/>
            </a:endParaRPr>
          </a:p>
        </p:txBody>
      </p:sp>
      <p:sp>
        <p:nvSpPr>
          <p:cNvPr id="11" name="Content Placeholder 2"/>
          <p:cNvSpPr txBox="1">
            <a:spLocks/>
          </p:cNvSpPr>
          <p:nvPr/>
        </p:nvSpPr>
        <p:spPr>
          <a:xfrm>
            <a:off x="6264000" y="1512000"/>
            <a:ext cx="5616000" cy="5076000"/>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FF0000"/>
                </a:solidFill>
                <a:effectLst/>
                <a:uLnTx/>
                <a:uFillTx/>
                <a:latin typeface="+mn-lt"/>
                <a:ea typeface="+mn-ea"/>
                <a:cs typeface="+mn-cs"/>
              </a:rPr>
              <a:t>[Student Name]</a:t>
            </a:r>
            <a:r>
              <a:rPr kumimoji="0" lang="en-US" sz="2200" b="1" i="0" u="none" strike="noStrike" kern="1200" cap="none" spc="0" normalizeH="0" noProof="0" dirty="0">
                <a:ln>
                  <a:noFill/>
                </a:ln>
                <a:solidFill>
                  <a:srgbClr val="FF0000"/>
                </a:solidFill>
                <a:effectLst/>
                <a:uLnTx/>
                <a:uFillTx/>
                <a:latin typeface="+mn-lt"/>
                <a:ea typeface="+mn-ea"/>
                <a:cs typeface="+mn-cs"/>
              </a:rPr>
              <a:t> </a:t>
            </a:r>
            <a:r>
              <a:rPr kumimoji="0" lang="en-US" sz="2200" b="1" i="0" u="none" strike="noStrike" kern="1200" cap="none" spc="0" normalizeH="0" noProof="0" dirty="0">
                <a:ln>
                  <a:noFill/>
                </a:ln>
                <a:solidFill>
                  <a:schemeClr val="tx2"/>
                </a:solidFill>
                <a:effectLst/>
                <a:uLnTx/>
                <a:uFillTx/>
                <a:latin typeface="+mn-lt"/>
                <a:ea typeface="+mn-ea"/>
                <a:cs typeface="+mn-cs"/>
              </a:rPr>
              <a:t>…</a:t>
            </a:r>
          </a:p>
          <a:p>
            <a:pPr marL="0" marR="0" lvl="0" indent="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200" b="1" dirty="0">
                <a:solidFill>
                  <a:schemeClr val="tx2"/>
                </a:solidFill>
              </a:rPr>
              <a:t> Used </a:t>
            </a:r>
            <a:r>
              <a:rPr lang="en-US" sz="2200" b="1" dirty="0">
                <a:solidFill>
                  <a:srgbClr val="FF0000"/>
                </a:solidFill>
              </a:rPr>
              <a:t>[grammatical structure] </a:t>
            </a:r>
            <a:r>
              <a:rPr lang="en-US" sz="2200" b="1" dirty="0">
                <a:solidFill>
                  <a:schemeClr val="tx2"/>
                </a:solidFill>
              </a:rPr>
              <a:t>to talk about </a:t>
            </a:r>
            <a:r>
              <a:rPr lang="en-US" sz="2200" b="1" dirty="0">
                <a:solidFill>
                  <a:srgbClr val="FF0000"/>
                </a:solidFill>
              </a:rPr>
              <a:t>[function]</a:t>
            </a:r>
            <a:r>
              <a:rPr kumimoji="0" lang="en-US" sz="2200" b="1" i="0" u="none" strike="noStrike" kern="1200" cap="none" spc="0" normalizeH="0" baseline="0" noProof="0" dirty="0">
                <a:ln>
                  <a:noFill/>
                </a:ln>
                <a:solidFill>
                  <a:schemeClr val="tx2"/>
                </a:solidFill>
                <a:effectLst/>
                <a:uLnTx/>
                <a:uFillTx/>
                <a:latin typeface="+mn-lt"/>
                <a:ea typeface="+mn-ea"/>
                <a:cs typeface="+mn-cs"/>
              </a:rPr>
              <a:t>. </a:t>
            </a:r>
          </a:p>
          <a:p>
            <a:pPr marL="0" marR="0" lvl="0" indent="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200" b="1" dirty="0">
                <a:solidFill>
                  <a:schemeClr val="tx2"/>
                </a:solidFill>
              </a:rPr>
              <a:t> Said these words from our last lesson:</a:t>
            </a:r>
          </a:p>
          <a:p>
            <a:pPr lvl="1">
              <a:spcBef>
                <a:spcPts val="600"/>
              </a:spcBef>
              <a:spcAft>
                <a:spcPts val="600"/>
              </a:spcAft>
              <a:buFont typeface="Arial" pitchFamily="34" charset="0"/>
              <a:buChar char="•"/>
            </a:pPr>
            <a:r>
              <a:rPr lang="en-US" sz="2200" b="1" dirty="0">
                <a:solidFill>
                  <a:schemeClr val="tx2"/>
                </a:solidFill>
              </a:rPr>
              <a:t> </a:t>
            </a:r>
            <a:r>
              <a:rPr lang="en-US" sz="2200" b="1" dirty="0">
                <a:solidFill>
                  <a:srgbClr val="FF0000"/>
                </a:solidFill>
              </a:rPr>
              <a:t>[______________]</a:t>
            </a:r>
          </a:p>
          <a:p>
            <a:pPr lvl="1">
              <a:spcBef>
                <a:spcPts val="600"/>
              </a:spcBef>
              <a:spcAft>
                <a:spcPts val="600"/>
              </a:spcAft>
              <a:buFont typeface="Arial" pitchFamily="34" charset="0"/>
              <a:buChar char="•"/>
            </a:pPr>
            <a:r>
              <a:rPr lang="en-US" sz="2200" b="1" dirty="0">
                <a:solidFill>
                  <a:schemeClr val="tx2"/>
                </a:solidFill>
              </a:rPr>
              <a:t> </a:t>
            </a:r>
            <a:r>
              <a:rPr lang="en-US" sz="2200" b="1" dirty="0">
                <a:solidFill>
                  <a:srgbClr val="FF0000"/>
                </a:solidFill>
              </a:rPr>
              <a:t>[______________]</a:t>
            </a:r>
          </a:p>
          <a:p>
            <a:pPr marL="0" marR="0" lvl="0" indent="0" algn="l" defTabSz="914400" rtl="0" eaLnBrk="1" fontAlgn="auto" latinLnBrk="0" hangingPunct="1">
              <a:lnSpc>
                <a:spcPct val="100000"/>
              </a:lnSpc>
              <a:spcBef>
                <a:spcPts val="600"/>
              </a:spcBef>
              <a:spcAft>
                <a:spcPts val="600"/>
              </a:spcAft>
              <a:buClrTx/>
              <a:buSzTx/>
              <a:buFont typeface="Arial" pitchFamily="34" charset="0"/>
              <a:buChar char="•"/>
              <a:tabLst/>
              <a:defRPr/>
            </a:pPr>
            <a:r>
              <a:rPr kumimoji="0" lang="en-US" sz="2200" b="1" i="0" u="none" strike="noStrike" kern="1200" cap="none" spc="0" normalizeH="0" noProof="0" dirty="0">
                <a:ln>
                  <a:noFill/>
                </a:ln>
                <a:solidFill>
                  <a:schemeClr val="tx2"/>
                </a:solidFill>
                <a:effectLst/>
                <a:uLnTx/>
                <a:uFillTx/>
                <a:latin typeface="+mn-lt"/>
                <a:ea typeface="+mn-ea"/>
                <a:cs typeface="+mn-cs"/>
              </a:rPr>
              <a:t> Clearly made these sounds that we practised in class: </a:t>
            </a:r>
          </a:p>
          <a:p>
            <a:pPr lvl="1">
              <a:spcBef>
                <a:spcPts val="600"/>
              </a:spcBef>
              <a:spcAft>
                <a:spcPts val="600"/>
              </a:spcAft>
              <a:buFont typeface="Arial" pitchFamily="34" charset="0"/>
              <a:buChar char="•"/>
            </a:pPr>
            <a:r>
              <a:rPr lang="en-US" sz="2200" b="1" dirty="0">
                <a:solidFill>
                  <a:schemeClr val="tx2"/>
                </a:solidFill>
              </a:rPr>
              <a:t> </a:t>
            </a:r>
            <a:r>
              <a:rPr lang="en-US" sz="2200" b="1" dirty="0">
                <a:solidFill>
                  <a:srgbClr val="FF0000"/>
                </a:solidFill>
              </a:rPr>
              <a:t>[___]</a:t>
            </a:r>
          </a:p>
          <a:p>
            <a:pPr lvl="1">
              <a:spcBef>
                <a:spcPts val="600"/>
              </a:spcBef>
              <a:spcAft>
                <a:spcPts val="600"/>
              </a:spcAft>
              <a:buFont typeface="Arial" pitchFamily="34" charset="0"/>
              <a:buChar char="•"/>
            </a:pPr>
            <a:r>
              <a:rPr kumimoji="0" lang="en-US" sz="2200" b="1" i="0" u="none" strike="noStrike" kern="1200" cap="none" spc="0" normalizeH="0" noProof="0" dirty="0">
                <a:ln>
                  <a:noFill/>
                </a:ln>
                <a:solidFill>
                  <a:schemeClr val="tx2"/>
                </a:solidFill>
                <a:effectLst/>
                <a:uLnTx/>
                <a:uFillTx/>
                <a:latin typeface="+mn-lt"/>
                <a:ea typeface="+mn-ea"/>
                <a:cs typeface="+mn-cs"/>
              </a:rPr>
              <a:t> </a:t>
            </a:r>
            <a:r>
              <a:rPr kumimoji="0" lang="en-US" sz="2200" b="1" i="0" u="none" strike="noStrike" kern="1200" cap="none" spc="0" normalizeH="0" noProof="0" dirty="0">
                <a:ln>
                  <a:noFill/>
                </a:ln>
                <a:solidFill>
                  <a:srgbClr val="FF0000"/>
                </a:solidFill>
                <a:effectLst/>
                <a:uLnTx/>
                <a:uFillTx/>
                <a:latin typeface="+mn-lt"/>
                <a:ea typeface="+mn-ea"/>
                <a:cs typeface="+mn-cs"/>
              </a:rPr>
              <a:t>[___]</a:t>
            </a:r>
          </a:p>
          <a:p>
            <a:pPr marL="0" marR="0" lvl="0" indent="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200" b="1" baseline="0" dirty="0">
                <a:solidFill>
                  <a:schemeClr val="tx2"/>
                </a:solidFill>
              </a:rPr>
              <a:t> Was </a:t>
            </a:r>
            <a:r>
              <a:rPr lang="en-US" sz="2200" b="1" baseline="0" dirty="0">
                <a:solidFill>
                  <a:srgbClr val="FF0000"/>
                </a:solidFill>
              </a:rPr>
              <a:t>[adjective] </a:t>
            </a:r>
            <a:r>
              <a:rPr lang="en-US" sz="2200" b="1" baseline="0" dirty="0">
                <a:solidFill>
                  <a:schemeClr val="tx2"/>
                </a:solidFill>
              </a:rPr>
              <a:t>to understand.</a:t>
            </a:r>
            <a:endParaRPr kumimoji="0" lang="en-GB" sz="22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00"/>
                                        <p:tgtEl>
                                          <p:spTgt spid="11">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wipe(down)">
                                      <p:cBhvr>
                                        <p:cTn id="30" dur="500"/>
                                        <p:tgtEl>
                                          <p:spTgt spid="11">
                                            <p:txEl>
                                              <p:pRg st="1" end="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wipe(down)">
                                      <p:cBhvr>
                                        <p:cTn id="33" dur="500"/>
                                        <p:tgtEl>
                                          <p:spTgt spid="11">
                                            <p:txEl>
                                              <p:pRg st="2" end="2"/>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Effect transition="in" filter="wipe(down)">
                                      <p:cBhvr>
                                        <p:cTn id="36" dur="500"/>
                                        <p:tgtEl>
                                          <p:spTgt spid="11">
                                            <p:txEl>
                                              <p:pRg st="3" end="3"/>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Effect transition="in" filter="wipe(down)">
                                      <p:cBhvr>
                                        <p:cTn id="39" dur="500"/>
                                        <p:tgtEl>
                                          <p:spTgt spid="11">
                                            <p:txEl>
                                              <p:pRg st="4" end="4"/>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wipe(down)">
                                      <p:cBhvr>
                                        <p:cTn id="42" dur="500"/>
                                        <p:tgtEl>
                                          <p:spTgt spid="11">
                                            <p:txEl>
                                              <p:pRg st="5" end="5"/>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
                                            <p:txEl>
                                              <p:pRg st="6" end="6"/>
                                            </p:txEl>
                                          </p:spTgt>
                                        </p:tgtEl>
                                        <p:attrNameLst>
                                          <p:attrName>style.visibility</p:attrName>
                                        </p:attrNameLst>
                                      </p:cBhvr>
                                      <p:to>
                                        <p:strVal val="visible"/>
                                      </p:to>
                                    </p:set>
                                    <p:animEffect transition="in" filter="wipe(down)">
                                      <p:cBhvr>
                                        <p:cTn id="45" dur="500"/>
                                        <p:tgtEl>
                                          <p:spTgt spid="11">
                                            <p:txEl>
                                              <p:pRg st="6" end="6"/>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1">
                                            <p:txEl>
                                              <p:pRg st="7" end="7"/>
                                            </p:txEl>
                                          </p:spTgt>
                                        </p:tgtEl>
                                        <p:attrNameLst>
                                          <p:attrName>style.visibility</p:attrName>
                                        </p:attrNameLst>
                                      </p:cBhvr>
                                      <p:to>
                                        <p:strVal val="visible"/>
                                      </p:to>
                                    </p:set>
                                    <p:animEffect transition="in" filter="wipe(down)">
                                      <p:cBhvr>
                                        <p:cTn id="48" dur="500"/>
                                        <p:tgtEl>
                                          <p:spTgt spid="11">
                                            <p:txEl>
                                              <p:pRg st="7" end="7"/>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1">
                                            <p:txEl>
                                              <p:pRg st="8" end="8"/>
                                            </p:txEl>
                                          </p:spTgt>
                                        </p:tgtEl>
                                        <p:attrNameLst>
                                          <p:attrName>style.visibility</p:attrName>
                                        </p:attrNameLst>
                                      </p:cBhvr>
                                      <p:to>
                                        <p:strVal val="visible"/>
                                      </p:to>
                                    </p:set>
                                    <p:animEffect transition="in" filter="wipe(down)">
                                      <p:cBhvr>
                                        <p:cTn id="51"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5357000" y="961584"/>
            <a:ext cx="4760777" cy="553541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Speaking #4: Possible Solutions </a:t>
            </a:r>
            <a:endParaRPr lang="en-GB" dirty="0"/>
          </a:p>
        </p:txBody>
      </p:sp>
      <p:sp>
        <p:nvSpPr>
          <p:cNvPr id="4" name="Footer Placeholder 3"/>
          <p:cNvSpPr>
            <a:spLocks noGrp="1"/>
          </p:cNvSpPr>
          <p:nvPr>
            <p:ph type="ftr" sz="quarter" idx="11"/>
          </p:nvPr>
        </p:nvSpPr>
        <p:spPr/>
        <p:txBody>
          <a:bodyPr/>
          <a:lstStyle/>
          <a:p>
            <a:r>
              <a:rPr lang="en-GB" noProof="0"/>
              <a:t>www.britishcouncil.org</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pPr/>
              <a:t>19</a:t>
            </a:fld>
            <a:endParaRPr lang="en-GB" noProof="0" dirty="0"/>
          </a:p>
        </p:txBody>
      </p:sp>
      <p:pic>
        <p:nvPicPr>
          <p:cNvPr id="4098" name="Picture 2"/>
          <p:cNvPicPr>
            <a:picLocks noChangeAspect="1" noChangeArrowheads="1"/>
          </p:cNvPicPr>
          <p:nvPr/>
        </p:nvPicPr>
        <p:blipFill>
          <a:blip r:embed="rId4"/>
          <a:srcRect/>
          <a:stretch>
            <a:fillRect/>
          </a:stretch>
        </p:blipFill>
        <p:spPr bwMode="auto">
          <a:xfrm>
            <a:off x="648000" y="961584"/>
            <a:ext cx="4709000" cy="5896416"/>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a:srcRect/>
          <a:stretch>
            <a:fillRect/>
          </a:stretch>
        </p:blipFill>
        <p:spPr bwMode="auto">
          <a:xfrm>
            <a:off x="9862017" y="0"/>
            <a:ext cx="2329983" cy="1935678"/>
          </a:xfrm>
          <a:prstGeom prst="rect">
            <a:avLst/>
          </a:prstGeom>
          <a:noFill/>
          <a:ln w="9525">
            <a:noFill/>
            <a:miter lim="800000"/>
            <a:headEnd/>
            <a:tailEnd/>
          </a:ln>
          <a:effectLst/>
        </p:spPr>
      </p:pic>
      <p:sp>
        <p:nvSpPr>
          <p:cNvPr id="10" name="Rectangle 9"/>
          <p:cNvSpPr/>
          <p:nvPr/>
        </p:nvSpPr>
        <p:spPr>
          <a:xfrm>
            <a:off x="6436961" y="6554332"/>
            <a:ext cx="3680816" cy="246221"/>
          </a:xfrm>
          <a:prstGeom prst="rect">
            <a:avLst/>
          </a:prstGeom>
        </p:spPr>
        <p:txBody>
          <a:bodyPr wrap="none">
            <a:spAutoFit/>
          </a:bodyPr>
          <a:lstStyle/>
          <a:p>
            <a:r>
              <a:rPr lang="en-GB" sz="1000" dirty="0"/>
              <a:t>Source: https://www.trinitycollege.com/resource/?id=5755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p:txBody>
          <a:bodyPr/>
          <a:lstStyle/>
          <a:p>
            <a:r>
              <a:rPr lang="en-US" dirty="0"/>
              <a:t>Session Outline</a:t>
            </a:r>
            <a:endParaRPr lang="en-GB" dirty="0"/>
          </a:p>
        </p:txBody>
      </p:sp>
      <p:sp>
        <p:nvSpPr>
          <p:cNvPr id="3" name="Content Placeholder 2">
            <a:extLst>
              <a:ext uri="{FF2B5EF4-FFF2-40B4-BE49-F238E27FC236}">
                <a16:creationId xmlns:a16="http://schemas.microsoft.com/office/drawing/2014/main" id="{69C8612C-41E4-424E-A5BA-840B70601FD8}"/>
              </a:ext>
            </a:extLst>
          </p:cNvPr>
          <p:cNvSpPr>
            <a:spLocks noGrp="1"/>
          </p:cNvSpPr>
          <p:nvPr>
            <p:ph sz="half" idx="1"/>
          </p:nvPr>
        </p:nvSpPr>
        <p:spPr>
          <a:xfrm>
            <a:off x="647999" y="1512000"/>
            <a:ext cx="5586545" cy="4500000"/>
          </a:xfrm>
        </p:spPr>
        <p:txBody>
          <a:bodyPr/>
          <a:lstStyle/>
          <a:p>
            <a:r>
              <a:rPr lang="en-US" dirty="0"/>
              <a:t>Framed as questions: </a:t>
            </a:r>
          </a:p>
          <a:p>
            <a:pPr>
              <a:buFont typeface="Arial" pitchFamily="34" charset="0"/>
              <a:buChar char="•"/>
            </a:pPr>
            <a:r>
              <a:rPr lang="en-US" dirty="0"/>
              <a:t> Why and how do we assess speaking? </a:t>
            </a:r>
          </a:p>
          <a:p>
            <a:pPr>
              <a:buFont typeface="Arial" pitchFamily="34" charset="0"/>
              <a:buChar char="•"/>
            </a:pPr>
            <a:r>
              <a:rPr lang="en-US" dirty="0"/>
              <a:t> How does the purpose of assessment change if it’s </a:t>
            </a:r>
            <a:r>
              <a:rPr lang="en-US" i="1" dirty="0"/>
              <a:t>for</a:t>
            </a:r>
            <a:r>
              <a:rPr lang="en-US" dirty="0"/>
              <a:t>, </a:t>
            </a:r>
            <a:r>
              <a:rPr lang="en-US" i="1" dirty="0"/>
              <a:t>of</a:t>
            </a:r>
            <a:r>
              <a:rPr lang="en-US" dirty="0"/>
              <a:t>, or </a:t>
            </a:r>
            <a:r>
              <a:rPr lang="en-US" i="1" dirty="0"/>
              <a:t>as</a:t>
            </a:r>
            <a:r>
              <a:rPr lang="en-US" dirty="0"/>
              <a:t> learning?</a:t>
            </a:r>
          </a:p>
          <a:p>
            <a:pPr>
              <a:buFont typeface="Arial" pitchFamily="34" charset="0"/>
              <a:buChar char="•"/>
            </a:pPr>
            <a:r>
              <a:rPr lang="en-US" dirty="0"/>
              <a:t> What difficulties do classroom teachers face in assessing speaking? </a:t>
            </a:r>
          </a:p>
          <a:p>
            <a:pPr>
              <a:buFont typeface="Arial" pitchFamily="34" charset="0"/>
              <a:buChar char="•"/>
            </a:pPr>
            <a:r>
              <a:rPr lang="en-US" dirty="0"/>
              <a:t> What are some solutions? Any examples to share?</a:t>
            </a:r>
          </a:p>
          <a:p>
            <a:pPr>
              <a:buFont typeface="Arial" pitchFamily="34" charset="0"/>
              <a:buChar char="•"/>
            </a:pPr>
            <a:r>
              <a:rPr lang="en-US" dirty="0"/>
              <a:t> Where does learner training fit in?</a:t>
            </a:r>
          </a:p>
          <a:p>
            <a:pPr>
              <a:buFont typeface="Arial" pitchFamily="34" charset="0"/>
              <a:buChar char="•"/>
            </a:pPr>
            <a:r>
              <a:rPr lang="en-US" dirty="0"/>
              <a:t> Any other questions?</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2</a:t>
            </a:fld>
            <a:endParaRPr lang="en-GB" dirty="0"/>
          </a:p>
        </p:txBody>
      </p:sp>
      <p:pic>
        <p:nvPicPr>
          <p:cNvPr id="8" name="Picture 2">
            <a:extLst>
              <a:ext uri="{FF2B5EF4-FFF2-40B4-BE49-F238E27FC236}">
                <a16:creationId xmlns:a16="http://schemas.microsoft.com/office/drawing/2014/main" id="{F6DED3AB-B42C-4B61-B31A-E0F3D3035B86}"/>
              </a:ext>
            </a:extLst>
          </p:cNvPr>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l="23481" r="10865"/>
          <a:stretch>
            <a:fillRect/>
          </a:stretch>
        </p:blipFill>
        <p:spPr bwMode="auto">
          <a:xfrm>
            <a:off x="6968691" y="1998053"/>
            <a:ext cx="4623309" cy="4013948"/>
          </a:xfrm>
          <a:prstGeom prst="rect">
            <a:avLst/>
          </a:prstGeom>
          <a:noFill/>
          <a:ln w="9525">
            <a:noFill/>
            <a:miter lim="800000"/>
            <a:headEnd/>
            <a:tailEnd/>
          </a:ln>
          <a:effectLst/>
        </p:spPr>
      </p:pic>
    </p:spTree>
    <p:extLst>
      <p:ext uri="{BB962C8B-B14F-4D97-AF65-F5344CB8AC3E}">
        <p14:creationId xmlns:p14="http://schemas.microsoft.com/office/powerpoint/2010/main" val="363564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Speaking #4b: Possible Solutions </a:t>
            </a:r>
            <a:endParaRPr lang="en-GB" dirty="0"/>
          </a:p>
        </p:txBody>
      </p:sp>
      <p:sp>
        <p:nvSpPr>
          <p:cNvPr id="3" name="Content Placeholder 2"/>
          <p:cNvSpPr>
            <a:spLocks noGrp="1"/>
          </p:cNvSpPr>
          <p:nvPr>
            <p:ph sz="half" idx="1"/>
          </p:nvPr>
        </p:nvSpPr>
        <p:spPr>
          <a:xfrm>
            <a:off x="648000" y="1296000"/>
            <a:ext cx="5444042" cy="4500000"/>
          </a:xfrm>
        </p:spPr>
        <p:txBody>
          <a:bodyPr/>
          <a:lstStyle/>
          <a:p>
            <a:r>
              <a:rPr lang="en-US" dirty="0"/>
              <a:t>On the next slide, you will see the public band descriptors for the IELTS speaking component. </a:t>
            </a:r>
          </a:p>
          <a:p>
            <a:r>
              <a:rPr lang="en-US" dirty="0"/>
              <a:t>Tell your partner how you could use peer assessment techniques to prepare your learners for this high stakes test.</a:t>
            </a:r>
          </a:p>
          <a:p>
            <a:r>
              <a:rPr lang="en-US" dirty="0"/>
              <a:t>WILF: use the prompts on the right to comment on your partner’s performance.</a:t>
            </a:r>
          </a:p>
          <a:p>
            <a:r>
              <a:rPr lang="en-US" dirty="0"/>
              <a:t>You have two minutes. </a:t>
            </a:r>
            <a:endParaRPr lang="en-GB" dirty="0"/>
          </a:p>
        </p:txBody>
      </p:sp>
      <p:sp>
        <p:nvSpPr>
          <p:cNvPr id="4" name="Footer Placeholder 3"/>
          <p:cNvSpPr>
            <a:spLocks noGrp="1"/>
          </p:cNvSpPr>
          <p:nvPr>
            <p:ph type="ftr" sz="quarter" idx="11"/>
          </p:nvPr>
        </p:nvSpPr>
        <p:spPr/>
        <p:txBody>
          <a:bodyPr/>
          <a:lstStyle/>
          <a:p>
            <a:r>
              <a:rPr lang="en-GB" noProof="0"/>
              <a:t>www.britishcouncil.org</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pPr/>
              <a:t>20</a:t>
            </a:fld>
            <a:endParaRPr lang="en-GB" noProof="0" dirty="0"/>
          </a:p>
        </p:txBody>
      </p:sp>
      <p:sp>
        <p:nvSpPr>
          <p:cNvPr id="10" name="Content Placeholder 2"/>
          <p:cNvSpPr txBox="1">
            <a:spLocks/>
          </p:cNvSpPr>
          <p:nvPr/>
        </p:nvSpPr>
        <p:spPr>
          <a:xfrm>
            <a:off x="6264000" y="1512000"/>
            <a:ext cx="5616000" cy="4652400"/>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chemeClr val="tx2"/>
              </a:solidFill>
              <a:effectLst/>
              <a:uLnTx/>
              <a:uFillTx/>
              <a:latin typeface="+mn-lt"/>
              <a:ea typeface="+mn-ea"/>
              <a:cs typeface="+mn-cs"/>
            </a:endParaRPr>
          </a:p>
        </p:txBody>
      </p:sp>
      <p:sp>
        <p:nvSpPr>
          <p:cNvPr id="11" name="Content Placeholder 2"/>
          <p:cNvSpPr txBox="1">
            <a:spLocks/>
          </p:cNvSpPr>
          <p:nvPr/>
        </p:nvSpPr>
        <p:spPr>
          <a:xfrm>
            <a:off x="6264000" y="1512000"/>
            <a:ext cx="5616000" cy="5076000"/>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FF0000"/>
                </a:solidFill>
                <a:effectLst/>
                <a:uLnTx/>
                <a:uFillTx/>
                <a:latin typeface="+mn-lt"/>
                <a:ea typeface="+mn-ea"/>
                <a:cs typeface="+mn-cs"/>
              </a:rPr>
              <a:t>[Student Name]</a:t>
            </a:r>
            <a:r>
              <a:rPr kumimoji="0" lang="en-US" sz="2200" b="1" i="0" u="none" strike="noStrike" kern="1200" cap="none" spc="0" normalizeH="0" noProof="0" dirty="0">
                <a:ln>
                  <a:noFill/>
                </a:ln>
                <a:solidFill>
                  <a:srgbClr val="FF0000"/>
                </a:solidFill>
                <a:effectLst/>
                <a:uLnTx/>
                <a:uFillTx/>
                <a:latin typeface="+mn-lt"/>
                <a:ea typeface="+mn-ea"/>
                <a:cs typeface="+mn-cs"/>
              </a:rPr>
              <a:t> </a:t>
            </a:r>
            <a:r>
              <a:rPr kumimoji="0" lang="en-US" sz="2200" b="1" i="0" u="none" strike="noStrike" kern="1200" cap="none" spc="0" normalizeH="0" noProof="0" dirty="0">
                <a:ln>
                  <a:noFill/>
                </a:ln>
                <a:solidFill>
                  <a:schemeClr val="tx2"/>
                </a:solidFill>
                <a:effectLst/>
                <a:uLnTx/>
                <a:uFillTx/>
                <a:latin typeface="+mn-lt"/>
                <a:ea typeface="+mn-ea"/>
                <a:cs typeface="+mn-cs"/>
              </a:rPr>
              <a:t>…</a:t>
            </a:r>
          </a:p>
          <a:p>
            <a:pPr marL="0" marR="0" lvl="0" indent="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200" b="1" dirty="0">
                <a:solidFill>
                  <a:schemeClr val="tx2"/>
                </a:solidFill>
              </a:rPr>
              <a:t> One thing my partner did well in use of  grammar: ________________________.</a:t>
            </a:r>
          </a:p>
          <a:p>
            <a:pPr marL="0" marR="0" lvl="0" indent="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200" b="1" dirty="0">
                <a:solidFill>
                  <a:schemeClr val="tx2"/>
                </a:solidFill>
              </a:rPr>
              <a:t> Words the teacher used that my partner did too: ___________________.</a:t>
            </a:r>
          </a:p>
          <a:p>
            <a:pPr marL="0" marR="0" lvl="0" indent="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200" b="1" dirty="0">
                <a:solidFill>
                  <a:schemeClr val="tx2"/>
                </a:solidFill>
              </a:rPr>
              <a:t> Something the teacher taught us, but I didn’t hear: _______________________.</a:t>
            </a:r>
          </a:p>
          <a:p>
            <a:pPr marL="0" marR="0" lvl="0" indent="0" algn="l" defTabSz="914400" rtl="0" eaLnBrk="1" fontAlgn="auto" latinLnBrk="0" hangingPunct="1">
              <a:lnSpc>
                <a:spcPct val="100000"/>
              </a:lnSpc>
              <a:spcBef>
                <a:spcPts val="600"/>
              </a:spcBef>
              <a:spcAft>
                <a:spcPts val="600"/>
              </a:spcAft>
              <a:buClrTx/>
              <a:buSzTx/>
              <a:buFont typeface="Arial" pitchFamily="34" charset="0"/>
              <a:buChar char="•"/>
              <a:tabLst/>
              <a:defRPr/>
            </a:pPr>
            <a:r>
              <a:rPr kumimoji="0" lang="en-US" sz="2200" b="1" i="0" u="none" strike="noStrike" kern="1200" cap="none" spc="0" normalizeH="0" noProof="0" dirty="0">
                <a:ln>
                  <a:noFill/>
                </a:ln>
                <a:solidFill>
                  <a:schemeClr val="tx2"/>
                </a:solidFill>
                <a:effectLst/>
                <a:uLnTx/>
                <a:uFillTx/>
                <a:latin typeface="+mn-lt"/>
                <a:ea typeface="+mn-ea"/>
                <a:cs typeface="+mn-cs"/>
              </a:rPr>
              <a:t> How easy I think my partner was to understand: ______________________.</a:t>
            </a:r>
          </a:p>
          <a:p>
            <a:pPr marL="0" marR="0" lvl="0" indent="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200" b="1" dirty="0">
                <a:solidFill>
                  <a:schemeClr val="tx2"/>
                </a:solidFill>
              </a:rPr>
              <a:t> Something my partner could’ve done to make things easier for me: _____________________________.</a:t>
            </a:r>
            <a:r>
              <a:rPr kumimoji="0" lang="en-US" sz="2200" b="1" i="0" u="none" strike="noStrike" kern="1200" cap="none" spc="0" normalizeH="0" noProof="0" dirty="0">
                <a:ln>
                  <a:noFill/>
                </a:ln>
                <a:solidFill>
                  <a:schemeClr val="tx2"/>
                </a:solidFill>
                <a:effectLst/>
                <a:uLnTx/>
                <a:uFillTx/>
                <a:latin typeface="+mn-lt"/>
                <a:ea typeface="+mn-ea"/>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00"/>
                                        <p:tgtEl>
                                          <p:spTgt spid="11">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wipe(down)">
                                      <p:cBhvr>
                                        <p:cTn id="30" dur="500"/>
                                        <p:tgtEl>
                                          <p:spTgt spid="11">
                                            <p:txEl>
                                              <p:pRg st="1" end="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wipe(down)">
                                      <p:cBhvr>
                                        <p:cTn id="33" dur="500"/>
                                        <p:tgtEl>
                                          <p:spTgt spid="11">
                                            <p:txEl>
                                              <p:pRg st="2" end="2"/>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Effect transition="in" filter="wipe(down)">
                                      <p:cBhvr>
                                        <p:cTn id="36" dur="500"/>
                                        <p:tgtEl>
                                          <p:spTgt spid="11">
                                            <p:txEl>
                                              <p:pRg st="3" end="3"/>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Effect transition="in" filter="wipe(down)">
                                      <p:cBhvr>
                                        <p:cTn id="39" dur="500"/>
                                        <p:tgtEl>
                                          <p:spTgt spid="11">
                                            <p:txEl>
                                              <p:pRg st="4" end="4"/>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wipe(down)">
                                      <p:cBhvr>
                                        <p:cTn id="4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srcRect l="712" r="742" b="40915"/>
          <a:stretch/>
        </p:blipFill>
        <p:spPr bwMode="auto">
          <a:xfrm>
            <a:off x="0" y="1295999"/>
            <a:ext cx="12192000" cy="540168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Speaking #4: Possible Solutions </a:t>
            </a:r>
            <a:endParaRPr lang="en-GB"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pPr/>
              <a:t>21</a:t>
            </a:fld>
            <a:endParaRPr lang="en-GB" noProof="0" dirty="0"/>
          </a:p>
        </p:txBody>
      </p:sp>
      <p:pic>
        <p:nvPicPr>
          <p:cNvPr id="13" name="Picture 3"/>
          <p:cNvPicPr>
            <a:picLocks noChangeAspect="1" noChangeArrowheads="1"/>
          </p:cNvPicPr>
          <p:nvPr/>
        </p:nvPicPr>
        <p:blipFill>
          <a:blip r:embed="rId4"/>
          <a:srcRect/>
          <a:stretch>
            <a:fillRect/>
          </a:stretch>
        </p:blipFill>
        <p:spPr bwMode="auto">
          <a:xfrm>
            <a:off x="9862017" y="0"/>
            <a:ext cx="2329983" cy="1935678"/>
          </a:xfrm>
          <a:prstGeom prst="rect">
            <a:avLst/>
          </a:prstGeom>
          <a:noFill/>
          <a:ln w="9525">
            <a:noFill/>
            <a:miter lim="800000"/>
            <a:headEnd/>
            <a:tailEnd/>
          </a:ln>
          <a:effectLst/>
        </p:spPr>
      </p:pic>
      <p:sp>
        <p:nvSpPr>
          <p:cNvPr id="14" name="Rectangle 13"/>
          <p:cNvSpPr/>
          <p:nvPr/>
        </p:nvSpPr>
        <p:spPr>
          <a:xfrm>
            <a:off x="7354784" y="6451462"/>
            <a:ext cx="4639294" cy="246221"/>
          </a:xfrm>
          <a:prstGeom prst="rect">
            <a:avLst/>
          </a:prstGeom>
        </p:spPr>
        <p:txBody>
          <a:bodyPr wrap="square">
            <a:spAutoFit/>
          </a:bodyPr>
          <a:lstStyle/>
          <a:p>
            <a:r>
              <a:rPr lang="en-GB" sz="1000" dirty="0"/>
              <a:t>Source: https://www.ielts.org/-/media/pdfs/speaking-band-descriptors.ashx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#4: Possible Solutions </a:t>
            </a:r>
            <a:endParaRPr lang="en-GB"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pPr/>
              <a:t>22</a:t>
            </a:fld>
            <a:endParaRPr lang="en-GB" noProof="0" dirty="0"/>
          </a:p>
        </p:txBody>
      </p:sp>
      <p:pic>
        <p:nvPicPr>
          <p:cNvPr id="13" name="Picture 3"/>
          <p:cNvPicPr>
            <a:picLocks noChangeAspect="1" noChangeArrowheads="1"/>
          </p:cNvPicPr>
          <p:nvPr/>
        </p:nvPicPr>
        <p:blipFill>
          <a:blip r:embed="rId3"/>
          <a:srcRect/>
          <a:stretch>
            <a:fillRect/>
          </a:stretch>
        </p:blipFill>
        <p:spPr bwMode="auto">
          <a:xfrm>
            <a:off x="9862017" y="0"/>
            <a:ext cx="2329983" cy="1935678"/>
          </a:xfrm>
          <a:prstGeom prst="rect">
            <a:avLst/>
          </a:prstGeom>
          <a:noFill/>
          <a:ln w="9525">
            <a:noFill/>
            <a:miter lim="800000"/>
            <a:headEnd/>
            <a:tailEnd/>
          </a:ln>
          <a:effectLst/>
        </p:spPr>
      </p:pic>
      <p:sp>
        <p:nvSpPr>
          <p:cNvPr id="7" name="Footer Placeholder 4"/>
          <p:cNvSpPr>
            <a:spLocks noGrp="1"/>
          </p:cNvSpPr>
          <p:nvPr>
            <p:ph type="ftr" sz="quarter" idx="11"/>
          </p:nvPr>
        </p:nvSpPr>
        <p:spPr>
          <a:xfrm>
            <a:off x="648000" y="6192000"/>
            <a:ext cx="10439999" cy="180000"/>
          </a:xfrm>
        </p:spPr>
        <p:txBody>
          <a:bodyPr/>
          <a:lstStyle/>
          <a:p>
            <a:r>
              <a:rPr lang="en-US" dirty="0"/>
              <a:t>www.britishcouncil.org</a:t>
            </a:r>
          </a:p>
        </p:txBody>
      </p:sp>
      <p:sp>
        <p:nvSpPr>
          <p:cNvPr id="8" name="Content Placeholder 2"/>
          <p:cNvSpPr>
            <a:spLocks noGrp="1"/>
          </p:cNvSpPr>
          <p:nvPr>
            <p:ph sz="half" idx="1"/>
          </p:nvPr>
        </p:nvSpPr>
        <p:spPr>
          <a:xfrm>
            <a:off x="648000" y="1512000"/>
            <a:ext cx="5929070" cy="4500000"/>
          </a:xfrm>
        </p:spPr>
        <p:txBody>
          <a:bodyPr/>
          <a:lstStyle/>
          <a:p>
            <a:r>
              <a:rPr lang="en-US" dirty="0"/>
              <a:t>You can give the feedback to your peer now. Ask them if they think it was fair and accurate…</a:t>
            </a:r>
          </a:p>
          <a:p>
            <a:r>
              <a:rPr lang="en-US" dirty="0"/>
              <a:t>If it isn’t, that doesn’t mean the idea doesn’t work – the more often you do it, the better you get.</a:t>
            </a:r>
          </a:p>
          <a:p>
            <a:r>
              <a:rPr lang="en-US" dirty="0"/>
              <a:t>For instance, for the IELTS Speaking test, you are dealing with broad criteria that you will have previously broken down and practised in class – more detail is good!</a:t>
            </a:r>
          </a:p>
          <a:p>
            <a:r>
              <a:rPr lang="en-US" dirty="0"/>
              <a:t>Do you need a record, though? This is practice for IELTS, not IELTS itself…</a:t>
            </a:r>
            <a:endParaRPr lang="en-GB" dirty="0"/>
          </a:p>
        </p:txBody>
      </p:sp>
      <p:pic>
        <p:nvPicPr>
          <p:cNvPr id="4" name="Picture 3">
            <a:extLst>
              <a:ext uri="{FF2B5EF4-FFF2-40B4-BE49-F238E27FC236}">
                <a16:creationId xmlns:a16="http://schemas.microsoft.com/office/drawing/2014/main" id="{CC7EA982-5040-FED0-B58D-CBFC9E8A9917}"/>
              </a:ext>
            </a:extLst>
          </p:cNvPr>
          <p:cNvPicPr>
            <a:picLocks noChangeAspect="1"/>
          </p:cNvPicPr>
          <p:nvPr/>
        </p:nvPicPr>
        <p:blipFill>
          <a:blip r:embed="rId4"/>
          <a:stretch>
            <a:fillRect/>
          </a:stretch>
        </p:blipFill>
        <p:spPr>
          <a:xfrm>
            <a:off x="7613583" y="2052328"/>
            <a:ext cx="3978417" cy="404967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7999" y="1312036"/>
            <a:ext cx="9469777" cy="399927"/>
          </a:xfrm>
        </p:spPr>
        <p:txBody>
          <a:bodyPr/>
          <a:lstStyle/>
          <a:p>
            <a:r>
              <a:rPr lang="en-US" dirty="0"/>
              <a:t>Look again at the public descriptors for IELTS  Band 6 Speaking. </a:t>
            </a:r>
          </a:p>
        </p:txBody>
      </p:sp>
      <p:sp>
        <p:nvSpPr>
          <p:cNvPr id="5" name="Footer Placeholder 4"/>
          <p:cNvSpPr>
            <a:spLocks noGrp="1"/>
          </p:cNvSpPr>
          <p:nvPr>
            <p:ph type="ftr" sz="quarter" idx="11"/>
          </p:nvPr>
        </p:nvSpPr>
        <p:spPr/>
        <p:txBody>
          <a:bodyPr/>
          <a:lstStyle/>
          <a:p>
            <a:r>
              <a:rPr lang="en-US" dirty="0"/>
              <a:t>www.britishcouncil.org</a:t>
            </a:r>
          </a:p>
        </p:txBody>
      </p:sp>
      <p:sp>
        <p:nvSpPr>
          <p:cNvPr id="6" name="Slide Number Placeholder 5"/>
          <p:cNvSpPr>
            <a:spLocks noGrp="1"/>
          </p:cNvSpPr>
          <p:nvPr>
            <p:ph type="sldNum" sz="quarter" idx="12"/>
          </p:nvPr>
        </p:nvSpPr>
        <p:spPr/>
        <p:txBody>
          <a:bodyPr/>
          <a:lstStyle/>
          <a:p>
            <a:fld id="{A36854FA-307F-854E-96D4-DE585DB24BD3}" type="slidenum">
              <a:rPr lang="en-GB" noProof="0" smtClean="0"/>
              <a:pPr/>
              <a:t>23</a:t>
            </a:fld>
            <a:endParaRPr lang="en-GB" noProof="0" dirty="0"/>
          </a:p>
        </p:txBody>
      </p:sp>
      <p:pic>
        <p:nvPicPr>
          <p:cNvPr id="5122" name="Picture 2"/>
          <p:cNvPicPr>
            <a:picLocks noChangeAspect="1" noChangeArrowheads="1"/>
          </p:cNvPicPr>
          <p:nvPr/>
        </p:nvPicPr>
        <p:blipFill>
          <a:blip r:embed="rId3"/>
          <a:srcRect l="2579" r="72890"/>
          <a:stretch>
            <a:fillRect/>
          </a:stretch>
        </p:blipFill>
        <p:spPr bwMode="auto">
          <a:xfrm>
            <a:off x="647998" y="1911926"/>
            <a:ext cx="5711775" cy="1751611"/>
          </a:xfrm>
          <a:prstGeom prst="rect">
            <a:avLst/>
          </a:prstGeom>
          <a:noFill/>
          <a:ln w="9525">
            <a:noFill/>
            <a:miter lim="800000"/>
            <a:headEnd/>
            <a:tailEnd/>
          </a:ln>
          <a:effectLst/>
        </p:spPr>
      </p:pic>
      <p:sp>
        <p:nvSpPr>
          <p:cNvPr id="8" name="Rectangle 7"/>
          <p:cNvSpPr/>
          <p:nvPr/>
        </p:nvSpPr>
        <p:spPr>
          <a:xfrm>
            <a:off x="644819" y="5693343"/>
            <a:ext cx="10944001" cy="430887"/>
          </a:xfrm>
          <a:prstGeom prst="rect">
            <a:avLst/>
          </a:prstGeom>
        </p:spPr>
        <p:txBody>
          <a:bodyPr wrap="square">
            <a:spAutoFit/>
          </a:bodyPr>
          <a:lstStyle/>
          <a:p>
            <a:r>
              <a:rPr lang="en-US" sz="2200" b="1" dirty="0">
                <a:solidFill>
                  <a:schemeClr val="tx2"/>
                </a:solidFill>
              </a:rPr>
              <a:t>What detail could you add so your students  know what is expected of them?</a:t>
            </a:r>
            <a:endParaRPr lang="en-GB" sz="2200" b="1" dirty="0">
              <a:solidFill>
                <a:schemeClr val="tx2"/>
              </a:solidFill>
            </a:endParaRPr>
          </a:p>
        </p:txBody>
      </p:sp>
      <p:pic>
        <p:nvPicPr>
          <p:cNvPr id="9" name="Picture 2"/>
          <p:cNvPicPr>
            <a:picLocks noChangeAspect="1" noChangeArrowheads="1"/>
          </p:cNvPicPr>
          <p:nvPr/>
        </p:nvPicPr>
        <p:blipFill>
          <a:blip r:embed="rId3"/>
          <a:srcRect l="26914" r="49472"/>
          <a:stretch>
            <a:fillRect/>
          </a:stretch>
        </p:blipFill>
        <p:spPr bwMode="auto">
          <a:xfrm>
            <a:off x="6359773" y="1911928"/>
            <a:ext cx="5498535" cy="1751610"/>
          </a:xfrm>
          <a:prstGeom prst="rect">
            <a:avLst/>
          </a:prstGeom>
          <a:noFill/>
          <a:ln w="9525">
            <a:noFill/>
            <a:miter lim="800000"/>
            <a:headEnd/>
            <a:tailEnd/>
          </a:ln>
          <a:effectLst/>
        </p:spPr>
      </p:pic>
      <p:pic>
        <p:nvPicPr>
          <p:cNvPr id="10" name="Picture 2"/>
          <p:cNvPicPr>
            <a:picLocks noChangeAspect="1" noChangeArrowheads="1"/>
          </p:cNvPicPr>
          <p:nvPr/>
        </p:nvPicPr>
        <p:blipFill>
          <a:blip r:embed="rId3"/>
          <a:srcRect l="51247" r="25858"/>
          <a:stretch>
            <a:fillRect/>
          </a:stretch>
        </p:blipFill>
        <p:spPr bwMode="auto">
          <a:xfrm>
            <a:off x="644819" y="3663538"/>
            <a:ext cx="5521973" cy="1814362"/>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l="75843"/>
          <a:stretch>
            <a:fillRect/>
          </a:stretch>
        </p:blipFill>
        <p:spPr bwMode="auto">
          <a:xfrm>
            <a:off x="6031840" y="3663538"/>
            <a:ext cx="5826468" cy="1814362"/>
          </a:xfrm>
          <a:prstGeom prst="rect">
            <a:avLst/>
          </a:prstGeom>
          <a:noFill/>
          <a:ln w="9525">
            <a:noFill/>
            <a:miter lim="800000"/>
            <a:headEnd/>
            <a:tailEnd/>
          </a:ln>
          <a:effectLst/>
        </p:spPr>
      </p:pic>
      <p:sp>
        <p:nvSpPr>
          <p:cNvPr id="13" name="Title 1"/>
          <p:cNvSpPr txBox="1">
            <a:spLocks/>
          </p:cNvSpPr>
          <p:nvPr/>
        </p:nvSpPr>
        <p:spPr>
          <a:xfrm>
            <a:off x="800400" y="656400"/>
            <a:ext cx="10944000" cy="792000"/>
          </a:xfrm>
          <a:prstGeom prst="rect">
            <a:avLst/>
          </a:prstGeom>
        </p:spPr>
        <p:txBody>
          <a:bodyPr vert="horz" lIns="0" tIns="0" rIns="0" bIns="0" rtlCol="0" anchor="t" anchorCtr="0">
            <a:noAutofit/>
          </a:bodyPr>
          <a:lstStyle/>
          <a:p>
            <a:pPr marL="0" marR="0" lvl="0" indent="0" algn="l" defTabSz="914400" rtl="0" eaLnBrk="1" fontAlgn="auto" latinLnBrk="0" hangingPunct="1">
              <a:lnSpc>
                <a:spcPts val="3300"/>
              </a:lnSpc>
              <a:spcBef>
                <a:spcPct val="0"/>
              </a:spcBef>
              <a:spcAft>
                <a:spcPts val="0"/>
              </a:spcAft>
              <a:buClrTx/>
              <a:buSzTx/>
              <a:buFontTx/>
              <a:buNone/>
              <a:tabLst/>
              <a:defRPr/>
            </a:pPr>
            <a:r>
              <a:rPr kumimoji="0" lang="en-US" sz="3000" b="0" i="0" u="none" strike="noStrike" kern="1200" cap="none" spc="0" normalizeH="0" baseline="0" noProof="0">
                <a:ln>
                  <a:noFill/>
                </a:ln>
                <a:solidFill>
                  <a:schemeClr val="tx2"/>
                </a:solidFill>
                <a:effectLst/>
                <a:uLnTx/>
                <a:uFillTx/>
                <a:latin typeface="British Council Sans Headline" panose="020B0504020202020204" pitchFamily="34" charset="0"/>
                <a:ea typeface="+mj-ea"/>
                <a:cs typeface="British Council Sans Headline" panose="020B0504020202020204" pitchFamily="34" charset="0"/>
              </a:rPr>
              <a:t>Evaluation #4: Possible Solutions </a:t>
            </a:r>
            <a:endParaRPr kumimoji="0" lang="en-GB" sz="3000" b="0" i="0" u="none" strike="noStrike" kern="1200" cap="none" spc="0" normalizeH="0" baseline="0" noProof="0" dirty="0">
              <a:ln>
                <a:noFill/>
              </a:ln>
              <a:solidFill>
                <a:schemeClr val="tx2"/>
              </a:solidFill>
              <a:effectLst/>
              <a:uLnTx/>
              <a:uFillTx/>
              <a:latin typeface="British Council Sans Headline" panose="020B0504020202020204" pitchFamily="34" charset="0"/>
              <a:ea typeface="+mj-ea"/>
              <a:cs typeface="British Council Sans Headline" panose="020B0504020202020204" pitchFamily="34" charset="0"/>
            </a:endParaRPr>
          </a:p>
        </p:txBody>
      </p:sp>
      <p:sp>
        <p:nvSpPr>
          <p:cNvPr id="14" name="Rectangle 13"/>
          <p:cNvSpPr/>
          <p:nvPr/>
        </p:nvSpPr>
        <p:spPr>
          <a:xfrm>
            <a:off x="7219014" y="6451462"/>
            <a:ext cx="4639294" cy="246221"/>
          </a:xfrm>
          <a:prstGeom prst="rect">
            <a:avLst/>
          </a:prstGeom>
        </p:spPr>
        <p:txBody>
          <a:bodyPr wrap="square">
            <a:spAutoFit/>
          </a:bodyPr>
          <a:lstStyle/>
          <a:p>
            <a:r>
              <a:rPr lang="en-GB" sz="1000" dirty="0"/>
              <a:t>Source: https://www.ielts.org/-/media/pdfs/speaking-band-descriptors.ashx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srcRect l="3595" t="19692" r="26233" b="40471"/>
          <a:stretch>
            <a:fillRect/>
          </a:stretch>
        </p:blipFill>
        <p:spPr bwMode="auto">
          <a:xfrm>
            <a:off x="6489631" y="4120738"/>
            <a:ext cx="4857166" cy="225126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Evaluation #4: Possible Solutions </a:t>
            </a:r>
            <a:endParaRPr lang="en-GB"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pPr/>
              <a:t>24</a:t>
            </a:fld>
            <a:endParaRPr lang="en-GB" noProof="0" dirty="0"/>
          </a:p>
        </p:txBody>
      </p:sp>
      <p:pic>
        <p:nvPicPr>
          <p:cNvPr id="13" name="Picture 3"/>
          <p:cNvPicPr>
            <a:picLocks noChangeAspect="1" noChangeArrowheads="1"/>
          </p:cNvPicPr>
          <p:nvPr/>
        </p:nvPicPr>
        <p:blipFill>
          <a:blip r:embed="rId4"/>
          <a:srcRect/>
          <a:stretch>
            <a:fillRect/>
          </a:stretch>
        </p:blipFill>
        <p:spPr bwMode="auto">
          <a:xfrm>
            <a:off x="9862017" y="0"/>
            <a:ext cx="2329983" cy="1935678"/>
          </a:xfrm>
          <a:prstGeom prst="rect">
            <a:avLst/>
          </a:prstGeom>
          <a:noFill/>
          <a:ln w="9525">
            <a:noFill/>
            <a:miter lim="800000"/>
            <a:headEnd/>
            <a:tailEnd/>
          </a:ln>
          <a:effectLst/>
        </p:spPr>
      </p:pic>
      <p:sp>
        <p:nvSpPr>
          <p:cNvPr id="7" name="Footer Placeholder 4"/>
          <p:cNvSpPr>
            <a:spLocks noGrp="1"/>
          </p:cNvSpPr>
          <p:nvPr>
            <p:ph type="ftr" sz="quarter" idx="11"/>
          </p:nvPr>
        </p:nvSpPr>
        <p:spPr>
          <a:xfrm>
            <a:off x="648000" y="6192000"/>
            <a:ext cx="10439999" cy="180000"/>
          </a:xfrm>
        </p:spPr>
        <p:txBody>
          <a:bodyPr/>
          <a:lstStyle/>
          <a:p>
            <a:r>
              <a:rPr lang="en-US" dirty="0"/>
              <a:t>www.britishcouncil.org</a:t>
            </a:r>
          </a:p>
        </p:txBody>
      </p:sp>
      <p:pic>
        <p:nvPicPr>
          <p:cNvPr id="6146" name="Picture 2"/>
          <p:cNvPicPr>
            <a:picLocks noChangeAspect="1" noChangeArrowheads="1"/>
          </p:cNvPicPr>
          <p:nvPr/>
        </p:nvPicPr>
        <p:blipFill>
          <a:blip r:embed="rId5"/>
          <a:srcRect t="11868" b="15494"/>
          <a:stretch>
            <a:fillRect/>
          </a:stretch>
        </p:blipFill>
        <p:spPr bwMode="auto">
          <a:xfrm>
            <a:off x="486888" y="878774"/>
            <a:ext cx="5672447" cy="5979226"/>
          </a:xfrm>
          <a:prstGeom prst="rect">
            <a:avLst/>
          </a:prstGeom>
          <a:noFill/>
          <a:ln w="9525">
            <a:noFill/>
            <a:miter lim="800000"/>
            <a:headEnd/>
            <a:tailEnd/>
          </a:ln>
          <a:effectLst/>
        </p:spPr>
      </p:pic>
      <p:sp>
        <p:nvSpPr>
          <p:cNvPr id="11" name="Content Placeholder 2"/>
          <p:cNvSpPr txBox="1">
            <a:spLocks/>
          </p:cNvSpPr>
          <p:nvPr/>
        </p:nvSpPr>
        <p:spPr>
          <a:xfrm>
            <a:off x="6489631" y="1784966"/>
            <a:ext cx="5328000" cy="2505693"/>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schemeClr val="tx2"/>
                </a:solidFill>
                <a:effectLst/>
                <a:uLnTx/>
                <a:uFillTx/>
                <a:latin typeface="+mn-lt"/>
                <a:ea typeface="+mn-ea"/>
                <a:cs typeface="+mn-cs"/>
              </a:rPr>
              <a:t>Look at this evaluation sheet for HS students planning to take IELTS and aiming for a Band 6. </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2200" b="1" dirty="0">
                <a:solidFill>
                  <a:schemeClr val="tx2"/>
                </a:solidFill>
              </a:rPr>
              <a:t>D</a:t>
            </a:r>
            <a:r>
              <a:rPr kumimoji="0" lang="en-US" sz="2200" b="1" i="0" u="none" strike="noStrike" kern="1200" cap="none" spc="0" normalizeH="0" baseline="0" noProof="0" dirty="0">
                <a:ln>
                  <a:noFill/>
                </a:ln>
                <a:solidFill>
                  <a:schemeClr val="tx2"/>
                </a:solidFill>
                <a:effectLst/>
                <a:uLnTx/>
                <a:uFillTx/>
                <a:latin typeface="+mn-lt"/>
                <a:ea typeface="+mn-ea"/>
                <a:cs typeface="+mn-cs"/>
              </a:rPr>
              <a:t>o you think they could complete it themselves?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schemeClr val="tx2"/>
                </a:solidFill>
                <a:effectLst/>
                <a:uLnTx/>
                <a:uFillTx/>
                <a:latin typeface="+mn-lt"/>
                <a:ea typeface="+mn-ea"/>
                <a:cs typeface="+mn-cs"/>
              </a:rPr>
              <a:t>Imagine using it with this question:</a:t>
            </a:r>
            <a:endParaRPr kumimoji="0" lang="en-GB" sz="2200" b="1" i="0" u="none" strike="noStrike" kern="1200" cap="none" spc="0" normalizeH="0" baseline="0" noProof="0" dirty="0">
              <a:ln>
                <a:noFill/>
              </a:ln>
              <a:solidFill>
                <a:schemeClr val="tx2"/>
              </a:solidFill>
              <a:effectLst/>
              <a:uLnTx/>
              <a:uFillTx/>
              <a:latin typeface="+mn-lt"/>
              <a:ea typeface="+mn-ea"/>
              <a:cs typeface="+mn-cs"/>
            </a:endParaRPr>
          </a:p>
        </p:txBody>
      </p:sp>
      <p:sp>
        <p:nvSpPr>
          <p:cNvPr id="15" name="Rectangle 14"/>
          <p:cNvSpPr/>
          <p:nvPr/>
        </p:nvSpPr>
        <p:spPr>
          <a:xfrm>
            <a:off x="6159335" y="6372000"/>
            <a:ext cx="5870369" cy="246221"/>
          </a:xfrm>
          <a:prstGeom prst="rect">
            <a:avLst/>
          </a:prstGeom>
        </p:spPr>
        <p:txBody>
          <a:bodyPr wrap="square">
            <a:spAutoFit/>
          </a:bodyPr>
          <a:lstStyle/>
          <a:p>
            <a:r>
              <a:rPr lang="en-GB" sz="1000" dirty="0"/>
              <a:t>Source: https://ielts.idp.com/vietnam/prepare/article-free-speaking-practice-questions/en-gb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wipe(down)">
                                      <p:cBhvr>
                                        <p:cTn id="2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a:xfrm>
            <a:off x="648000" y="504000"/>
            <a:ext cx="8840384" cy="469777"/>
          </a:xfrm>
        </p:spPr>
        <p:txBody>
          <a:bodyPr/>
          <a:lstStyle/>
          <a:p>
            <a:r>
              <a:rPr lang="en-US" dirty="0"/>
              <a:t>Reflection #4</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25</a:t>
            </a:fld>
            <a:endParaRPr lang="en-GB" dirty="0"/>
          </a:p>
        </p:txBody>
      </p:sp>
      <p:sp>
        <p:nvSpPr>
          <p:cNvPr id="9" name="Content Placeholder 8"/>
          <p:cNvSpPr>
            <a:spLocks noGrp="1"/>
          </p:cNvSpPr>
          <p:nvPr>
            <p:ph sz="half" idx="1"/>
          </p:nvPr>
        </p:nvSpPr>
        <p:spPr>
          <a:xfrm>
            <a:off x="647999" y="1512000"/>
            <a:ext cx="5963815" cy="4500000"/>
          </a:xfrm>
        </p:spPr>
        <p:txBody>
          <a:bodyPr/>
          <a:lstStyle/>
          <a:p>
            <a:pPr>
              <a:buFont typeface="Arial" pitchFamily="34" charset="0"/>
              <a:buChar char="•"/>
            </a:pPr>
            <a:r>
              <a:rPr lang="en-US" dirty="0"/>
              <a:t> Repetition is valuable and real – we all do it in daily life - &amp; practice makes perfect!</a:t>
            </a:r>
          </a:p>
          <a:p>
            <a:pPr>
              <a:buFont typeface="Arial" pitchFamily="34" charset="0"/>
              <a:buChar char="•"/>
            </a:pPr>
            <a:r>
              <a:rPr lang="en-US" dirty="0"/>
              <a:t> Learning to learn also means learning how to succeed in tests, to give the assessors what they want – but someone has to show you what that is</a:t>
            </a:r>
          </a:p>
          <a:p>
            <a:pPr>
              <a:buFont typeface="Arial" pitchFamily="34" charset="0"/>
              <a:buChar char="•"/>
            </a:pPr>
            <a:r>
              <a:rPr lang="en-US" dirty="0"/>
              <a:t> Peer assessment works, but you have to introduce the concept piecemeal</a:t>
            </a:r>
          </a:p>
          <a:p>
            <a:pPr>
              <a:buFont typeface="Arial" pitchFamily="34" charset="0"/>
              <a:buChar char="•"/>
            </a:pPr>
            <a:r>
              <a:rPr lang="en-US" dirty="0"/>
              <a:t> Go from telling them what you’re looking for (WILF), to eliciting from them, to asking them to make their own criteria.</a:t>
            </a:r>
          </a:p>
          <a:p>
            <a:endParaRPr lang="en-GB" dirty="0"/>
          </a:p>
        </p:txBody>
      </p:sp>
      <p:pic>
        <p:nvPicPr>
          <p:cNvPr id="10" name="Picture 9">
            <a:extLst>
              <a:ext uri="{FF2B5EF4-FFF2-40B4-BE49-F238E27FC236}">
                <a16:creationId xmlns:a16="http://schemas.microsoft.com/office/drawing/2014/main" id="{FFFD0804-8EF7-41E7-8F1E-B3AF752100BF}"/>
              </a:ext>
            </a:extLst>
          </p:cNvPr>
          <p:cNvPicPr>
            <a:picLocks noChangeAspect="1"/>
          </p:cNvPicPr>
          <p:nvPr/>
        </p:nvPicPr>
        <p:blipFill rotWithShape="1">
          <a:blip r:embed="rId3"/>
          <a:srcRect l="33201" r="9410"/>
          <a:stretch/>
        </p:blipFill>
        <p:spPr>
          <a:xfrm>
            <a:off x="7586454" y="2069432"/>
            <a:ext cx="4005546" cy="3942568"/>
          </a:xfrm>
          <a:prstGeom prst="rect">
            <a:avLst/>
          </a:prstGeom>
        </p:spPr>
      </p:pic>
    </p:spTree>
    <p:extLst>
      <p:ext uri="{BB962C8B-B14F-4D97-AF65-F5344CB8AC3E}">
        <p14:creationId xmlns:p14="http://schemas.microsoft.com/office/powerpoint/2010/main" val="3635642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a:xfrm>
            <a:off x="648000" y="504000"/>
            <a:ext cx="8840384" cy="469777"/>
          </a:xfrm>
        </p:spPr>
        <p:txBody>
          <a:bodyPr/>
          <a:lstStyle/>
          <a:p>
            <a:r>
              <a:rPr lang="en-US" dirty="0"/>
              <a:t>Summary and Q&amp;A</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26</a:t>
            </a:fld>
            <a:endParaRPr lang="en-GB" dirty="0"/>
          </a:p>
        </p:txBody>
      </p:sp>
      <p:sp>
        <p:nvSpPr>
          <p:cNvPr id="9" name="Content Placeholder 8"/>
          <p:cNvSpPr>
            <a:spLocks noGrp="1"/>
          </p:cNvSpPr>
          <p:nvPr>
            <p:ph sz="half" idx="1"/>
          </p:nvPr>
        </p:nvSpPr>
        <p:spPr>
          <a:xfrm>
            <a:off x="648000" y="1512000"/>
            <a:ext cx="5616000" cy="4500000"/>
          </a:xfrm>
        </p:spPr>
        <p:txBody>
          <a:bodyPr/>
          <a:lstStyle/>
          <a:p>
            <a:r>
              <a:rPr lang="en-US" dirty="0"/>
              <a:t>Framed as questions: </a:t>
            </a:r>
          </a:p>
          <a:p>
            <a:pPr>
              <a:buFont typeface="Arial" pitchFamily="34" charset="0"/>
              <a:buChar char="•"/>
            </a:pPr>
            <a:r>
              <a:rPr lang="en-US" dirty="0"/>
              <a:t> What have you considered today that you have haven’t considered before?</a:t>
            </a:r>
          </a:p>
          <a:p>
            <a:pPr>
              <a:buFont typeface="Arial" pitchFamily="34" charset="0"/>
              <a:buChar char="•"/>
            </a:pPr>
            <a:r>
              <a:rPr lang="en-US" dirty="0"/>
              <a:t> Can you name a new word or concept that you haven’t heard before?</a:t>
            </a:r>
          </a:p>
          <a:p>
            <a:pPr>
              <a:buFont typeface="Arial" pitchFamily="34" charset="0"/>
              <a:buChar char="•"/>
            </a:pPr>
            <a:r>
              <a:rPr lang="en-US" dirty="0"/>
              <a:t> When you see your boss, what will you tell them that you got out of this session, to justify your attendance?!</a:t>
            </a:r>
          </a:p>
          <a:p>
            <a:pPr>
              <a:buFont typeface="Arial" pitchFamily="34" charset="0"/>
              <a:buChar char="•"/>
            </a:pPr>
            <a:r>
              <a:rPr lang="en-US" dirty="0"/>
              <a:t> What is one thing you would like to try in your own professional practice?</a:t>
            </a:r>
          </a:p>
          <a:p>
            <a:pPr>
              <a:buFont typeface="Arial" pitchFamily="34" charset="0"/>
              <a:buChar char="•"/>
            </a:pPr>
            <a:r>
              <a:rPr lang="en-US" dirty="0"/>
              <a:t> Make a physical smiley!</a:t>
            </a:r>
          </a:p>
          <a:p>
            <a:endParaRPr lang="en-GB" dirty="0"/>
          </a:p>
        </p:txBody>
      </p:sp>
      <p:sp>
        <p:nvSpPr>
          <p:cNvPr id="11" name="Rectangle 10"/>
          <p:cNvSpPr/>
          <p:nvPr/>
        </p:nvSpPr>
        <p:spPr>
          <a:xfrm>
            <a:off x="6524293" y="1978440"/>
            <a:ext cx="5232277" cy="4154984"/>
          </a:xfrm>
          <a:prstGeom prst="rect">
            <a:avLst/>
          </a:prstGeom>
        </p:spPr>
        <p:txBody>
          <a:bodyPr wrap="square">
            <a:spAutoFit/>
          </a:bodyPr>
          <a:lstStyle/>
          <a:p>
            <a:r>
              <a:rPr lang="en-US" sz="2200" b="1" dirty="0">
                <a:solidFill>
                  <a:schemeClr val="tx2"/>
                </a:solidFill>
              </a:rPr>
              <a:t>Thanks for your participation!</a:t>
            </a:r>
          </a:p>
          <a:p>
            <a:endParaRPr lang="en-US" sz="2200" b="1" dirty="0">
              <a:solidFill>
                <a:schemeClr val="tx2"/>
              </a:solidFill>
            </a:endParaRPr>
          </a:p>
          <a:p>
            <a:endParaRPr lang="en-US" sz="2200" b="1" dirty="0">
              <a:solidFill>
                <a:schemeClr val="tx2"/>
              </a:solidFill>
            </a:endParaRPr>
          </a:p>
          <a:p>
            <a:endParaRPr lang="en-US" sz="2200" b="1" dirty="0">
              <a:solidFill>
                <a:schemeClr val="tx2"/>
              </a:solidFill>
            </a:endParaRPr>
          </a:p>
          <a:p>
            <a:endParaRPr lang="en-US" sz="2200" b="1" dirty="0">
              <a:solidFill>
                <a:schemeClr val="tx2"/>
              </a:solidFill>
            </a:endParaRPr>
          </a:p>
          <a:p>
            <a:endParaRPr lang="en-US" sz="2200" b="1" dirty="0">
              <a:solidFill>
                <a:schemeClr val="tx2"/>
              </a:solidFill>
            </a:endParaRPr>
          </a:p>
          <a:p>
            <a:endParaRPr lang="en-US" sz="2200" b="1" dirty="0">
              <a:solidFill>
                <a:schemeClr val="tx2"/>
              </a:solidFill>
            </a:endParaRPr>
          </a:p>
          <a:p>
            <a:endParaRPr lang="en-US" sz="2200" b="1" dirty="0">
              <a:solidFill>
                <a:schemeClr val="tx2"/>
              </a:solidFill>
            </a:endParaRPr>
          </a:p>
          <a:p>
            <a:endParaRPr lang="en-US" sz="2200" b="1" dirty="0">
              <a:solidFill>
                <a:schemeClr val="tx2"/>
              </a:solidFill>
            </a:endParaRPr>
          </a:p>
          <a:p>
            <a:endParaRPr lang="en-US" sz="2200" b="1" dirty="0">
              <a:solidFill>
                <a:schemeClr val="tx2"/>
              </a:solidFill>
            </a:endParaRPr>
          </a:p>
          <a:p>
            <a:r>
              <a:rPr lang="en-US" sz="2200" b="1" dirty="0">
                <a:solidFill>
                  <a:schemeClr val="tx2"/>
                </a:solidFill>
              </a:rPr>
              <a:t>Questions to:</a:t>
            </a:r>
          </a:p>
          <a:p>
            <a:r>
              <a:rPr lang="en-US" sz="2200" b="1" dirty="0">
                <a:solidFill>
                  <a:schemeClr val="tx2"/>
                </a:solidFill>
              </a:rPr>
              <a:t>martin.goosey1@britishcouncil.org</a:t>
            </a:r>
            <a:endParaRPr lang="en-GB" sz="2200" b="1" dirty="0">
              <a:solidFill>
                <a:schemeClr val="tx2"/>
              </a:solidFill>
            </a:endParaRPr>
          </a:p>
        </p:txBody>
      </p:sp>
      <p:pic>
        <p:nvPicPr>
          <p:cNvPr id="8" name="Picture 2"/>
          <p:cNvPicPr>
            <a:picLocks noChangeAspect="1" noChangeArrowheads="1"/>
          </p:cNvPicPr>
          <p:nvPr/>
        </p:nvPicPr>
        <p:blipFill>
          <a:blip r:embed="rId3"/>
          <a:srcRect/>
          <a:stretch>
            <a:fillRect/>
          </a:stretch>
        </p:blipFill>
        <p:spPr bwMode="auto">
          <a:xfrm>
            <a:off x="9072748" y="2457646"/>
            <a:ext cx="2329246" cy="3093671"/>
          </a:xfrm>
          <a:prstGeom prst="rect">
            <a:avLst/>
          </a:prstGeom>
          <a:noFill/>
          <a:ln w="9525">
            <a:noFill/>
            <a:miter lim="800000"/>
            <a:headEnd/>
            <a:tailEnd/>
          </a:ln>
          <a:effectLst/>
        </p:spPr>
      </p:pic>
    </p:spTree>
    <p:extLst>
      <p:ext uri="{BB962C8B-B14F-4D97-AF65-F5344CB8AC3E}">
        <p14:creationId xmlns:p14="http://schemas.microsoft.com/office/powerpoint/2010/main" val="36356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2000"/>
                                        <p:tgtEl>
                                          <p:spTgt spid="11">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xEl>
                                              <p:pRg st="10" end="10"/>
                                            </p:txEl>
                                          </p:spTgt>
                                        </p:tgtEl>
                                        <p:attrNameLst>
                                          <p:attrName>style.visibility</p:attrName>
                                        </p:attrNameLst>
                                      </p:cBhvr>
                                      <p:to>
                                        <p:strVal val="visible"/>
                                      </p:to>
                                    </p:set>
                                    <p:animEffect transition="in" filter="fade">
                                      <p:cBhvr>
                                        <p:cTn id="46" dur="2000"/>
                                        <p:tgtEl>
                                          <p:spTgt spid="11">
                                            <p:txEl>
                                              <p:pRg st="10" end="1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xEl>
                                              <p:pRg st="11" end="11"/>
                                            </p:txEl>
                                          </p:spTgt>
                                        </p:tgtEl>
                                        <p:attrNameLst>
                                          <p:attrName>style.visibility</p:attrName>
                                        </p:attrNameLst>
                                      </p:cBhvr>
                                      <p:to>
                                        <p:strVal val="visible"/>
                                      </p:to>
                                    </p:set>
                                    <p:animEffect transition="in" filter="fade">
                                      <p:cBhvr>
                                        <p:cTn id="49" dur="20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a:xfrm>
            <a:off x="648000" y="504000"/>
            <a:ext cx="8840384" cy="469777"/>
          </a:xfrm>
        </p:spPr>
        <p:txBody>
          <a:bodyPr/>
          <a:lstStyle/>
          <a:p>
            <a:r>
              <a:rPr lang="en-US" dirty="0"/>
              <a:t>References</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27</a:t>
            </a:fld>
            <a:endParaRPr lang="en-GB" dirty="0"/>
          </a:p>
        </p:txBody>
      </p:sp>
      <p:sp>
        <p:nvSpPr>
          <p:cNvPr id="9" name="Content Placeholder 8"/>
          <p:cNvSpPr>
            <a:spLocks noGrp="1"/>
          </p:cNvSpPr>
          <p:nvPr>
            <p:ph sz="half" idx="1"/>
          </p:nvPr>
        </p:nvSpPr>
        <p:spPr>
          <a:xfrm>
            <a:off x="648000" y="1512000"/>
            <a:ext cx="5616000" cy="4500000"/>
          </a:xfrm>
        </p:spPr>
        <p:txBody>
          <a:bodyPr/>
          <a:lstStyle/>
          <a:p>
            <a:r>
              <a:rPr lang="en-GB" dirty="0"/>
              <a:t>Some used today or that may be useful: </a:t>
            </a:r>
            <a:endParaRPr lang="en-GB" dirty="0">
              <a:hlinkClick r:id="rId3"/>
            </a:endParaRPr>
          </a:p>
          <a:p>
            <a:r>
              <a:rPr lang="en-GB" dirty="0">
                <a:hlinkClick r:id="rId3"/>
              </a:rPr>
              <a:t>https://www.britishcouncil.vn/en/exam</a:t>
            </a:r>
          </a:p>
          <a:p>
            <a:r>
              <a:rPr lang="en-GB" dirty="0">
                <a:hlinkClick r:id="rId3"/>
              </a:rPr>
              <a:t>https://www.trinitycollege.com/qualifications/english-language/GESE</a:t>
            </a:r>
            <a:endParaRPr lang="en-GB" dirty="0"/>
          </a:p>
          <a:p>
            <a:r>
              <a:rPr lang="en-GB" dirty="0">
                <a:hlinkClick r:id="rId4"/>
              </a:rPr>
              <a:t>https://www.trinitycollege.com/resource/?id=5755</a:t>
            </a:r>
            <a:r>
              <a:rPr lang="en-GB" dirty="0"/>
              <a:t> </a:t>
            </a:r>
          </a:p>
          <a:p>
            <a:r>
              <a:rPr lang="en-GB" dirty="0">
                <a:hlinkClick r:id="rId5"/>
              </a:rPr>
              <a:t>https://www.ielts.org/</a:t>
            </a:r>
            <a:r>
              <a:rPr lang="en-GB" dirty="0"/>
              <a:t> </a:t>
            </a:r>
          </a:p>
          <a:p>
            <a:r>
              <a:rPr lang="en-GB" dirty="0">
                <a:hlinkClick r:id="rId6"/>
              </a:rPr>
              <a:t>https://ielts.idp.com/vietnam</a:t>
            </a:r>
            <a:endParaRPr lang="en-GB" dirty="0"/>
          </a:p>
          <a:p>
            <a:r>
              <a:rPr lang="en-GB" dirty="0">
                <a:hlinkClick r:id="rId7"/>
              </a:rPr>
              <a:t>https://visible-learning.org/glossary/</a:t>
            </a:r>
            <a:endParaRPr lang="en-GB" dirty="0"/>
          </a:p>
          <a:p>
            <a:r>
              <a:rPr lang="en-GB" dirty="0">
                <a:hlinkClick r:id="rId8"/>
              </a:rPr>
              <a:t>https://www.teachingenglish.org.uk/</a:t>
            </a:r>
            <a:r>
              <a:rPr lang="en-GB" dirty="0"/>
              <a:t> </a:t>
            </a:r>
          </a:p>
          <a:p>
            <a:endParaRPr lang="en-GB" dirty="0"/>
          </a:p>
        </p:txBody>
      </p:sp>
      <p:pic>
        <p:nvPicPr>
          <p:cNvPr id="10" name="Picture 2"/>
          <p:cNvPicPr>
            <a:picLocks noChangeAspect="1" noChangeArrowheads="1"/>
          </p:cNvPicPr>
          <p:nvPr/>
        </p:nvPicPr>
        <p:blipFill rotWithShape="1">
          <a:blip r:embed="rId9"/>
          <a:srcRect l="16795" r="21270"/>
          <a:stretch/>
        </p:blipFill>
        <p:spPr bwMode="auto">
          <a:xfrm>
            <a:off x="7216393" y="2107932"/>
            <a:ext cx="4327607" cy="3904067"/>
          </a:xfrm>
          <a:prstGeom prst="rect">
            <a:avLst/>
          </a:prstGeom>
          <a:noFill/>
          <a:ln w="9525">
            <a:noFill/>
            <a:miter lim="800000"/>
            <a:headEnd/>
            <a:tailEnd/>
          </a:ln>
          <a:effectLst/>
        </p:spPr>
      </p:pic>
    </p:spTree>
    <p:extLst>
      <p:ext uri="{BB962C8B-B14F-4D97-AF65-F5344CB8AC3E}">
        <p14:creationId xmlns:p14="http://schemas.microsoft.com/office/powerpoint/2010/main" val="36356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20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p:txBody>
          <a:bodyPr/>
          <a:lstStyle/>
          <a:p>
            <a:r>
              <a:rPr lang="en-US" dirty="0"/>
              <a:t>Speaking #1: Why and how do we assess speaking?</a:t>
            </a:r>
            <a:endParaRPr lang="en-GB" dirty="0"/>
          </a:p>
        </p:txBody>
      </p:sp>
      <p:sp>
        <p:nvSpPr>
          <p:cNvPr id="3" name="Content Placeholder 2">
            <a:extLst>
              <a:ext uri="{FF2B5EF4-FFF2-40B4-BE49-F238E27FC236}">
                <a16:creationId xmlns:a16="http://schemas.microsoft.com/office/drawing/2014/main" id="{69C8612C-41E4-424E-A5BA-840B70601FD8}"/>
              </a:ext>
            </a:extLst>
          </p:cNvPr>
          <p:cNvSpPr>
            <a:spLocks noGrp="1"/>
          </p:cNvSpPr>
          <p:nvPr>
            <p:ph sz="half" idx="1"/>
          </p:nvPr>
        </p:nvSpPr>
        <p:spPr>
          <a:xfrm>
            <a:off x="647999" y="1512000"/>
            <a:ext cx="5675683" cy="4500000"/>
          </a:xfrm>
        </p:spPr>
        <p:txBody>
          <a:bodyPr/>
          <a:lstStyle/>
          <a:p>
            <a:r>
              <a:rPr lang="en-US" dirty="0"/>
              <a:t>Talk to your partner/s: </a:t>
            </a:r>
          </a:p>
          <a:p>
            <a:pPr>
              <a:buFont typeface="Arial" pitchFamily="34" charset="0"/>
              <a:buChar char="•"/>
            </a:pPr>
            <a:r>
              <a:rPr lang="en-US" dirty="0"/>
              <a:t> Why do we assess speaking? </a:t>
            </a:r>
          </a:p>
          <a:p>
            <a:pPr>
              <a:buFont typeface="Arial" pitchFamily="34" charset="0"/>
              <a:buChar char="•"/>
            </a:pPr>
            <a:r>
              <a:rPr lang="en-US" dirty="0"/>
              <a:t> What does ‘speaking’ involve?</a:t>
            </a:r>
          </a:p>
          <a:p>
            <a:pPr>
              <a:buFont typeface="Arial" pitchFamily="34" charset="0"/>
              <a:buChar char="•"/>
            </a:pPr>
            <a:r>
              <a:rPr lang="en-US" dirty="0"/>
              <a:t> What information do we want to collect when assessing speaking? </a:t>
            </a:r>
          </a:p>
          <a:p>
            <a:pPr>
              <a:buFont typeface="Arial" pitchFamily="34" charset="0"/>
              <a:buChar char="•"/>
            </a:pPr>
            <a:r>
              <a:rPr lang="en-US" dirty="0"/>
              <a:t> What do we </a:t>
            </a:r>
            <a:r>
              <a:rPr lang="en-US" i="1" dirty="0"/>
              <a:t>do</a:t>
            </a:r>
            <a:r>
              <a:rPr lang="en-US" dirty="0"/>
              <a:t> with the information we garner from our assessments? </a:t>
            </a:r>
          </a:p>
          <a:p>
            <a:pPr>
              <a:buFont typeface="Arial" pitchFamily="34" charset="0"/>
              <a:buChar char="•"/>
            </a:pPr>
            <a:r>
              <a:rPr lang="en-US" dirty="0"/>
              <a:t> How does your position as a professional educator influence your intentions as an assessor?</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3</a:t>
            </a:fld>
            <a:endParaRPr lang="en-GB" dirty="0"/>
          </a:p>
        </p:txBody>
      </p:sp>
      <p:pic>
        <p:nvPicPr>
          <p:cNvPr id="10" name="Picture 9">
            <a:extLst>
              <a:ext uri="{FF2B5EF4-FFF2-40B4-BE49-F238E27FC236}">
                <a16:creationId xmlns:a16="http://schemas.microsoft.com/office/drawing/2014/main" id="{8170E1E0-D910-B9A1-79A1-0701827C4382}"/>
              </a:ext>
            </a:extLst>
          </p:cNvPr>
          <p:cNvPicPr>
            <a:picLocks noChangeAspect="1"/>
          </p:cNvPicPr>
          <p:nvPr/>
        </p:nvPicPr>
        <p:blipFill>
          <a:blip r:embed="rId3"/>
          <a:stretch>
            <a:fillRect/>
          </a:stretch>
        </p:blipFill>
        <p:spPr>
          <a:xfrm>
            <a:off x="7103444" y="1974682"/>
            <a:ext cx="4465432" cy="4127319"/>
          </a:xfrm>
          <a:prstGeom prst="rect">
            <a:avLst/>
          </a:prstGeom>
        </p:spPr>
      </p:pic>
    </p:spTree>
    <p:extLst>
      <p:ext uri="{BB962C8B-B14F-4D97-AF65-F5344CB8AC3E}">
        <p14:creationId xmlns:p14="http://schemas.microsoft.com/office/powerpoint/2010/main" val="3635642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3"/>
          <a:srcRect r="75073"/>
          <a:stretch>
            <a:fillRect/>
          </a:stretch>
        </p:blipFill>
        <p:spPr bwMode="auto">
          <a:xfrm>
            <a:off x="1187532" y="3545898"/>
            <a:ext cx="1804180" cy="1940278"/>
          </a:xfrm>
          <a:prstGeom prst="rect">
            <a:avLst/>
          </a:prstGeom>
          <a:noFill/>
          <a:ln w="9525">
            <a:noFill/>
            <a:miter lim="800000"/>
            <a:headEnd/>
            <a:tailEnd/>
          </a:ln>
          <a:effectLst/>
        </p:spPr>
      </p:pic>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p:txBody>
          <a:bodyPr/>
          <a:lstStyle/>
          <a:p>
            <a:r>
              <a:rPr lang="en-US" dirty="0"/>
              <a:t>Evaluation #1: Why and how do we assess speaking?</a:t>
            </a:r>
            <a:endParaRPr lang="en-GB" dirty="0"/>
          </a:p>
        </p:txBody>
      </p:sp>
      <p:sp>
        <p:nvSpPr>
          <p:cNvPr id="3" name="Content Placeholder 2">
            <a:extLst>
              <a:ext uri="{FF2B5EF4-FFF2-40B4-BE49-F238E27FC236}">
                <a16:creationId xmlns:a16="http://schemas.microsoft.com/office/drawing/2014/main" id="{69C8612C-41E4-424E-A5BA-840B70601FD8}"/>
              </a:ext>
            </a:extLst>
          </p:cNvPr>
          <p:cNvSpPr>
            <a:spLocks noGrp="1"/>
          </p:cNvSpPr>
          <p:nvPr>
            <p:ph sz="half" idx="1"/>
          </p:nvPr>
        </p:nvSpPr>
        <p:spPr>
          <a:xfrm>
            <a:off x="647999" y="1512000"/>
            <a:ext cx="5907037" cy="2466234"/>
          </a:xfrm>
        </p:spPr>
        <p:txBody>
          <a:bodyPr/>
          <a:lstStyle/>
          <a:p>
            <a:r>
              <a:rPr lang="en-US" dirty="0"/>
              <a:t>How did you do? Good? Bad? Not finished? </a:t>
            </a:r>
          </a:p>
          <a:p>
            <a:r>
              <a:rPr lang="en-US" dirty="0"/>
              <a:t>Choose a smiley for your performance. Can you make it physical to show your teacher how you feel?</a:t>
            </a:r>
          </a:p>
          <a:p>
            <a:endParaRPr lang="en-US"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4</a:t>
            </a:fld>
            <a:endParaRPr lang="en-GB" dirty="0"/>
          </a:p>
        </p:txBody>
      </p:sp>
      <p:pic>
        <p:nvPicPr>
          <p:cNvPr id="10" name="Picture 2"/>
          <p:cNvPicPr>
            <a:picLocks noChangeAspect="1" noChangeArrowheads="1"/>
          </p:cNvPicPr>
          <p:nvPr/>
        </p:nvPicPr>
        <p:blipFill rotWithShape="1">
          <a:blip r:embed="rId3"/>
          <a:srcRect l="35560" r="37178"/>
          <a:stretch/>
        </p:blipFill>
        <p:spPr bwMode="auto">
          <a:xfrm>
            <a:off x="4985886" y="3545898"/>
            <a:ext cx="1973180" cy="1940277"/>
          </a:xfrm>
          <a:prstGeom prst="rect">
            <a:avLst/>
          </a:prstGeom>
          <a:noFill/>
          <a:ln w="9525">
            <a:noFill/>
            <a:miter lim="800000"/>
            <a:headEnd/>
            <a:tailEnd/>
          </a:ln>
          <a:effectLst/>
        </p:spPr>
      </p:pic>
      <p:pic>
        <p:nvPicPr>
          <p:cNvPr id="11" name="Picture 2"/>
          <p:cNvPicPr>
            <a:picLocks noChangeAspect="1" noChangeArrowheads="1"/>
          </p:cNvPicPr>
          <p:nvPr/>
        </p:nvPicPr>
        <p:blipFill rotWithShape="1">
          <a:blip r:embed="rId3"/>
          <a:srcRect l="73295"/>
          <a:stretch/>
        </p:blipFill>
        <p:spPr bwMode="auto">
          <a:xfrm>
            <a:off x="8953240" y="3545898"/>
            <a:ext cx="1932880" cy="1940278"/>
          </a:xfrm>
          <a:prstGeom prst="rect">
            <a:avLst/>
          </a:prstGeom>
          <a:noFill/>
          <a:ln w="9525">
            <a:noFill/>
            <a:miter lim="800000"/>
            <a:headEnd/>
            <a:tailEnd/>
          </a:ln>
          <a:effectLst/>
        </p:spPr>
      </p:pic>
      <p:sp>
        <p:nvSpPr>
          <p:cNvPr id="12" name="Rectangle 11"/>
          <p:cNvSpPr/>
          <p:nvPr/>
        </p:nvSpPr>
        <p:spPr>
          <a:xfrm>
            <a:off x="5968747" y="6125779"/>
            <a:ext cx="4690708" cy="246221"/>
          </a:xfrm>
          <a:prstGeom prst="rect">
            <a:avLst/>
          </a:prstGeom>
        </p:spPr>
        <p:txBody>
          <a:bodyPr wrap="none">
            <a:spAutoFit/>
          </a:bodyPr>
          <a:lstStyle/>
          <a:p>
            <a:r>
              <a:rPr lang="en-GB" sz="1000" dirty="0"/>
              <a:t>Source &amp; Licensing: https://commons.wikimedia.org/wiki/File:Emoticons.png</a:t>
            </a:r>
          </a:p>
        </p:txBody>
      </p:sp>
    </p:spTree>
    <p:extLst>
      <p:ext uri="{BB962C8B-B14F-4D97-AF65-F5344CB8AC3E}">
        <p14:creationId xmlns:p14="http://schemas.microsoft.com/office/powerpoint/2010/main" val="36356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p:txBody>
          <a:bodyPr/>
          <a:lstStyle/>
          <a:p>
            <a:r>
              <a:rPr lang="en-US" dirty="0"/>
              <a:t>Evaluation #1: Why and how do we assess speaking?</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5</a:t>
            </a:fld>
            <a:endParaRPr lang="en-GB" dirty="0"/>
          </a:p>
        </p:txBody>
      </p:sp>
      <p:sp>
        <p:nvSpPr>
          <p:cNvPr id="12" name="Rectangle 11"/>
          <p:cNvSpPr/>
          <p:nvPr/>
        </p:nvSpPr>
        <p:spPr>
          <a:xfrm>
            <a:off x="6598140" y="6125779"/>
            <a:ext cx="2842445" cy="246221"/>
          </a:xfrm>
          <a:prstGeom prst="rect">
            <a:avLst/>
          </a:prstGeom>
        </p:spPr>
        <p:txBody>
          <a:bodyPr wrap="none">
            <a:spAutoFit/>
          </a:bodyPr>
          <a:lstStyle/>
          <a:p>
            <a:r>
              <a:rPr lang="en-GB" sz="1000" dirty="0"/>
              <a:t>Source: https://visible-learning.org/glossary/</a:t>
            </a:r>
          </a:p>
        </p:txBody>
      </p:sp>
      <p:sp>
        <p:nvSpPr>
          <p:cNvPr id="13" name="Rectangle 12"/>
          <p:cNvSpPr/>
          <p:nvPr/>
        </p:nvSpPr>
        <p:spPr>
          <a:xfrm>
            <a:off x="6424549" y="2398816"/>
            <a:ext cx="5343897" cy="3477875"/>
          </a:xfrm>
          <a:prstGeom prst="rect">
            <a:avLst/>
          </a:prstGeom>
        </p:spPr>
        <p:txBody>
          <a:bodyPr wrap="square">
            <a:spAutoFit/>
          </a:bodyPr>
          <a:lstStyle/>
          <a:p>
            <a:r>
              <a:rPr lang="en-GB" sz="2000" b="1" dirty="0"/>
              <a:t>‘Hattie emphasized that the most powerful feedback is that given from the student to the teacher. This feedback allows teachers to see learning through the eyes of their students. It makes learning visible and facilitates the planning of next steps. The feedback that students receive from their teachers is also vital. It enables students to progress towards challenging learning intentions and goals.’</a:t>
            </a:r>
          </a:p>
        </p:txBody>
      </p:sp>
      <p:sp>
        <p:nvSpPr>
          <p:cNvPr id="14" name="Rectangle 13"/>
          <p:cNvSpPr/>
          <p:nvPr/>
        </p:nvSpPr>
        <p:spPr>
          <a:xfrm>
            <a:off x="481744" y="1965750"/>
            <a:ext cx="5586545" cy="1785104"/>
          </a:xfrm>
          <a:prstGeom prst="rect">
            <a:avLst/>
          </a:prstGeom>
        </p:spPr>
        <p:txBody>
          <a:bodyPr wrap="square">
            <a:spAutoFit/>
          </a:bodyPr>
          <a:lstStyle/>
          <a:p>
            <a:r>
              <a:rPr lang="en-US" sz="2200" b="1" dirty="0">
                <a:solidFill>
                  <a:schemeClr val="tx2"/>
                </a:solidFill>
              </a:rPr>
              <a:t>Of course, asking for learner feedback on tasks is key to evaluation and good practice: it’s a fundamental part of the ‘Visible Learning’ approach outlined by researcher John Hattie: </a:t>
            </a:r>
            <a:endParaRPr lang="en-GB" sz="2200" b="1" dirty="0">
              <a:solidFill>
                <a:schemeClr val="tx2"/>
              </a:solidFill>
            </a:endParaRPr>
          </a:p>
        </p:txBody>
      </p:sp>
    </p:spTree>
    <p:extLst>
      <p:ext uri="{BB962C8B-B14F-4D97-AF65-F5344CB8AC3E}">
        <p14:creationId xmlns:p14="http://schemas.microsoft.com/office/powerpoint/2010/main" val="36356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p:txBody>
          <a:bodyPr/>
          <a:lstStyle/>
          <a:p>
            <a:r>
              <a:rPr lang="en-US" dirty="0"/>
              <a:t>Evaluation #1: Why and how do we assess speaking?</a:t>
            </a:r>
            <a:endParaRPr lang="en-GB" dirty="0"/>
          </a:p>
        </p:txBody>
      </p:sp>
      <p:sp>
        <p:nvSpPr>
          <p:cNvPr id="3" name="Content Placeholder 2">
            <a:extLst>
              <a:ext uri="{FF2B5EF4-FFF2-40B4-BE49-F238E27FC236}">
                <a16:creationId xmlns:a16="http://schemas.microsoft.com/office/drawing/2014/main" id="{69C8612C-41E4-424E-A5BA-840B70601FD8}"/>
              </a:ext>
            </a:extLst>
          </p:cNvPr>
          <p:cNvSpPr>
            <a:spLocks noGrp="1"/>
          </p:cNvSpPr>
          <p:nvPr>
            <p:ph sz="half" idx="1"/>
          </p:nvPr>
        </p:nvSpPr>
        <p:spPr>
          <a:xfrm>
            <a:off x="6264000" y="2268187"/>
            <a:ext cx="5586545" cy="950027"/>
          </a:xfrm>
        </p:spPr>
        <p:txBody>
          <a:bodyPr/>
          <a:lstStyle/>
          <a:p>
            <a:r>
              <a:rPr lang="en-US" dirty="0"/>
              <a:t>But what of the teacher’s evaluation of learner performance?</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6</a:t>
            </a:fld>
            <a:endParaRPr lang="en-GB" dirty="0"/>
          </a:p>
        </p:txBody>
      </p:sp>
      <p:sp>
        <p:nvSpPr>
          <p:cNvPr id="9" name="Content Placeholder 8"/>
          <p:cNvSpPr>
            <a:spLocks noGrp="1"/>
          </p:cNvSpPr>
          <p:nvPr>
            <p:ph sz="half" idx="2"/>
          </p:nvPr>
        </p:nvSpPr>
        <p:spPr>
          <a:xfrm>
            <a:off x="648000" y="1113195"/>
            <a:ext cx="5328000" cy="5078805"/>
          </a:xfrm>
        </p:spPr>
        <p:txBody>
          <a:bodyPr/>
          <a:lstStyle/>
          <a:p>
            <a:r>
              <a:rPr lang="en-US" dirty="0"/>
              <a:t> Some things I </a:t>
            </a:r>
            <a:r>
              <a:rPr lang="en-US" i="1" dirty="0"/>
              <a:t>might</a:t>
            </a:r>
            <a:r>
              <a:rPr lang="en-US" dirty="0"/>
              <a:t> have heard: </a:t>
            </a:r>
          </a:p>
          <a:p>
            <a:pPr>
              <a:buFont typeface="Arial" pitchFamily="34" charset="0"/>
              <a:buChar char="•"/>
            </a:pPr>
            <a:r>
              <a:rPr lang="en-US" dirty="0"/>
              <a:t> We need to give grades</a:t>
            </a:r>
          </a:p>
          <a:p>
            <a:pPr>
              <a:buFont typeface="Arial" pitchFamily="34" charset="0"/>
              <a:buChar char="•"/>
            </a:pPr>
            <a:r>
              <a:rPr lang="en-US" dirty="0"/>
              <a:t> We need evidence for those</a:t>
            </a:r>
          </a:p>
          <a:p>
            <a:pPr>
              <a:buFont typeface="Arial" pitchFamily="34" charset="0"/>
              <a:buChar char="•"/>
            </a:pPr>
            <a:r>
              <a:rPr lang="en-US" dirty="0"/>
              <a:t> Accuracy, fluency, range, pron, topic</a:t>
            </a:r>
          </a:p>
          <a:p>
            <a:pPr>
              <a:buFont typeface="Arial" pitchFamily="34" charset="0"/>
              <a:buChar char="•"/>
            </a:pPr>
            <a:r>
              <a:rPr lang="en-US" dirty="0"/>
              <a:t> Grammar, </a:t>
            </a:r>
            <a:r>
              <a:rPr lang="en-US" dirty="0" err="1"/>
              <a:t>vocab</a:t>
            </a:r>
            <a:r>
              <a:rPr lang="en-US" dirty="0"/>
              <a:t>, stress, soft skills</a:t>
            </a:r>
          </a:p>
          <a:p>
            <a:pPr>
              <a:buFont typeface="Arial" pitchFamily="34" charset="0"/>
              <a:buChar char="•"/>
            </a:pPr>
            <a:r>
              <a:rPr lang="en-US" dirty="0"/>
              <a:t> Communicative competence</a:t>
            </a:r>
          </a:p>
          <a:p>
            <a:pPr>
              <a:buFont typeface="Arial" pitchFamily="34" charset="0"/>
              <a:buChar char="•"/>
            </a:pPr>
            <a:r>
              <a:rPr lang="en-US" dirty="0"/>
              <a:t> Share results with colleagues, kids, parents, the school… </a:t>
            </a:r>
            <a:r>
              <a:rPr lang="en-US" dirty="0" err="1"/>
              <a:t>gradebooks</a:t>
            </a:r>
            <a:r>
              <a:rPr lang="en-US" dirty="0"/>
              <a:t>!</a:t>
            </a:r>
          </a:p>
          <a:p>
            <a:pPr>
              <a:buFont typeface="Arial" pitchFamily="34" charset="0"/>
              <a:buChar char="•"/>
            </a:pPr>
            <a:r>
              <a:rPr lang="en-US" dirty="0"/>
              <a:t> Use the info in planning, recycling, remedial work…</a:t>
            </a:r>
          </a:p>
          <a:p>
            <a:pPr>
              <a:buFont typeface="Arial" pitchFamily="34" charset="0"/>
              <a:buChar char="•"/>
            </a:pPr>
            <a:r>
              <a:rPr lang="en-US" dirty="0"/>
              <a:t> Testing must be strict! No cheating!</a:t>
            </a:r>
            <a:endParaRPr lang="en-GB" dirty="0"/>
          </a:p>
        </p:txBody>
      </p:sp>
      <p:sp>
        <p:nvSpPr>
          <p:cNvPr id="8" name="Content Placeholder 2">
            <a:extLst>
              <a:ext uri="{FF2B5EF4-FFF2-40B4-BE49-F238E27FC236}">
                <a16:creationId xmlns:a16="http://schemas.microsoft.com/office/drawing/2014/main" id="{69C8612C-41E4-424E-A5BA-840B70601FD8}"/>
              </a:ext>
            </a:extLst>
          </p:cNvPr>
          <p:cNvSpPr txBox="1">
            <a:spLocks/>
          </p:cNvSpPr>
          <p:nvPr/>
        </p:nvSpPr>
        <p:spPr>
          <a:xfrm>
            <a:off x="6264000" y="3990108"/>
            <a:ext cx="5586545" cy="1226785"/>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schemeClr val="tx2"/>
                </a:solidFill>
                <a:effectLst/>
                <a:uLnTx/>
                <a:uFillTx/>
                <a:latin typeface="+mn-lt"/>
                <a:ea typeface="+mn-ea"/>
                <a:cs typeface="+mn-cs"/>
              </a:rPr>
              <a:t>Why am I not sure?</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2200" b="1" dirty="0">
                <a:solidFill>
                  <a:schemeClr val="tx2"/>
                </a:solidFill>
              </a:rPr>
              <a:t>How</a:t>
            </a:r>
            <a:r>
              <a:rPr kumimoji="0" lang="en-US" sz="2200" b="1" i="0" u="none" strike="noStrike" kern="1200" cap="none" spc="0" normalizeH="0" baseline="0" noProof="0" dirty="0">
                <a:ln>
                  <a:noFill/>
                </a:ln>
                <a:solidFill>
                  <a:schemeClr val="tx2"/>
                </a:solidFill>
                <a:effectLst/>
                <a:uLnTx/>
                <a:uFillTx/>
                <a:latin typeface="+mn-lt"/>
                <a:ea typeface="+mn-ea"/>
                <a:cs typeface="+mn-cs"/>
              </a:rPr>
              <a:t> many people do you think I heard just now?</a:t>
            </a:r>
            <a:endParaRPr kumimoji="0" lang="en-GB" sz="2200" b="1"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6356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20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20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20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fade">
                                      <p:cBhvr>
                                        <p:cTn id="52" dur="2000"/>
                                        <p:tgtEl>
                                          <p:spTgt spid="8">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fade">
                                      <p:cBhvr>
                                        <p:cTn id="55"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1D18C7-97EF-4922-9CF0-98BBA7DF39AD}"/>
              </a:ext>
            </a:extLst>
          </p:cNvPr>
          <p:cNvPicPr>
            <a:picLocks noChangeAspect="1"/>
          </p:cNvPicPr>
          <p:nvPr/>
        </p:nvPicPr>
        <p:blipFill>
          <a:blip r:embed="rId3"/>
          <a:srcRect r="30206"/>
          <a:stretch>
            <a:fillRect/>
          </a:stretch>
        </p:blipFill>
        <p:spPr>
          <a:xfrm>
            <a:off x="7109951" y="2214561"/>
            <a:ext cx="4524032" cy="4139439"/>
          </a:xfrm>
          <a:prstGeom prst="rect">
            <a:avLst/>
          </a:prstGeom>
        </p:spPr>
      </p:pic>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r>
              <a:rPr lang="en-US" dirty="0"/>
              <a:t>Reflection #1</a:t>
            </a:r>
            <a:endParaRPr lang="en-GB" dirty="0"/>
          </a:p>
        </p:txBody>
      </p:sp>
      <p:sp>
        <p:nvSpPr>
          <p:cNvPr id="6" name="Content Placeholder 5">
            <a:extLst>
              <a:ext uri="{FF2B5EF4-FFF2-40B4-BE49-F238E27FC236}">
                <a16:creationId xmlns:a16="http://schemas.microsoft.com/office/drawing/2014/main" id="{94F43EEB-68E8-4D42-AB94-D91D956CB61A}"/>
              </a:ext>
            </a:extLst>
          </p:cNvPr>
          <p:cNvSpPr>
            <a:spLocks noGrp="1"/>
          </p:cNvSpPr>
          <p:nvPr>
            <p:ph sz="half" idx="2"/>
          </p:nvPr>
        </p:nvSpPr>
        <p:spPr/>
        <p:txBody>
          <a:bodyPr/>
          <a:lstStyle/>
          <a:p>
            <a:pPr lvl="4"/>
            <a:endParaRPr lang="en-US" dirty="0"/>
          </a:p>
          <a:p>
            <a:endParaRPr lang="en-US" dirty="0"/>
          </a:p>
        </p:txBody>
      </p:sp>
      <p:sp>
        <p:nvSpPr>
          <p:cNvPr id="7" name="Content Placeholder 6">
            <a:extLst>
              <a:ext uri="{FF2B5EF4-FFF2-40B4-BE49-F238E27FC236}">
                <a16:creationId xmlns:a16="http://schemas.microsoft.com/office/drawing/2014/main" id="{F3E0F36C-F4F2-4A7D-BB86-2DA7779BAFA0}"/>
              </a:ext>
            </a:extLst>
          </p:cNvPr>
          <p:cNvSpPr>
            <a:spLocks noGrp="1"/>
          </p:cNvSpPr>
          <p:nvPr>
            <p:ph sz="half" idx="1"/>
          </p:nvPr>
        </p:nvSpPr>
        <p:spPr>
          <a:xfrm>
            <a:off x="647999" y="1296000"/>
            <a:ext cx="6118562" cy="4716000"/>
          </a:xfrm>
        </p:spPr>
        <p:txBody>
          <a:bodyPr/>
          <a:lstStyle/>
          <a:p>
            <a:pPr>
              <a:buFont typeface="Arial" pitchFamily="34" charset="0"/>
              <a:buChar char="•"/>
            </a:pPr>
            <a:r>
              <a:rPr lang="en-US" dirty="0"/>
              <a:t> Why assess? There’s a big difference between formatives and summatives</a:t>
            </a:r>
          </a:p>
          <a:p>
            <a:pPr>
              <a:buFont typeface="Arial" pitchFamily="34" charset="0"/>
              <a:buChar char="•"/>
            </a:pPr>
            <a:r>
              <a:rPr lang="en-US" dirty="0"/>
              <a:t> We use the information in different ways: to inform our teaching, and to inform about learning outcomes</a:t>
            </a:r>
          </a:p>
          <a:p>
            <a:pPr>
              <a:buFont typeface="Arial" pitchFamily="34" charset="0"/>
              <a:buChar char="•"/>
            </a:pPr>
            <a:r>
              <a:rPr lang="en-US" dirty="0"/>
              <a:t> What we look for in assessment can depend on whether it’s high or low stakes, and who the stakeholders are</a:t>
            </a:r>
          </a:p>
          <a:p>
            <a:pPr>
              <a:buFont typeface="Arial" pitchFamily="34" charset="0"/>
              <a:buChar char="•"/>
            </a:pPr>
            <a:r>
              <a:rPr lang="en-US" dirty="0"/>
              <a:t> Oral production is enormously different from Early Years to High School, and contexts vary</a:t>
            </a:r>
          </a:p>
          <a:p>
            <a:pPr>
              <a:buFont typeface="Arial" pitchFamily="34" charset="0"/>
              <a:buChar char="•"/>
            </a:pPr>
            <a:r>
              <a:rPr lang="en-US" dirty="0"/>
              <a:t> It’s not easy to do!</a:t>
            </a:r>
            <a:endParaRPr lang="en-GB" dirty="0"/>
          </a:p>
        </p:txBody>
      </p:sp>
    </p:spTree>
    <p:extLst>
      <p:ext uri="{BB962C8B-B14F-4D97-AF65-F5344CB8AC3E}">
        <p14:creationId xmlns:p14="http://schemas.microsoft.com/office/powerpoint/2010/main" val="25285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a:xfrm>
            <a:off x="648000" y="504000"/>
            <a:ext cx="9695408" cy="792000"/>
          </a:xfrm>
        </p:spPr>
        <p:txBody>
          <a:bodyPr/>
          <a:lstStyle/>
          <a:p>
            <a:r>
              <a:rPr lang="en-US" dirty="0"/>
              <a:t>Speaking #2: Differentiating Assessment Purpose</a:t>
            </a:r>
            <a:endParaRPr lang="en-GB" dirty="0"/>
          </a:p>
        </p:txBody>
      </p:sp>
      <p:sp>
        <p:nvSpPr>
          <p:cNvPr id="3" name="Content Placeholder 2">
            <a:extLst>
              <a:ext uri="{FF2B5EF4-FFF2-40B4-BE49-F238E27FC236}">
                <a16:creationId xmlns:a16="http://schemas.microsoft.com/office/drawing/2014/main" id="{69C8612C-41E4-424E-A5BA-840B70601FD8}"/>
              </a:ext>
            </a:extLst>
          </p:cNvPr>
          <p:cNvSpPr>
            <a:spLocks noGrp="1"/>
          </p:cNvSpPr>
          <p:nvPr>
            <p:ph sz="half" idx="1"/>
          </p:nvPr>
        </p:nvSpPr>
        <p:spPr>
          <a:xfrm>
            <a:off x="647999" y="1512000"/>
            <a:ext cx="5586545" cy="4680000"/>
          </a:xfrm>
        </p:spPr>
        <p:txBody>
          <a:bodyPr/>
          <a:lstStyle/>
          <a:p>
            <a:r>
              <a:rPr lang="en-US" dirty="0"/>
              <a:t>When I tell you to start, talk to your peers. Define these concepts and agree definitions:</a:t>
            </a:r>
          </a:p>
          <a:p>
            <a:endParaRPr lang="en-US" dirty="0"/>
          </a:p>
          <a:p>
            <a:pPr marL="457200" indent="-457200">
              <a:buFont typeface="+mj-lt"/>
              <a:buAutoNum type="arabicPeriod"/>
            </a:pPr>
            <a:r>
              <a:rPr lang="en-US" dirty="0"/>
              <a:t>What is Assessment </a:t>
            </a:r>
            <a:r>
              <a:rPr lang="en-US" i="1" dirty="0">
                <a:solidFill>
                  <a:srgbClr val="FF0000"/>
                </a:solidFill>
              </a:rPr>
              <a:t>of</a:t>
            </a:r>
            <a:r>
              <a:rPr lang="en-US" dirty="0"/>
              <a:t> Learning? </a:t>
            </a:r>
          </a:p>
          <a:p>
            <a:pPr marL="457200" indent="-457200">
              <a:buFont typeface="+mj-lt"/>
              <a:buAutoNum type="arabicPeriod"/>
            </a:pPr>
            <a:r>
              <a:rPr lang="en-US" dirty="0"/>
              <a:t>What is Assessment </a:t>
            </a:r>
            <a:r>
              <a:rPr lang="en-US" i="1" dirty="0">
                <a:solidFill>
                  <a:srgbClr val="FF0000"/>
                </a:solidFill>
              </a:rPr>
              <a:t>for</a:t>
            </a:r>
            <a:r>
              <a:rPr lang="en-US" dirty="0"/>
              <a:t> Learning? </a:t>
            </a:r>
          </a:p>
          <a:p>
            <a:pPr marL="457200" indent="-457200">
              <a:buFont typeface="+mj-lt"/>
              <a:buAutoNum type="arabicPeriod"/>
            </a:pPr>
            <a:r>
              <a:rPr lang="en-US" dirty="0"/>
              <a:t>What is Assessment </a:t>
            </a:r>
            <a:r>
              <a:rPr lang="en-US" i="1" dirty="0">
                <a:solidFill>
                  <a:srgbClr val="FF0000"/>
                </a:solidFill>
              </a:rPr>
              <a:t>as</a:t>
            </a:r>
            <a:r>
              <a:rPr lang="en-US" dirty="0"/>
              <a:t> Learning? </a:t>
            </a:r>
          </a:p>
          <a:p>
            <a:pPr marL="457200" indent="-457200"/>
            <a:endParaRPr lang="en-US" dirty="0"/>
          </a:p>
          <a:p>
            <a:r>
              <a:rPr lang="en-US" dirty="0"/>
              <a:t>After the discussion, I will ask you if your partner did the assignment well or not. But wait! What about WILF?</a:t>
            </a:r>
          </a:p>
          <a:p>
            <a:pPr marL="457200" indent="-457200"/>
            <a:endParaRPr lang="en-US" dirty="0"/>
          </a:p>
          <a:p>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8</a:t>
            </a:fld>
            <a:endParaRPr lang="en-GB" dirty="0"/>
          </a:p>
        </p:txBody>
      </p:sp>
      <p:sp>
        <p:nvSpPr>
          <p:cNvPr id="11" name="Content Placeholder 10"/>
          <p:cNvSpPr>
            <a:spLocks noGrp="1"/>
          </p:cNvSpPr>
          <p:nvPr>
            <p:ph sz="half" idx="2"/>
          </p:nvPr>
        </p:nvSpPr>
        <p:spPr>
          <a:xfrm>
            <a:off x="6465880" y="1512000"/>
            <a:ext cx="5328000" cy="4500000"/>
          </a:xfrm>
        </p:spPr>
        <p:txBody>
          <a:bodyPr/>
          <a:lstStyle/>
          <a:p>
            <a:pPr marL="457200" indent="-457200"/>
            <a:r>
              <a:rPr lang="en-US" dirty="0"/>
              <a:t>‘What I’m Looking For’ is:</a:t>
            </a:r>
          </a:p>
          <a:p>
            <a:pPr marL="457200" indent="-457200">
              <a:buFont typeface="Arial" pitchFamily="34" charset="0"/>
              <a:buChar char="•"/>
            </a:pPr>
            <a:r>
              <a:rPr lang="en-US" dirty="0"/>
              <a:t>Three definitions</a:t>
            </a:r>
          </a:p>
          <a:p>
            <a:pPr marL="457200" indent="-457200">
              <a:buFont typeface="Arial" pitchFamily="34" charset="0"/>
              <a:buChar char="•"/>
            </a:pPr>
            <a:r>
              <a:rPr lang="en-US" dirty="0"/>
              <a:t>Each must be different </a:t>
            </a:r>
          </a:p>
          <a:p>
            <a:pPr marL="457200" indent="-457200">
              <a:buFont typeface="Arial" pitchFamily="34" charset="0"/>
              <a:buChar char="•"/>
            </a:pPr>
            <a:r>
              <a:rPr lang="en-US" dirty="0"/>
              <a:t>You must use the words </a:t>
            </a:r>
            <a:r>
              <a:rPr lang="en-US" i="1" dirty="0">
                <a:solidFill>
                  <a:srgbClr val="FF0000"/>
                </a:solidFill>
              </a:rPr>
              <a:t>of</a:t>
            </a:r>
            <a:r>
              <a:rPr lang="en-US" dirty="0"/>
              <a:t>, </a:t>
            </a:r>
            <a:r>
              <a:rPr lang="en-US" i="1" dirty="0">
                <a:solidFill>
                  <a:srgbClr val="FF0000"/>
                </a:solidFill>
              </a:rPr>
              <a:t>for</a:t>
            </a:r>
            <a:r>
              <a:rPr lang="en-US" dirty="0"/>
              <a:t>, </a:t>
            </a:r>
            <a:r>
              <a:rPr lang="en-US" i="1" dirty="0">
                <a:solidFill>
                  <a:srgbClr val="FF0000"/>
                </a:solidFill>
              </a:rPr>
              <a:t>as</a:t>
            </a:r>
            <a:r>
              <a:rPr lang="en-US" dirty="0"/>
              <a:t>, </a:t>
            </a:r>
            <a:r>
              <a:rPr lang="en-US" i="1" dirty="0">
                <a:solidFill>
                  <a:srgbClr val="FF0000"/>
                </a:solidFill>
              </a:rPr>
              <a:t>assessment</a:t>
            </a:r>
            <a:r>
              <a:rPr lang="en-US" dirty="0"/>
              <a:t> and </a:t>
            </a:r>
            <a:r>
              <a:rPr lang="en-US" i="1" dirty="0">
                <a:solidFill>
                  <a:srgbClr val="FF0000"/>
                </a:solidFill>
              </a:rPr>
              <a:t>learning</a:t>
            </a:r>
            <a:r>
              <a:rPr lang="en-US" dirty="0"/>
              <a:t> in your discussion</a:t>
            </a:r>
          </a:p>
          <a:p>
            <a:pPr marL="457200" indent="-457200">
              <a:buFont typeface="Arial" pitchFamily="34" charset="0"/>
              <a:buChar char="•"/>
            </a:pPr>
            <a:r>
              <a:rPr lang="en-US" dirty="0"/>
              <a:t>I want to hear emphatic stress to differentiate the </a:t>
            </a:r>
            <a:r>
              <a:rPr lang="en-US" i="1" dirty="0">
                <a:solidFill>
                  <a:srgbClr val="FF0000"/>
                </a:solidFill>
              </a:rPr>
              <a:t>of</a:t>
            </a:r>
            <a:r>
              <a:rPr lang="en-US" dirty="0"/>
              <a:t>, </a:t>
            </a:r>
            <a:r>
              <a:rPr lang="en-US" i="1" dirty="0">
                <a:solidFill>
                  <a:srgbClr val="FF0000"/>
                </a:solidFill>
              </a:rPr>
              <a:t>for</a:t>
            </a:r>
            <a:r>
              <a:rPr lang="en-US" dirty="0"/>
              <a:t>, and </a:t>
            </a:r>
            <a:r>
              <a:rPr lang="en-US" i="1" dirty="0">
                <a:solidFill>
                  <a:srgbClr val="FF0000"/>
                </a:solidFill>
              </a:rPr>
              <a:t>as</a:t>
            </a:r>
            <a:r>
              <a:rPr lang="en-US" dirty="0"/>
              <a:t>.</a:t>
            </a:r>
          </a:p>
          <a:p>
            <a:pPr marL="457200" indent="-457200"/>
            <a:r>
              <a:rPr lang="en-US" dirty="0"/>
              <a:t>You have 120 seconds, so…</a:t>
            </a:r>
          </a:p>
          <a:p>
            <a:pPr marL="457200" indent="-457200"/>
            <a:r>
              <a:rPr lang="en-US" dirty="0"/>
              <a:t>no time for phones, you’ll have to talk!</a:t>
            </a:r>
          </a:p>
          <a:p>
            <a:endParaRPr lang="en-GB" dirty="0"/>
          </a:p>
        </p:txBody>
      </p:sp>
    </p:spTree>
    <p:extLst>
      <p:ext uri="{BB962C8B-B14F-4D97-AF65-F5344CB8AC3E}">
        <p14:creationId xmlns:p14="http://schemas.microsoft.com/office/powerpoint/2010/main" val="36356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20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20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fade">
                                      <p:cBhvr>
                                        <p:cTn id="42" dur="20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fade">
                                      <p:cBhvr>
                                        <p:cTn id="47" dur="2000"/>
                                        <p:tgtEl>
                                          <p:spTgt spid="1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Effect transition="in" filter="fade">
                                      <p:cBhvr>
                                        <p:cTn id="52" dur="2000"/>
                                        <p:tgtEl>
                                          <p:spTgt spid="1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xEl>
                                              <p:pRg st="5" end="5"/>
                                            </p:txEl>
                                          </p:spTgt>
                                        </p:tgtEl>
                                        <p:attrNameLst>
                                          <p:attrName>style.visibility</p:attrName>
                                        </p:attrNameLst>
                                      </p:cBhvr>
                                      <p:to>
                                        <p:strVal val="visible"/>
                                      </p:to>
                                    </p:set>
                                    <p:animEffect transition="in" filter="fade">
                                      <p:cBhvr>
                                        <p:cTn id="57" dur="2000"/>
                                        <p:tgtEl>
                                          <p:spTgt spid="11">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xEl>
                                              <p:pRg st="6" end="6"/>
                                            </p:txEl>
                                          </p:spTgt>
                                        </p:tgtEl>
                                        <p:attrNameLst>
                                          <p:attrName>style.visibility</p:attrName>
                                        </p:attrNameLst>
                                      </p:cBhvr>
                                      <p:to>
                                        <p:strVal val="visible"/>
                                      </p:to>
                                    </p:set>
                                    <p:animEffect transition="in" filter="fade">
                                      <p:cBhvr>
                                        <p:cTn id="62"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C8612C-41E4-424E-A5BA-840B70601FD8}"/>
              </a:ext>
            </a:extLst>
          </p:cNvPr>
          <p:cNvSpPr>
            <a:spLocks noGrp="1"/>
          </p:cNvSpPr>
          <p:nvPr>
            <p:ph sz="half" idx="1"/>
          </p:nvPr>
        </p:nvSpPr>
        <p:spPr>
          <a:xfrm>
            <a:off x="647999" y="1512000"/>
            <a:ext cx="5586545" cy="4500000"/>
          </a:xfrm>
        </p:spPr>
        <p:txBody>
          <a:bodyPr/>
          <a:lstStyle/>
          <a:p>
            <a:r>
              <a:rPr lang="en-US" dirty="0"/>
              <a:t>So, what’s the ‘correct’ answer?</a:t>
            </a:r>
          </a:p>
          <a:p>
            <a:r>
              <a:rPr lang="en-US" dirty="0"/>
              <a:t>What is Assessment </a:t>
            </a:r>
            <a:r>
              <a:rPr lang="en-US" i="1" dirty="0">
                <a:solidFill>
                  <a:srgbClr val="FF0000"/>
                </a:solidFill>
              </a:rPr>
              <a:t>of</a:t>
            </a:r>
            <a:r>
              <a:rPr lang="en-US" dirty="0"/>
              <a:t> Learning? </a:t>
            </a:r>
          </a:p>
          <a:p>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9</a:t>
            </a:fld>
            <a:endParaRPr lang="en-GB" dirty="0"/>
          </a:p>
        </p:txBody>
      </p:sp>
      <p:pic>
        <p:nvPicPr>
          <p:cNvPr id="1026" name="Picture 2"/>
          <p:cNvPicPr>
            <a:picLocks noGrp="1" noChangeAspect="1" noChangeArrowheads="1"/>
          </p:cNvPicPr>
          <p:nvPr>
            <p:ph sz="half" idx="2"/>
          </p:nvPr>
        </p:nvPicPr>
        <p:blipFill>
          <a:blip r:embed="rId3"/>
          <a:srcRect b="53090"/>
          <a:stretch>
            <a:fillRect/>
          </a:stretch>
        </p:blipFill>
        <p:spPr bwMode="auto">
          <a:xfrm>
            <a:off x="995884" y="2552701"/>
            <a:ext cx="10477320" cy="3459299"/>
          </a:xfrm>
          <a:prstGeom prst="rect">
            <a:avLst/>
          </a:prstGeom>
          <a:noFill/>
          <a:ln w="9525">
            <a:noFill/>
            <a:miter lim="800000"/>
            <a:headEnd/>
            <a:tailEnd/>
          </a:ln>
          <a:effectLst/>
        </p:spPr>
      </p:pic>
      <p:sp>
        <p:nvSpPr>
          <p:cNvPr id="11" name="Title 1">
            <a:extLst>
              <a:ext uri="{FF2B5EF4-FFF2-40B4-BE49-F238E27FC236}">
                <a16:creationId xmlns:a16="http://schemas.microsoft.com/office/drawing/2014/main" id="{53CBA7D7-F6B2-4303-BFD1-757E3B399275}"/>
              </a:ext>
            </a:extLst>
          </p:cNvPr>
          <p:cNvSpPr>
            <a:spLocks noGrp="1"/>
          </p:cNvSpPr>
          <p:nvPr>
            <p:ph type="title"/>
          </p:nvPr>
        </p:nvSpPr>
        <p:spPr/>
        <p:txBody>
          <a:bodyPr/>
          <a:lstStyle/>
          <a:p>
            <a:r>
              <a:rPr lang="en-US" dirty="0"/>
              <a:t>Evaluation #2: Differentiating Assessment Purpose</a:t>
            </a:r>
            <a:endParaRPr lang="en-GB" dirty="0"/>
          </a:p>
        </p:txBody>
      </p:sp>
      <p:sp>
        <p:nvSpPr>
          <p:cNvPr id="13" name="Rectangle 12"/>
          <p:cNvSpPr/>
          <p:nvPr/>
        </p:nvSpPr>
        <p:spPr>
          <a:xfrm>
            <a:off x="8043016" y="6192000"/>
            <a:ext cx="4102020" cy="246221"/>
          </a:xfrm>
          <a:prstGeom prst="rect">
            <a:avLst/>
          </a:prstGeom>
        </p:spPr>
        <p:txBody>
          <a:bodyPr wrap="square">
            <a:spAutoFit/>
          </a:bodyPr>
          <a:lstStyle/>
          <a:p>
            <a:r>
              <a:rPr lang="en-GB" sz="1000" dirty="0"/>
              <a:t>Source: https://www.harapnuik.org/?p=8475 </a:t>
            </a:r>
          </a:p>
        </p:txBody>
      </p:sp>
    </p:spTree>
    <p:extLst>
      <p:ext uri="{BB962C8B-B14F-4D97-AF65-F5344CB8AC3E}">
        <p14:creationId xmlns:p14="http://schemas.microsoft.com/office/powerpoint/2010/main" val="36356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8F1BC71D-B402-4C6F-8FB0-826FC2432CCE}"/>
    </a:ext>
  </a:extLst>
</a:theme>
</file>

<file path=ppt/theme/theme2.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B8320594-7952-4771-A1E7-98F1BABCEC7B}"/>
    </a:ext>
  </a:extLst>
</a:theme>
</file>

<file path=ppt/theme/theme3.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604A4441-5F32-4CA5-8191-D6472D98E2A6}"/>
    </a:ext>
  </a:extLst>
</a:theme>
</file>

<file path=ppt/theme/theme4.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65CA23FF-7338-4623-8B84-200853EF48A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c23e9a-b3b1-4886-aa7c-25f380ccbb5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9E15104F576944949AE8AD398F02D9" ma:contentTypeVersion="9" ma:contentTypeDescription="Create a new document." ma:contentTypeScope="" ma:versionID="b2eaccea8ba61185d2a511736843cb7b">
  <xsd:schema xmlns:xsd="http://www.w3.org/2001/XMLSchema" xmlns:xs="http://www.w3.org/2001/XMLSchema" xmlns:p="http://schemas.microsoft.com/office/2006/metadata/properties" xmlns:ns2="a6c23e9a-b3b1-4886-aa7c-25f380ccbb5e" xmlns:ns3="717b0eb2-10c5-486c-90bc-6d6cc468bc44" targetNamespace="http://schemas.microsoft.com/office/2006/metadata/properties" ma:root="true" ma:fieldsID="6dd717c5e1740425fa7f0b2dfb87e016" ns2:_="" ns3:_="">
    <xsd:import namespace="a6c23e9a-b3b1-4886-aa7c-25f380ccbb5e"/>
    <xsd:import namespace="717b0eb2-10c5-486c-90bc-6d6cc468bc4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23e9a-b3b1-4886-aa7c-25f380ccbb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d8b47c1-f241-41f3-8d01-b95036d9ee9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7b0eb2-10c5-486c-90bc-6d6cc468bc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96C625-6196-4BAD-9526-2E4F197546E9}">
  <ds:schemaRefs>
    <ds:schemaRef ds:uri="http://schemas.microsoft.com/office/2006/metadata/properties"/>
    <ds:schemaRef ds:uri="http://schemas.microsoft.com/office/infopath/2007/PartnerControls"/>
    <ds:schemaRef ds:uri="a6c23e9a-b3b1-4886-aa7c-25f380ccbb5e"/>
  </ds:schemaRefs>
</ds:datastoreItem>
</file>

<file path=customXml/itemProps2.xml><?xml version="1.0" encoding="utf-8"?>
<ds:datastoreItem xmlns:ds="http://schemas.openxmlformats.org/officeDocument/2006/customXml" ds:itemID="{F7B4E566-1B8A-4EDD-950F-E5634C0E6F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c23e9a-b3b1-4886-aa7c-25f380ccbb5e"/>
    <ds:schemaRef ds:uri="717b0eb2-10c5-486c-90bc-6d6cc468bc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547776-A198-4D12-964D-8405114952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 - blue widescreen</Template>
  <TotalTime>1079</TotalTime>
  <Words>3913</Words>
  <Application>Microsoft Office PowerPoint</Application>
  <PresentationFormat>Widescreen</PresentationFormat>
  <Paragraphs>310</Paragraphs>
  <Slides>27</Slides>
  <Notes>27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27</vt:i4>
      </vt:variant>
    </vt:vector>
  </HeadingPairs>
  <TitlesOfParts>
    <vt:vector size="35" baseType="lpstr">
      <vt:lpstr>Calibri</vt:lpstr>
      <vt:lpstr>British Council Sans Headline</vt:lpstr>
      <vt:lpstr>Arial</vt:lpstr>
      <vt:lpstr>British Council Sans</vt:lpstr>
      <vt:lpstr>Cover - white</vt:lpstr>
      <vt:lpstr>Section - white</vt:lpstr>
      <vt:lpstr>British Council</vt:lpstr>
      <vt:lpstr>British Council blank</vt:lpstr>
      <vt:lpstr>Problems and Solutions in Assessing Speaking with Young Learners</vt:lpstr>
      <vt:lpstr>Session Outline</vt:lpstr>
      <vt:lpstr>Speaking #1: Why and how do we assess speaking?</vt:lpstr>
      <vt:lpstr>Evaluation #1: Why and how do we assess speaking?</vt:lpstr>
      <vt:lpstr>Evaluation #1: Why and how do we assess speaking?</vt:lpstr>
      <vt:lpstr>Evaluation #1: Why and how do we assess speaking?</vt:lpstr>
      <vt:lpstr>Reflection #1</vt:lpstr>
      <vt:lpstr>Speaking #2: Differentiating Assessment Purpose</vt:lpstr>
      <vt:lpstr>Evaluation #2: Differentiating Assessment Purpose</vt:lpstr>
      <vt:lpstr>Evaluation #2: Differentiating Assessment Purpose</vt:lpstr>
      <vt:lpstr>Evaluation #2: Differentiating Assessment Purpose</vt:lpstr>
      <vt:lpstr>Evaluation #2: Differentiating Assessment Purpose</vt:lpstr>
      <vt:lpstr>Reflection #2</vt:lpstr>
      <vt:lpstr>Speaking #3: What difficulties do teachers face in assessing speaking?</vt:lpstr>
      <vt:lpstr>Evaluation #3: What difficulties do teachers face in assessing speaking?</vt:lpstr>
      <vt:lpstr>Evaluation #3: What difficulties do teachers face in assessing speaking?</vt:lpstr>
      <vt:lpstr>Reflection #3</vt:lpstr>
      <vt:lpstr>Speaking #4a: Possible Solutions </vt:lpstr>
      <vt:lpstr>Speaking #4: Possible Solutions </vt:lpstr>
      <vt:lpstr>Speaking #4b: Possible Solutions </vt:lpstr>
      <vt:lpstr>Speaking #4: Possible Solutions </vt:lpstr>
      <vt:lpstr>Evaluation #4: Possible Solutions </vt:lpstr>
      <vt:lpstr>PowerPoint Presentation</vt:lpstr>
      <vt:lpstr>Evaluation #4: Possible Solutions </vt:lpstr>
      <vt:lpstr>Reflection #4</vt:lpstr>
      <vt:lpstr>Summary and Q&amp;A</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Stead, Neil (UK)</dc:creator>
  <cp:lastModifiedBy>Stead, Neil (UK)</cp:lastModifiedBy>
  <cp:revision>86</cp:revision>
  <cp:lastPrinted>2019-09-18T09:30:23Z</cp:lastPrinted>
  <dcterms:created xsi:type="dcterms:W3CDTF">2023-03-08T14:13:32Z</dcterms:created>
  <dcterms:modified xsi:type="dcterms:W3CDTF">2023-03-28T10:32:44Z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0x010100FB9E15104F576944949AE8AD398F02D9</vt:lpwstr>
  </property>
  <property fmtid="{D5CDD505-2E9C-101B-9397-08002B2CF9AE}" pid="3" name="MediaServiceImageTags">
    <vt:lpwstr/>
  </property>
</Properties>
</file>