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27" r:id="rId4"/>
    <p:sldMasterId id="2147483759" r:id="rId5"/>
    <p:sldMasterId id="2147483660" r:id="rId6"/>
    <p:sldMasterId id="2147483700" r:id="rId7"/>
  </p:sldMasterIdLst>
  <p:notesMasterIdLst>
    <p:notesMasterId r:id="rId51"/>
  </p:notesMasterIdLst>
  <p:handoutMasterIdLst>
    <p:handoutMasterId r:id="rId52"/>
  </p:handoutMasterIdLst>
  <p:sldIdLst>
    <p:sldId id="281" r:id="rId8"/>
    <p:sldId id="379" r:id="rId9"/>
    <p:sldId id="361" r:id="rId10"/>
    <p:sldId id="362" r:id="rId11"/>
    <p:sldId id="363" r:id="rId12"/>
    <p:sldId id="364" r:id="rId13"/>
    <p:sldId id="365" r:id="rId14"/>
    <p:sldId id="366" r:id="rId15"/>
    <p:sldId id="367" r:id="rId16"/>
    <p:sldId id="263" r:id="rId17"/>
    <p:sldId id="368" r:id="rId18"/>
    <p:sldId id="369" r:id="rId19"/>
    <p:sldId id="370" r:id="rId20"/>
    <p:sldId id="371" r:id="rId21"/>
    <p:sldId id="257" r:id="rId22"/>
    <p:sldId id="258" r:id="rId23"/>
    <p:sldId id="260" r:id="rId24"/>
    <p:sldId id="259" r:id="rId25"/>
    <p:sldId id="374" r:id="rId26"/>
    <p:sldId id="375" r:id="rId27"/>
    <p:sldId id="376" r:id="rId28"/>
    <p:sldId id="329" r:id="rId29"/>
    <p:sldId id="338" r:id="rId30"/>
    <p:sldId id="342" r:id="rId31"/>
    <p:sldId id="343" r:id="rId32"/>
    <p:sldId id="340" r:id="rId33"/>
    <p:sldId id="345" r:id="rId34"/>
    <p:sldId id="346" r:id="rId35"/>
    <p:sldId id="347" r:id="rId36"/>
    <p:sldId id="348" r:id="rId37"/>
    <p:sldId id="349" r:id="rId38"/>
    <p:sldId id="350" r:id="rId39"/>
    <p:sldId id="351" r:id="rId40"/>
    <p:sldId id="352" r:id="rId41"/>
    <p:sldId id="353" r:id="rId42"/>
    <p:sldId id="354" r:id="rId43"/>
    <p:sldId id="377" r:id="rId44"/>
    <p:sldId id="381" r:id="rId45"/>
    <p:sldId id="382" r:id="rId46"/>
    <p:sldId id="383" r:id="rId47"/>
    <p:sldId id="384" r:id="rId48"/>
    <p:sldId id="380" r:id="rId49"/>
    <p:sldId id="359" r:id="rId50"/>
  </p:sldIdLst>
  <p:sldSz cx="12192000" cy="6858000"/>
  <p:notesSz cx="6858000" cy="9144000"/>
  <p:embeddedFontLst>
    <p:embeddedFont>
      <p:font typeface="British Council Sans" panose="020B0504020202020204" pitchFamily="34" charset="0"/>
      <p:regular r:id="rId53"/>
      <p:bold r:id="rId54"/>
      <p:italic r:id="rId55"/>
      <p:boldItalic r:id="rId56"/>
    </p:embeddedFont>
    <p:embeddedFont>
      <p:font typeface="British Council Sans Headline" panose="020B0504020202020204" pitchFamily="34" charset="0"/>
      <p:regular r:id="rId57"/>
      <p:bold r:id="rId58"/>
      <p:italic r:id="rId59"/>
      <p:boldItalic r:id="rId60"/>
    </p:embeddedFont>
    <p:embeddedFont>
      <p:font typeface="Calibri" panose="020F0502020204030204" pitchFamily="34" charset="0"/>
      <p:regular r:id="rId61"/>
      <p:bold r:id="rId62"/>
      <p:italic r:id="rId63"/>
      <p:boldItalic r:id="rId6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B9"/>
    <a:srgbClr val="9200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5946" autoAdjust="0"/>
  </p:normalViewPr>
  <p:slideViewPr>
    <p:cSldViewPr snapToGrid="0" snapToObjects="1">
      <p:cViewPr varScale="1">
        <p:scale>
          <a:sx n="64" d="100"/>
          <a:sy n="64" d="100"/>
        </p:scale>
        <p:origin x="748" y="4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5" d="100"/>
          <a:sy n="55" d="100"/>
        </p:scale>
        <p:origin x="202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font" Target="fonts/font3.fntdata"/><Relationship Id="rId63" Type="http://schemas.openxmlformats.org/officeDocument/2006/relationships/font" Target="fonts/font11.fntdata"/><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font" Target="fonts/font5.fntdata"/><Relationship Id="rId61" Type="http://schemas.openxmlformats.org/officeDocument/2006/relationships/font" Target="fonts/font9.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handoutMaster" Target="handoutMasters/handoutMaster1.xml"/><Relationship Id="rId60" Type="http://schemas.openxmlformats.org/officeDocument/2006/relationships/font" Target="fonts/font8.fntdata"/><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font" Target="fonts/font4.fntdata"/><Relationship Id="rId64" Type="http://schemas.openxmlformats.org/officeDocument/2006/relationships/font" Target="fonts/font12.fntdata"/><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font" Target="fonts/font7.fntdata"/><Relationship Id="rId6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font" Target="fonts/font2.fntdata"/><Relationship Id="rId62" Type="http://schemas.openxmlformats.org/officeDocument/2006/relationships/font" Target="fonts/font10.fntdata"/></Relationships>
</file>

<file path=ppt/diagrams/_rels/data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91A0FB-523B-5744-AC4A-78ED17B37D81}"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02FE37EA-849B-7F44-9BE3-1EB4F7DBC445}">
      <dgm:prSet custT="1"/>
      <dgm:spPr/>
      <dgm:t>
        <a:bodyPr/>
        <a:lstStyle/>
        <a:p>
          <a:r>
            <a:rPr lang="en-US" sz="3600" dirty="0">
              <a:solidFill>
                <a:srgbClr val="002060"/>
              </a:solidFill>
            </a:rPr>
            <a:t>The collaborative research project</a:t>
          </a:r>
          <a:endParaRPr lang="x-none" sz="3600" dirty="0">
            <a:solidFill>
              <a:srgbClr val="002060"/>
            </a:solidFill>
          </a:endParaRPr>
        </a:p>
      </dgm:t>
    </dgm:pt>
    <dgm:pt modelId="{E89F8156-DD75-9F47-BA97-A452EEDF135A}" type="parTrans" cxnId="{C4453D5A-20F5-2749-833C-1856228D2633}">
      <dgm:prSet/>
      <dgm:spPr/>
      <dgm:t>
        <a:bodyPr/>
        <a:lstStyle/>
        <a:p>
          <a:endParaRPr lang="en-US"/>
        </a:p>
      </dgm:t>
    </dgm:pt>
    <dgm:pt modelId="{FD550A90-0C4B-9449-9C71-03D1435239A3}" type="sibTrans" cxnId="{C4453D5A-20F5-2749-833C-1856228D2633}">
      <dgm:prSet/>
      <dgm:spPr/>
      <dgm:t>
        <a:bodyPr/>
        <a:lstStyle/>
        <a:p>
          <a:endParaRPr lang="en-US"/>
        </a:p>
      </dgm:t>
    </dgm:pt>
    <dgm:pt modelId="{F2DA06D7-5296-EC4F-B02E-3429C0DC50C8}">
      <dgm:prSet custT="1"/>
      <dgm:spPr/>
      <dgm:t>
        <a:bodyPr/>
        <a:lstStyle/>
        <a:p>
          <a:r>
            <a:rPr lang="en-US" sz="3600" dirty="0">
              <a:solidFill>
                <a:srgbClr val="002060"/>
              </a:solidFill>
            </a:rPr>
            <a:t>Situation of teacher assessment literacy and practices</a:t>
          </a:r>
          <a:endParaRPr lang="x-none" sz="3600" dirty="0">
            <a:solidFill>
              <a:srgbClr val="002060"/>
            </a:solidFill>
          </a:endParaRPr>
        </a:p>
      </dgm:t>
    </dgm:pt>
    <dgm:pt modelId="{94E7BDDE-582C-F542-8D37-D58EBC18D472}" type="parTrans" cxnId="{A78DA1BE-3ECD-B048-B412-641068D6A3F5}">
      <dgm:prSet/>
      <dgm:spPr/>
      <dgm:t>
        <a:bodyPr/>
        <a:lstStyle/>
        <a:p>
          <a:endParaRPr lang="en-US"/>
        </a:p>
      </dgm:t>
    </dgm:pt>
    <dgm:pt modelId="{839E673C-155E-7E4F-87C7-D07051F2131B}" type="sibTrans" cxnId="{A78DA1BE-3ECD-B048-B412-641068D6A3F5}">
      <dgm:prSet/>
      <dgm:spPr/>
      <dgm:t>
        <a:bodyPr/>
        <a:lstStyle/>
        <a:p>
          <a:endParaRPr lang="en-US"/>
        </a:p>
      </dgm:t>
    </dgm:pt>
    <dgm:pt modelId="{9E8A8527-73A6-D64E-BAC7-54F00DBF406E}">
      <dgm:prSet custT="1"/>
      <dgm:spPr/>
      <dgm:t>
        <a:bodyPr/>
        <a:lstStyle/>
        <a:p>
          <a:r>
            <a:rPr lang="en-US" sz="3600" dirty="0">
              <a:solidFill>
                <a:srgbClr val="002060"/>
              </a:solidFill>
            </a:rPr>
            <a:t>Resources for teachers’ professional development</a:t>
          </a:r>
          <a:endParaRPr lang="x-none" sz="3600" dirty="0">
            <a:solidFill>
              <a:srgbClr val="002060"/>
            </a:solidFill>
          </a:endParaRPr>
        </a:p>
      </dgm:t>
    </dgm:pt>
    <dgm:pt modelId="{A9DF1C13-1AEC-1046-9329-35C14EDEEEA9}" type="parTrans" cxnId="{6475F772-AC65-5447-B37A-0379788E9379}">
      <dgm:prSet/>
      <dgm:spPr/>
      <dgm:t>
        <a:bodyPr/>
        <a:lstStyle/>
        <a:p>
          <a:endParaRPr lang="en-US"/>
        </a:p>
      </dgm:t>
    </dgm:pt>
    <dgm:pt modelId="{F3D9521E-8EF2-514F-B5AD-57FCC83A1AF9}" type="sibTrans" cxnId="{6475F772-AC65-5447-B37A-0379788E9379}">
      <dgm:prSet/>
      <dgm:spPr/>
      <dgm:t>
        <a:bodyPr/>
        <a:lstStyle/>
        <a:p>
          <a:endParaRPr lang="en-US"/>
        </a:p>
      </dgm:t>
    </dgm:pt>
    <dgm:pt modelId="{ED86132E-F9E4-9D49-B7CA-6CA3073FF88A}" type="pres">
      <dgm:prSet presAssocID="{7491A0FB-523B-5744-AC4A-78ED17B37D81}" presName="outerComposite" presStyleCnt="0">
        <dgm:presLayoutVars>
          <dgm:chMax val="5"/>
          <dgm:dir/>
          <dgm:resizeHandles val="exact"/>
        </dgm:presLayoutVars>
      </dgm:prSet>
      <dgm:spPr/>
    </dgm:pt>
    <dgm:pt modelId="{0DBC4D99-EFE7-5F4B-8175-6ABB93EDF2E0}" type="pres">
      <dgm:prSet presAssocID="{7491A0FB-523B-5744-AC4A-78ED17B37D81}" presName="dummyMaxCanvas" presStyleCnt="0">
        <dgm:presLayoutVars/>
      </dgm:prSet>
      <dgm:spPr/>
    </dgm:pt>
    <dgm:pt modelId="{E88C6A0E-68B3-6240-969E-70B04CC3D6E0}" type="pres">
      <dgm:prSet presAssocID="{7491A0FB-523B-5744-AC4A-78ED17B37D81}" presName="ThreeNodes_1" presStyleLbl="node1" presStyleIdx="0" presStyleCnt="3">
        <dgm:presLayoutVars>
          <dgm:bulletEnabled val="1"/>
        </dgm:presLayoutVars>
      </dgm:prSet>
      <dgm:spPr/>
    </dgm:pt>
    <dgm:pt modelId="{1F61F970-A208-B548-BCBC-4783C147C50E}" type="pres">
      <dgm:prSet presAssocID="{7491A0FB-523B-5744-AC4A-78ED17B37D81}" presName="ThreeNodes_2" presStyleLbl="node1" presStyleIdx="1" presStyleCnt="3">
        <dgm:presLayoutVars>
          <dgm:bulletEnabled val="1"/>
        </dgm:presLayoutVars>
      </dgm:prSet>
      <dgm:spPr/>
    </dgm:pt>
    <dgm:pt modelId="{2A531108-4215-1345-980D-F98FA00DBAD1}" type="pres">
      <dgm:prSet presAssocID="{7491A0FB-523B-5744-AC4A-78ED17B37D81}" presName="ThreeNodes_3" presStyleLbl="node1" presStyleIdx="2" presStyleCnt="3">
        <dgm:presLayoutVars>
          <dgm:bulletEnabled val="1"/>
        </dgm:presLayoutVars>
      </dgm:prSet>
      <dgm:spPr/>
    </dgm:pt>
    <dgm:pt modelId="{F26AAE8C-C48B-DC4D-8A9F-11F2768BBC37}" type="pres">
      <dgm:prSet presAssocID="{7491A0FB-523B-5744-AC4A-78ED17B37D81}" presName="ThreeConn_1-2" presStyleLbl="fgAccFollowNode1" presStyleIdx="0" presStyleCnt="2">
        <dgm:presLayoutVars>
          <dgm:bulletEnabled val="1"/>
        </dgm:presLayoutVars>
      </dgm:prSet>
      <dgm:spPr/>
    </dgm:pt>
    <dgm:pt modelId="{C690BDC7-DED3-BC4C-BCC6-C18459E66CCA}" type="pres">
      <dgm:prSet presAssocID="{7491A0FB-523B-5744-AC4A-78ED17B37D81}" presName="ThreeConn_2-3" presStyleLbl="fgAccFollowNode1" presStyleIdx="1" presStyleCnt="2">
        <dgm:presLayoutVars>
          <dgm:bulletEnabled val="1"/>
        </dgm:presLayoutVars>
      </dgm:prSet>
      <dgm:spPr/>
    </dgm:pt>
    <dgm:pt modelId="{B2C418BF-35A5-934B-BFDA-1A0124D03B7A}" type="pres">
      <dgm:prSet presAssocID="{7491A0FB-523B-5744-AC4A-78ED17B37D81}" presName="ThreeNodes_1_text" presStyleLbl="node1" presStyleIdx="2" presStyleCnt="3">
        <dgm:presLayoutVars>
          <dgm:bulletEnabled val="1"/>
        </dgm:presLayoutVars>
      </dgm:prSet>
      <dgm:spPr/>
    </dgm:pt>
    <dgm:pt modelId="{F89AD986-DD33-7341-8883-16DD049005BB}" type="pres">
      <dgm:prSet presAssocID="{7491A0FB-523B-5744-AC4A-78ED17B37D81}" presName="ThreeNodes_2_text" presStyleLbl="node1" presStyleIdx="2" presStyleCnt="3">
        <dgm:presLayoutVars>
          <dgm:bulletEnabled val="1"/>
        </dgm:presLayoutVars>
      </dgm:prSet>
      <dgm:spPr/>
    </dgm:pt>
    <dgm:pt modelId="{9229342A-7859-9C43-B32E-D95B134C280C}" type="pres">
      <dgm:prSet presAssocID="{7491A0FB-523B-5744-AC4A-78ED17B37D81}" presName="ThreeNodes_3_text" presStyleLbl="node1" presStyleIdx="2" presStyleCnt="3">
        <dgm:presLayoutVars>
          <dgm:bulletEnabled val="1"/>
        </dgm:presLayoutVars>
      </dgm:prSet>
      <dgm:spPr/>
    </dgm:pt>
  </dgm:ptLst>
  <dgm:cxnLst>
    <dgm:cxn modelId="{3C806401-4D68-AF41-A553-FC33F879491B}" type="presOf" srcId="{839E673C-155E-7E4F-87C7-D07051F2131B}" destId="{C690BDC7-DED3-BC4C-BCC6-C18459E66CCA}" srcOrd="0" destOrd="0" presId="urn:microsoft.com/office/officeart/2005/8/layout/vProcess5"/>
    <dgm:cxn modelId="{0FB1B60B-F5BB-B041-B683-CF4C7B6F3C7F}" type="presOf" srcId="{F2DA06D7-5296-EC4F-B02E-3429C0DC50C8}" destId="{1F61F970-A208-B548-BCBC-4783C147C50E}" srcOrd="0" destOrd="0" presId="urn:microsoft.com/office/officeart/2005/8/layout/vProcess5"/>
    <dgm:cxn modelId="{DFF7E42C-BF1D-D542-B74F-57975AB40F98}" type="presOf" srcId="{7491A0FB-523B-5744-AC4A-78ED17B37D81}" destId="{ED86132E-F9E4-9D49-B7CA-6CA3073FF88A}" srcOrd="0" destOrd="0" presId="urn:microsoft.com/office/officeart/2005/8/layout/vProcess5"/>
    <dgm:cxn modelId="{1B3F044A-C4EE-1743-939F-6A1CE4D52086}" type="presOf" srcId="{02FE37EA-849B-7F44-9BE3-1EB4F7DBC445}" destId="{B2C418BF-35A5-934B-BFDA-1A0124D03B7A}" srcOrd="1" destOrd="0" presId="urn:microsoft.com/office/officeart/2005/8/layout/vProcess5"/>
    <dgm:cxn modelId="{6475F772-AC65-5447-B37A-0379788E9379}" srcId="{7491A0FB-523B-5744-AC4A-78ED17B37D81}" destId="{9E8A8527-73A6-D64E-BAC7-54F00DBF406E}" srcOrd="2" destOrd="0" parTransId="{A9DF1C13-1AEC-1046-9329-35C14EDEEEA9}" sibTransId="{F3D9521E-8EF2-514F-B5AD-57FCC83A1AF9}"/>
    <dgm:cxn modelId="{73B24555-D70F-0B4D-960C-E868B07DCA5F}" type="presOf" srcId="{9E8A8527-73A6-D64E-BAC7-54F00DBF406E}" destId="{2A531108-4215-1345-980D-F98FA00DBAD1}" srcOrd="0" destOrd="0" presId="urn:microsoft.com/office/officeart/2005/8/layout/vProcess5"/>
    <dgm:cxn modelId="{C4453D5A-20F5-2749-833C-1856228D2633}" srcId="{7491A0FB-523B-5744-AC4A-78ED17B37D81}" destId="{02FE37EA-849B-7F44-9BE3-1EB4F7DBC445}" srcOrd="0" destOrd="0" parTransId="{E89F8156-DD75-9F47-BA97-A452EEDF135A}" sibTransId="{FD550A90-0C4B-9449-9C71-03D1435239A3}"/>
    <dgm:cxn modelId="{E32DBB9F-91BE-8E4A-9F2C-87068AD5DE4B}" type="presOf" srcId="{02FE37EA-849B-7F44-9BE3-1EB4F7DBC445}" destId="{E88C6A0E-68B3-6240-969E-70B04CC3D6E0}" srcOrd="0" destOrd="0" presId="urn:microsoft.com/office/officeart/2005/8/layout/vProcess5"/>
    <dgm:cxn modelId="{A78DA1BE-3ECD-B048-B412-641068D6A3F5}" srcId="{7491A0FB-523B-5744-AC4A-78ED17B37D81}" destId="{F2DA06D7-5296-EC4F-B02E-3429C0DC50C8}" srcOrd="1" destOrd="0" parTransId="{94E7BDDE-582C-F542-8D37-D58EBC18D472}" sibTransId="{839E673C-155E-7E4F-87C7-D07051F2131B}"/>
    <dgm:cxn modelId="{586EA6D6-62D2-6844-885F-788C810F6034}" type="presOf" srcId="{F2DA06D7-5296-EC4F-B02E-3429C0DC50C8}" destId="{F89AD986-DD33-7341-8883-16DD049005BB}" srcOrd="1" destOrd="0" presId="urn:microsoft.com/office/officeart/2005/8/layout/vProcess5"/>
    <dgm:cxn modelId="{F30D5CF3-3D87-A042-BCDE-8F341C36D8DF}" type="presOf" srcId="{9E8A8527-73A6-D64E-BAC7-54F00DBF406E}" destId="{9229342A-7859-9C43-B32E-D95B134C280C}" srcOrd="1" destOrd="0" presId="urn:microsoft.com/office/officeart/2005/8/layout/vProcess5"/>
    <dgm:cxn modelId="{C4405FF7-8E8D-A143-848B-1F8BDFE55452}" type="presOf" srcId="{FD550A90-0C4B-9449-9C71-03D1435239A3}" destId="{F26AAE8C-C48B-DC4D-8A9F-11F2768BBC37}" srcOrd="0" destOrd="0" presId="urn:microsoft.com/office/officeart/2005/8/layout/vProcess5"/>
    <dgm:cxn modelId="{BD816238-73E8-8244-8DE6-F40BFB080228}" type="presParOf" srcId="{ED86132E-F9E4-9D49-B7CA-6CA3073FF88A}" destId="{0DBC4D99-EFE7-5F4B-8175-6ABB93EDF2E0}" srcOrd="0" destOrd="0" presId="urn:microsoft.com/office/officeart/2005/8/layout/vProcess5"/>
    <dgm:cxn modelId="{1258D99E-E5DD-ED49-BFFE-08CB9BAC6C1F}" type="presParOf" srcId="{ED86132E-F9E4-9D49-B7CA-6CA3073FF88A}" destId="{E88C6A0E-68B3-6240-969E-70B04CC3D6E0}" srcOrd="1" destOrd="0" presId="urn:microsoft.com/office/officeart/2005/8/layout/vProcess5"/>
    <dgm:cxn modelId="{17158DE7-7220-C544-806E-C62A6DFF8B3F}" type="presParOf" srcId="{ED86132E-F9E4-9D49-B7CA-6CA3073FF88A}" destId="{1F61F970-A208-B548-BCBC-4783C147C50E}" srcOrd="2" destOrd="0" presId="urn:microsoft.com/office/officeart/2005/8/layout/vProcess5"/>
    <dgm:cxn modelId="{E1714C23-A7C1-9142-A5FD-E9397DEA3002}" type="presParOf" srcId="{ED86132E-F9E4-9D49-B7CA-6CA3073FF88A}" destId="{2A531108-4215-1345-980D-F98FA00DBAD1}" srcOrd="3" destOrd="0" presId="urn:microsoft.com/office/officeart/2005/8/layout/vProcess5"/>
    <dgm:cxn modelId="{90011300-9316-5441-A914-5849244E4332}" type="presParOf" srcId="{ED86132E-F9E4-9D49-B7CA-6CA3073FF88A}" destId="{F26AAE8C-C48B-DC4D-8A9F-11F2768BBC37}" srcOrd="4" destOrd="0" presId="urn:microsoft.com/office/officeart/2005/8/layout/vProcess5"/>
    <dgm:cxn modelId="{598CC164-DF97-5E4C-B30A-C081F4D4553E}" type="presParOf" srcId="{ED86132E-F9E4-9D49-B7CA-6CA3073FF88A}" destId="{C690BDC7-DED3-BC4C-BCC6-C18459E66CCA}" srcOrd="5" destOrd="0" presId="urn:microsoft.com/office/officeart/2005/8/layout/vProcess5"/>
    <dgm:cxn modelId="{8AC24CC6-3B4D-844E-BAC4-449266808526}" type="presParOf" srcId="{ED86132E-F9E4-9D49-B7CA-6CA3073FF88A}" destId="{B2C418BF-35A5-934B-BFDA-1A0124D03B7A}" srcOrd="6" destOrd="0" presId="urn:microsoft.com/office/officeart/2005/8/layout/vProcess5"/>
    <dgm:cxn modelId="{D6B220CC-20F8-BE43-9253-3BBDB190EDE0}" type="presParOf" srcId="{ED86132E-F9E4-9D49-B7CA-6CA3073FF88A}" destId="{F89AD986-DD33-7341-8883-16DD049005BB}" srcOrd="7" destOrd="0" presId="urn:microsoft.com/office/officeart/2005/8/layout/vProcess5"/>
    <dgm:cxn modelId="{908A5633-70B4-0743-B390-7384D427C662}" type="presParOf" srcId="{ED86132E-F9E4-9D49-B7CA-6CA3073FF88A}" destId="{9229342A-7859-9C43-B32E-D95B134C280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1CAC2A-20EE-4984-B5AA-159C056B33E7}" type="doc">
      <dgm:prSet loTypeId="urn:microsoft.com/office/officeart/2005/8/layout/hList6" loCatId="process" qsTypeId="urn:microsoft.com/office/officeart/2005/8/quickstyle/simple5" qsCatId="simple" csTypeId="urn:microsoft.com/office/officeart/2005/8/colors/accent1_5" csCatId="accent1" phldr="1"/>
      <dgm:spPr/>
      <dgm:t>
        <a:bodyPr/>
        <a:lstStyle/>
        <a:p>
          <a:endParaRPr lang="en-US"/>
        </a:p>
      </dgm:t>
    </dgm:pt>
    <dgm:pt modelId="{0C395D55-B54F-40E4-95D3-14D02173DCFB}">
      <dgm:prSet custT="1"/>
      <dgm:spPr/>
      <dgm:t>
        <a:bodyPr/>
        <a:lstStyle/>
        <a:p>
          <a:pPr algn="l"/>
          <a:r>
            <a:rPr lang="en-GB" sz="2400" dirty="0">
              <a:solidFill>
                <a:schemeClr val="tx1"/>
              </a:solidFill>
            </a:rPr>
            <a:t>Language Assessment Literacy Model for the Teaching Profession (LAL-TEP) model (Villa </a:t>
          </a:r>
          <a:r>
            <a:rPr lang="en-GB" sz="2400" dirty="0" err="1">
              <a:solidFill>
                <a:schemeClr val="tx1"/>
              </a:solidFill>
            </a:rPr>
            <a:t>Larenas</a:t>
          </a:r>
          <a:r>
            <a:rPr lang="en-GB" sz="2400" dirty="0">
              <a:solidFill>
                <a:schemeClr val="tx1"/>
              </a:solidFill>
            </a:rPr>
            <a:t>, 2021)</a:t>
          </a:r>
          <a:endParaRPr lang="en-US" sz="2400" dirty="0">
            <a:solidFill>
              <a:schemeClr val="tx1"/>
            </a:solidFill>
          </a:endParaRPr>
        </a:p>
      </dgm:t>
    </dgm:pt>
    <dgm:pt modelId="{1C13339E-76E0-4E48-8D0C-4C2F4C46F23E}" type="parTrans" cxnId="{686BEBDC-8F83-4EAE-B8A6-ADC58CC4C975}">
      <dgm:prSet/>
      <dgm:spPr/>
      <dgm:t>
        <a:bodyPr/>
        <a:lstStyle/>
        <a:p>
          <a:endParaRPr lang="en-US"/>
        </a:p>
      </dgm:t>
    </dgm:pt>
    <dgm:pt modelId="{FA807173-A1C2-43FA-8415-4C7752362C26}" type="sibTrans" cxnId="{686BEBDC-8F83-4EAE-B8A6-ADC58CC4C975}">
      <dgm:prSet/>
      <dgm:spPr/>
      <dgm:t>
        <a:bodyPr/>
        <a:lstStyle/>
        <a:p>
          <a:endParaRPr lang="en-US"/>
        </a:p>
      </dgm:t>
    </dgm:pt>
    <dgm:pt modelId="{6FBCBF60-5CE8-4E4B-98B5-B1896E8089A9}">
      <dgm:prSet custT="1"/>
      <dgm:spPr/>
      <dgm:t>
        <a:bodyPr/>
        <a:lstStyle/>
        <a:p>
          <a:pPr algn="l"/>
          <a:r>
            <a:rPr lang="en-GB" sz="2400" dirty="0">
              <a:solidFill>
                <a:schemeClr val="tx1"/>
              </a:solidFill>
            </a:rPr>
            <a:t>The components of LAL – beliefs, knowledge, practices, learning and context </a:t>
          </a:r>
          <a:endParaRPr lang="en-US" sz="2400" dirty="0">
            <a:solidFill>
              <a:schemeClr val="tx1"/>
            </a:solidFill>
          </a:endParaRPr>
        </a:p>
      </dgm:t>
    </dgm:pt>
    <dgm:pt modelId="{A9DA7972-3482-4616-B884-58F6FD0516ED}" type="parTrans" cxnId="{AE6CFC82-654D-40F6-8FDD-CB9AD1848E9F}">
      <dgm:prSet/>
      <dgm:spPr/>
      <dgm:t>
        <a:bodyPr/>
        <a:lstStyle/>
        <a:p>
          <a:endParaRPr lang="en-US"/>
        </a:p>
      </dgm:t>
    </dgm:pt>
    <dgm:pt modelId="{3E9E257A-ECE4-48E1-A609-60EB0DE3B1D7}" type="sibTrans" cxnId="{AE6CFC82-654D-40F6-8FDD-CB9AD1848E9F}">
      <dgm:prSet/>
      <dgm:spPr/>
      <dgm:t>
        <a:bodyPr/>
        <a:lstStyle/>
        <a:p>
          <a:endParaRPr lang="en-US"/>
        </a:p>
      </dgm:t>
    </dgm:pt>
    <dgm:pt modelId="{76D2C4D2-16EB-46A4-B019-60171B92A506}">
      <dgm:prSet custT="1"/>
      <dgm:spPr/>
      <dgm:t>
        <a:bodyPr/>
        <a:lstStyle/>
        <a:p>
          <a:pPr algn="l"/>
          <a:r>
            <a:rPr lang="en-GB" sz="2400" dirty="0">
              <a:solidFill>
                <a:schemeClr val="tx1"/>
              </a:solidFill>
            </a:rPr>
            <a:t>LAL “…  is socially constructed (and re-constructed) from and for the specific context in which stakeholders’ practices are immersed.” (Villa </a:t>
          </a:r>
          <a:r>
            <a:rPr lang="en-GB" sz="2400" dirty="0" err="1">
              <a:solidFill>
                <a:schemeClr val="tx1"/>
              </a:solidFill>
            </a:rPr>
            <a:t>Larenas</a:t>
          </a:r>
          <a:r>
            <a:rPr lang="en-GB" sz="2400" dirty="0">
              <a:solidFill>
                <a:schemeClr val="tx1"/>
              </a:solidFill>
            </a:rPr>
            <a:t> and </a:t>
          </a:r>
          <a:r>
            <a:rPr lang="en-GB" sz="2400" dirty="0" err="1">
              <a:solidFill>
                <a:schemeClr val="tx1"/>
              </a:solidFill>
            </a:rPr>
            <a:t>Brunfaut</a:t>
          </a:r>
          <a:r>
            <a:rPr lang="en-GB" sz="2400" dirty="0">
              <a:solidFill>
                <a:schemeClr val="tx1"/>
              </a:solidFill>
            </a:rPr>
            <a:t>, 2022:27) </a:t>
          </a:r>
          <a:endParaRPr lang="en-US" sz="2400" dirty="0">
            <a:solidFill>
              <a:schemeClr val="tx1"/>
            </a:solidFill>
          </a:endParaRPr>
        </a:p>
      </dgm:t>
    </dgm:pt>
    <dgm:pt modelId="{8D011B74-373D-4C07-AC74-72559441333C}" type="parTrans" cxnId="{84E41FD8-F92A-47D6-8C8D-456C375F0BC5}">
      <dgm:prSet/>
      <dgm:spPr/>
      <dgm:t>
        <a:bodyPr/>
        <a:lstStyle/>
        <a:p>
          <a:endParaRPr lang="en-US"/>
        </a:p>
      </dgm:t>
    </dgm:pt>
    <dgm:pt modelId="{203FF61F-A3DD-496E-AA39-FCAA029C92EF}" type="sibTrans" cxnId="{84E41FD8-F92A-47D6-8C8D-456C375F0BC5}">
      <dgm:prSet/>
      <dgm:spPr/>
      <dgm:t>
        <a:bodyPr/>
        <a:lstStyle/>
        <a:p>
          <a:endParaRPr lang="en-US"/>
        </a:p>
      </dgm:t>
    </dgm:pt>
    <dgm:pt modelId="{88A5B408-A8D2-2045-9E36-EF09149E561A}" type="pres">
      <dgm:prSet presAssocID="{921CAC2A-20EE-4984-B5AA-159C056B33E7}" presName="Name0" presStyleCnt="0">
        <dgm:presLayoutVars>
          <dgm:dir/>
          <dgm:resizeHandles val="exact"/>
        </dgm:presLayoutVars>
      </dgm:prSet>
      <dgm:spPr/>
    </dgm:pt>
    <dgm:pt modelId="{4A201B80-8D21-B24E-AE24-EB82653A1773}" type="pres">
      <dgm:prSet presAssocID="{0C395D55-B54F-40E4-95D3-14D02173DCFB}" presName="node" presStyleLbl="node1" presStyleIdx="0" presStyleCnt="3">
        <dgm:presLayoutVars>
          <dgm:bulletEnabled val="1"/>
        </dgm:presLayoutVars>
      </dgm:prSet>
      <dgm:spPr/>
    </dgm:pt>
    <dgm:pt modelId="{1FC5D1DF-0A48-0841-BF7D-9852CE11DFE8}" type="pres">
      <dgm:prSet presAssocID="{FA807173-A1C2-43FA-8415-4C7752362C26}" presName="sibTrans" presStyleCnt="0"/>
      <dgm:spPr/>
    </dgm:pt>
    <dgm:pt modelId="{321337EC-AE81-D346-8BE1-455535F3F360}" type="pres">
      <dgm:prSet presAssocID="{6FBCBF60-5CE8-4E4B-98B5-B1896E8089A9}" presName="node" presStyleLbl="node1" presStyleIdx="1" presStyleCnt="3">
        <dgm:presLayoutVars>
          <dgm:bulletEnabled val="1"/>
        </dgm:presLayoutVars>
      </dgm:prSet>
      <dgm:spPr/>
    </dgm:pt>
    <dgm:pt modelId="{47427457-19DD-B545-91A3-6E7EDB7DA064}" type="pres">
      <dgm:prSet presAssocID="{3E9E257A-ECE4-48E1-A609-60EB0DE3B1D7}" presName="sibTrans" presStyleCnt="0"/>
      <dgm:spPr/>
    </dgm:pt>
    <dgm:pt modelId="{EB9E09B6-3190-FA43-9449-7207B4D1590F}" type="pres">
      <dgm:prSet presAssocID="{76D2C4D2-16EB-46A4-B019-60171B92A506}" presName="node" presStyleLbl="node1" presStyleIdx="2" presStyleCnt="3">
        <dgm:presLayoutVars>
          <dgm:bulletEnabled val="1"/>
        </dgm:presLayoutVars>
      </dgm:prSet>
      <dgm:spPr/>
    </dgm:pt>
  </dgm:ptLst>
  <dgm:cxnLst>
    <dgm:cxn modelId="{BAA39060-44B3-C042-B4E8-59B2CAE7836F}" type="presOf" srcId="{921CAC2A-20EE-4984-B5AA-159C056B33E7}" destId="{88A5B408-A8D2-2045-9E36-EF09149E561A}" srcOrd="0" destOrd="0" presId="urn:microsoft.com/office/officeart/2005/8/layout/hList6"/>
    <dgm:cxn modelId="{0EF53541-9D02-494B-84E4-FEABAE85F835}" type="presOf" srcId="{0C395D55-B54F-40E4-95D3-14D02173DCFB}" destId="{4A201B80-8D21-B24E-AE24-EB82653A1773}" srcOrd="0" destOrd="0" presId="urn:microsoft.com/office/officeart/2005/8/layout/hList6"/>
    <dgm:cxn modelId="{AE6CFC82-654D-40F6-8FDD-CB9AD1848E9F}" srcId="{921CAC2A-20EE-4984-B5AA-159C056B33E7}" destId="{6FBCBF60-5CE8-4E4B-98B5-B1896E8089A9}" srcOrd="1" destOrd="0" parTransId="{A9DA7972-3482-4616-B884-58F6FD0516ED}" sibTransId="{3E9E257A-ECE4-48E1-A609-60EB0DE3B1D7}"/>
    <dgm:cxn modelId="{F18AF4A9-065D-EF4A-BD78-D0EA364E59D9}" type="presOf" srcId="{6FBCBF60-5CE8-4E4B-98B5-B1896E8089A9}" destId="{321337EC-AE81-D346-8BE1-455535F3F360}" srcOrd="0" destOrd="0" presId="urn:microsoft.com/office/officeart/2005/8/layout/hList6"/>
    <dgm:cxn modelId="{B121E8D2-7874-6049-BF19-A454AC5BD253}" type="presOf" srcId="{76D2C4D2-16EB-46A4-B019-60171B92A506}" destId="{EB9E09B6-3190-FA43-9449-7207B4D1590F}" srcOrd="0" destOrd="0" presId="urn:microsoft.com/office/officeart/2005/8/layout/hList6"/>
    <dgm:cxn modelId="{84E41FD8-F92A-47D6-8C8D-456C375F0BC5}" srcId="{921CAC2A-20EE-4984-B5AA-159C056B33E7}" destId="{76D2C4D2-16EB-46A4-B019-60171B92A506}" srcOrd="2" destOrd="0" parTransId="{8D011B74-373D-4C07-AC74-72559441333C}" sibTransId="{203FF61F-A3DD-496E-AA39-FCAA029C92EF}"/>
    <dgm:cxn modelId="{686BEBDC-8F83-4EAE-B8A6-ADC58CC4C975}" srcId="{921CAC2A-20EE-4984-B5AA-159C056B33E7}" destId="{0C395D55-B54F-40E4-95D3-14D02173DCFB}" srcOrd="0" destOrd="0" parTransId="{1C13339E-76E0-4E48-8D0C-4C2F4C46F23E}" sibTransId="{FA807173-A1C2-43FA-8415-4C7752362C26}"/>
    <dgm:cxn modelId="{CAF84462-BFFD-1D42-A214-9AE0C75DAF5E}" type="presParOf" srcId="{88A5B408-A8D2-2045-9E36-EF09149E561A}" destId="{4A201B80-8D21-B24E-AE24-EB82653A1773}" srcOrd="0" destOrd="0" presId="urn:microsoft.com/office/officeart/2005/8/layout/hList6"/>
    <dgm:cxn modelId="{6BF55403-65A3-114D-8D46-ABA1EE34D3F5}" type="presParOf" srcId="{88A5B408-A8D2-2045-9E36-EF09149E561A}" destId="{1FC5D1DF-0A48-0841-BF7D-9852CE11DFE8}" srcOrd="1" destOrd="0" presId="urn:microsoft.com/office/officeart/2005/8/layout/hList6"/>
    <dgm:cxn modelId="{4C432E22-6F0A-1F4B-81E4-A7B64D0E5520}" type="presParOf" srcId="{88A5B408-A8D2-2045-9E36-EF09149E561A}" destId="{321337EC-AE81-D346-8BE1-455535F3F360}" srcOrd="2" destOrd="0" presId="urn:microsoft.com/office/officeart/2005/8/layout/hList6"/>
    <dgm:cxn modelId="{A6E4CBDF-C562-844C-A2B2-8579AD478510}" type="presParOf" srcId="{88A5B408-A8D2-2045-9E36-EF09149E561A}" destId="{47427457-19DD-B545-91A3-6E7EDB7DA064}" srcOrd="3" destOrd="0" presId="urn:microsoft.com/office/officeart/2005/8/layout/hList6"/>
    <dgm:cxn modelId="{0712F276-9B23-5A42-A0FB-C7C8FCD2C434}" type="presParOf" srcId="{88A5B408-A8D2-2045-9E36-EF09149E561A}" destId="{EB9E09B6-3190-FA43-9449-7207B4D1590F}"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E4A8C3-264C-4EF3-B83B-F197FA8E2ED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A97BC76-46FF-4E6B-95CB-17269C3DBDA2}">
      <dgm:prSet/>
      <dgm:spPr/>
      <dgm:t>
        <a:bodyPr/>
        <a:lstStyle/>
        <a:p>
          <a:pPr>
            <a:lnSpc>
              <a:spcPct val="100000"/>
            </a:lnSpc>
          </a:pPr>
          <a:r>
            <a:rPr lang="en-GB" dirty="0"/>
            <a:t>Survey questionnaire</a:t>
          </a:r>
          <a:endParaRPr lang="en-US" dirty="0"/>
        </a:p>
      </dgm:t>
    </dgm:pt>
    <dgm:pt modelId="{2CDC0E0C-C89A-4E05-A424-2D1BCC9972E3}" type="parTrans" cxnId="{3FA34F07-3EA5-4D87-95E4-B3B0364D791C}">
      <dgm:prSet/>
      <dgm:spPr/>
      <dgm:t>
        <a:bodyPr/>
        <a:lstStyle/>
        <a:p>
          <a:endParaRPr lang="en-US"/>
        </a:p>
      </dgm:t>
    </dgm:pt>
    <dgm:pt modelId="{49274B80-7267-474B-8641-52A3C7D14A38}" type="sibTrans" cxnId="{3FA34F07-3EA5-4D87-95E4-B3B0364D791C}">
      <dgm:prSet/>
      <dgm:spPr/>
      <dgm:t>
        <a:bodyPr/>
        <a:lstStyle/>
        <a:p>
          <a:endParaRPr lang="en-US"/>
        </a:p>
      </dgm:t>
    </dgm:pt>
    <dgm:pt modelId="{2C415324-714A-4910-86BC-92E27911CE64}">
      <dgm:prSet/>
      <dgm:spPr/>
      <dgm:t>
        <a:bodyPr/>
        <a:lstStyle/>
        <a:p>
          <a:pPr>
            <a:lnSpc>
              <a:spcPct val="100000"/>
            </a:lnSpc>
          </a:pPr>
          <a:r>
            <a:rPr lang="en-GB" dirty="0"/>
            <a:t>Classroom observations and follow-up interviews</a:t>
          </a:r>
          <a:endParaRPr lang="en-US" dirty="0"/>
        </a:p>
      </dgm:t>
    </dgm:pt>
    <dgm:pt modelId="{3D290EAC-B7D2-4FEF-B1EA-FE479D2DCAC1}" type="parTrans" cxnId="{3CF7032D-BCC0-4552-A208-54E6597A6DDC}">
      <dgm:prSet/>
      <dgm:spPr/>
      <dgm:t>
        <a:bodyPr/>
        <a:lstStyle/>
        <a:p>
          <a:endParaRPr lang="en-US"/>
        </a:p>
      </dgm:t>
    </dgm:pt>
    <dgm:pt modelId="{981B0F4A-BA77-4FBD-A475-8823460081C1}" type="sibTrans" cxnId="{3CF7032D-BCC0-4552-A208-54E6597A6DDC}">
      <dgm:prSet/>
      <dgm:spPr/>
      <dgm:t>
        <a:bodyPr/>
        <a:lstStyle/>
        <a:p>
          <a:endParaRPr lang="en-US"/>
        </a:p>
      </dgm:t>
    </dgm:pt>
    <dgm:pt modelId="{1339CD10-2E66-4964-85A6-353FF66F6C98}">
      <dgm:prSet/>
      <dgm:spPr/>
      <dgm:t>
        <a:bodyPr/>
        <a:lstStyle/>
        <a:p>
          <a:pPr>
            <a:lnSpc>
              <a:spcPct val="100000"/>
            </a:lnSpc>
          </a:pPr>
          <a:r>
            <a:rPr lang="en-GB" dirty="0"/>
            <a:t>Focus Group Discussions</a:t>
          </a:r>
          <a:endParaRPr lang="en-US" dirty="0"/>
        </a:p>
      </dgm:t>
    </dgm:pt>
    <dgm:pt modelId="{0A163F23-DBC9-454B-95CE-FEF5082F17E9}" type="parTrans" cxnId="{BA62EFC7-FAAA-4286-A20D-EB3F24D2FDA6}">
      <dgm:prSet/>
      <dgm:spPr/>
      <dgm:t>
        <a:bodyPr/>
        <a:lstStyle/>
        <a:p>
          <a:endParaRPr lang="en-US"/>
        </a:p>
      </dgm:t>
    </dgm:pt>
    <dgm:pt modelId="{F74C5971-FC82-40FF-8143-D9FD1B953197}" type="sibTrans" cxnId="{BA62EFC7-FAAA-4286-A20D-EB3F24D2FDA6}">
      <dgm:prSet/>
      <dgm:spPr/>
      <dgm:t>
        <a:bodyPr/>
        <a:lstStyle/>
        <a:p>
          <a:endParaRPr lang="en-US"/>
        </a:p>
      </dgm:t>
    </dgm:pt>
    <dgm:pt modelId="{4260BCA4-8797-45AC-BB39-AE628B6F0DD8}">
      <dgm:prSet/>
      <dgm:spPr/>
      <dgm:t>
        <a:bodyPr/>
        <a:lstStyle/>
        <a:p>
          <a:pPr>
            <a:lnSpc>
              <a:spcPct val="100000"/>
            </a:lnSpc>
          </a:pPr>
          <a:r>
            <a:rPr lang="en-GB"/>
            <a:t>Stakeholder Interviews</a:t>
          </a:r>
          <a:endParaRPr lang="en-US"/>
        </a:p>
      </dgm:t>
    </dgm:pt>
    <dgm:pt modelId="{4D0A571E-8A99-457A-AD76-12C0E14EDD7F}" type="parTrans" cxnId="{24F7581B-BFCF-4F60-BE30-AC35F96102E2}">
      <dgm:prSet/>
      <dgm:spPr/>
      <dgm:t>
        <a:bodyPr/>
        <a:lstStyle/>
        <a:p>
          <a:endParaRPr lang="en-US"/>
        </a:p>
      </dgm:t>
    </dgm:pt>
    <dgm:pt modelId="{B84A7805-41CB-47A2-AD1F-C0D1D7952DD2}" type="sibTrans" cxnId="{24F7581B-BFCF-4F60-BE30-AC35F96102E2}">
      <dgm:prSet/>
      <dgm:spPr/>
      <dgm:t>
        <a:bodyPr/>
        <a:lstStyle/>
        <a:p>
          <a:endParaRPr lang="en-US"/>
        </a:p>
      </dgm:t>
    </dgm:pt>
    <dgm:pt modelId="{E90B2B03-91BA-432A-B8CF-5A5A9A34DF9A}" type="pres">
      <dgm:prSet presAssocID="{67E4A8C3-264C-4EF3-B83B-F197FA8E2ED3}" presName="root" presStyleCnt="0">
        <dgm:presLayoutVars>
          <dgm:dir/>
          <dgm:resizeHandles val="exact"/>
        </dgm:presLayoutVars>
      </dgm:prSet>
      <dgm:spPr/>
    </dgm:pt>
    <dgm:pt modelId="{8636AC2D-49E8-41C8-9004-11C3BC596159}" type="pres">
      <dgm:prSet presAssocID="{7A97BC76-46FF-4E6B-95CB-17269C3DBDA2}" presName="compNode" presStyleCnt="0"/>
      <dgm:spPr/>
    </dgm:pt>
    <dgm:pt modelId="{F69CDCB6-517A-41DC-82D5-B0205A6F0DF1}" type="pres">
      <dgm:prSet presAssocID="{7A97BC76-46FF-4E6B-95CB-17269C3DBDA2}" presName="bgRect" presStyleLbl="bgShp" presStyleIdx="0" presStyleCnt="4"/>
      <dgm:spPr/>
    </dgm:pt>
    <dgm:pt modelId="{E91F485F-3644-4E67-BBD6-A38DFDB2C9BA}" type="pres">
      <dgm:prSet presAssocID="{7A97BC76-46FF-4E6B-95CB-17269C3DBDA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BC8E74A4-8AF2-42B1-8132-5A900118EDBB}" type="pres">
      <dgm:prSet presAssocID="{7A97BC76-46FF-4E6B-95CB-17269C3DBDA2}" presName="spaceRect" presStyleCnt="0"/>
      <dgm:spPr/>
    </dgm:pt>
    <dgm:pt modelId="{C987D4DE-B4C5-41A8-87A9-6EA1609303F7}" type="pres">
      <dgm:prSet presAssocID="{7A97BC76-46FF-4E6B-95CB-17269C3DBDA2}" presName="parTx" presStyleLbl="revTx" presStyleIdx="0" presStyleCnt="4">
        <dgm:presLayoutVars>
          <dgm:chMax val="0"/>
          <dgm:chPref val="0"/>
        </dgm:presLayoutVars>
      </dgm:prSet>
      <dgm:spPr/>
    </dgm:pt>
    <dgm:pt modelId="{35E3AEEB-9702-4FE5-98E1-E1FE8F585F9E}" type="pres">
      <dgm:prSet presAssocID="{49274B80-7267-474B-8641-52A3C7D14A38}" presName="sibTrans" presStyleCnt="0"/>
      <dgm:spPr/>
    </dgm:pt>
    <dgm:pt modelId="{3BE420DE-99B2-48A5-9D4F-5CC56B4F2696}" type="pres">
      <dgm:prSet presAssocID="{2C415324-714A-4910-86BC-92E27911CE64}" presName="compNode" presStyleCnt="0"/>
      <dgm:spPr/>
    </dgm:pt>
    <dgm:pt modelId="{5853C2E8-E96C-44F4-9B22-382AAB717636}" type="pres">
      <dgm:prSet presAssocID="{2C415324-714A-4910-86BC-92E27911CE64}" presName="bgRect" presStyleLbl="bgShp" presStyleIdx="1" presStyleCnt="4"/>
      <dgm:spPr/>
    </dgm:pt>
    <dgm:pt modelId="{B8910697-C685-4836-A30C-28E089FBC324}" type="pres">
      <dgm:prSet presAssocID="{2C415324-714A-4910-86BC-92E27911CE6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309D658A-F581-4ECC-8832-3B96B761542E}" type="pres">
      <dgm:prSet presAssocID="{2C415324-714A-4910-86BC-92E27911CE64}" presName="spaceRect" presStyleCnt="0"/>
      <dgm:spPr/>
    </dgm:pt>
    <dgm:pt modelId="{8ABAF4A2-A7B3-4F30-839C-F6AAD20D9601}" type="pres">
      <dgm:prSet presAssocID="{2C415324-714A-4910-86BC-92E27911CE64}" presName="parTx" presStyleLbl="revTx" presStyleIdx="1" presStyleCnt="4">
        <dgm:presLayoutVars>
          <dgm:chMax val="0"/>
          <dgm:chPref val="0"/>
        </dgm:presLayoutVars>
      </dgm:prSet>
      <dgm:spPr/>
    </dgm:pt>
    <dgm:pt modelId="{263E90C0-2D02-4677-B23F-2B015DD49EC8}" type="pres">
      <dgm:prSet presAssocID="{981B0F4A-BA77-4FBD-A475-8823460081C1}" presName="sibTrans" presStyleCnt="0"/>
      <dgm:spPr/>
    </dgm:pt>
    <dgm:pt modelId="{D26C70CF-5190-40DC-97E9-14319139F8D1}" type="pres">
      <dgm:prSet presAssocID="{1339CD10-2E66-4964-85A6-353FF66F6C98}" presName="compNode" presStyleCnt="0"/>
      <dgm:spPr/>
    </dgm:pt>
    <dgm:pt modelId="{DD3AE1B9-80C1-492D-B575-1B949131C31F}" type="pres">
      <dgm:prSet presAssocID="{1339CD10-2E66-4964-85A6-353FF66F6C98}" presName="bgRect" presStyleLbl="bgShp" presStyleIdx="2" presStyleCnt="4"/>
      <dgm:spPr/>
    </dgm:pt>
    <dgm:pt modelId="{CADDB209-D488-4E93-82F2-36237CDEFF59}" type="pres">
      <dgm:prSet presAssocID="{1339CD10-2E66-4964-85A6-353FF66F6C9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8DE7B1F3-8F11-455B-B13C-C5BBFFFCF4A4}" type="pres">
      <dgm:prSet presAssocID="{1339CD10-2E66-4964-85A6-353FF66F6C98}" presName="spaceRect" presStyleCnt="0"/>
      <dgm:spPr/>
    </dgm:pt>
    <dgm:pt modelId="{8532D38E-C014-4043-8C8D-91575D41562B}" type="pres">
      <dgm:prSet presAssocID="{1339CD10-2E66-4964-85A6-353FF66F6C98}" presName="parTx" presStyleLbl="revTx" presStyleIdx="2" presStyleCnt="4">
        <dgm:presLayoutVars>
          <dgm:chMax val="0"/>
          <dgm:chPref val="0"/>
        </dgm:presLayoutVars>
      </dgm:prSet>
      <dgm:spPr/>
    </dgm:pt>
    <dgm:pt modelId="{6BEDE730-A881-41CA-A53E-5C5E32F121D9}" type="pres">
      <dgm:prSet presAssocID="{F74C5971-FC82-40FF-8143-D9FD1B953197}" presName="sibTrans" presStyleCnt="0"/>
      <dgm:spPr/>
    </dgm:pt>
    <dgm:pt modelId="{6D636DC8-C525-4E28-B591-4B855E6FFE2F}" type="pres">
      <dgm:prSet presAssocID="{4260BCA4-8797-45AC-BB39-AE628B6F0DD8}" presName="compNode" presStyleCnt="0"/>
      <dgm:spPr/>
    </dgm:pt>
    <dgm:pt modelId="{4360119A-E16F-4371-9395-67BF3EA9DA26}" type="pres">
      <dgm:prSet presAssocID="{4260BCA4-8797-45AC-BB39-AE628B6F0DD8}" presName="bgRect" presStyleLbl="bgShp" presStyleIdx="3" presStyleCnt="4"/>
      <dgm:spPr/>
    </dgm:pt>
    <dgm:pt modelId="{FE835147-64B2-4176-9793-029B26124844}" type="pres">
      <dgm:prSet presAssocID="{4260BCA4-8797-45AC-BB39-AE628B6F0DD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eting"/>
        </a:ext>
      </dgm:extLst>
    </dgm:pt>
    <dgm:pt modelId="{852E9EE1-53CE-4C3C-955E-DB6627ABA1CD}" type="pres">
      <dgm:prSet presAssocID="{4260BCA4-8797-45AC-BB39-AE628B6F0DD8}" presName="spaceRect" presStyleCnt="0"/>
      <dgm:spPr/>
    </dgm:pt>
    <dgm:pt modelId="{F968114E-12C2-4067-952F-F47F0DD725D5}" type="pres">
      <dgm:prSet presAssocID="{4260BCA4-8797-45AC-BB39-AE628B6F0DD8}" presName="parTx" presStyleLbl="revTx" presStyleIdx="3" presStyleCnt="4">
        <dgm:presLayoutVars>
          <dgm:chMax val="0"/>
          <dgm:chPref val="0"/>
        </dgm:presLayoutVars>
      </dgm:prSet>
      <dgm:spPr/>
    </dgm:pt>
  </dgm:ptLst>
  <dgm:cxnLst>
    <dgm:cxn modelId="{3FA34F07-3EA5-4D87-95E4-B3B0364D791C}" srcId="{67E4A8C3-264C-4EF3-B83B-F197FA8E2ED3}" destId="{7A97BC76-46FF-4E6B-95CB-17269C3DBDA2}" srcOrd="0" destOrd="0" parTransId="{2CDC0E0C-C89A-4E05-A424-2D1BCC9972E3}" sibTransId="{49274B80-7267-474B-8641-52A3C7D14A38}"/>
    <dgm:cxn modelId="{24F7581B-BFCF-4F60-BE30-AC35F96102E2}" srcId="{67E4A8C3-264C-4EF3-B83B-F197FA8E2ED3}" destId="{4260BCA4-8797-45AC-BB39-AE628B6F0DD8}" srcOrd="3" destOrd="0" parTransId="{4D0A571E-8A99-457A-AD76-12C0E14EDD7F}" sibTransId="{B84A7805-41CB-47A2-AD1F-C0D1D7952DD2}"/>
    <dgm:cxn modelId="{3CF7032D-BCC0-4552-A208-54E6597A6DDC}" srcId="{67E4A8C3-264C-4EF3-B83B-F197FA8E2ED3}" destId="{2C415324-714A-4910-86BC-92E27911CE64}" srcOrd="1" destOrd="0" parTransId="{3D290EAC-B7D2-4FEF-B1EA-FE479D2DCAC1}" sibTransId="{981B0F4A-BA77-4FBD-A475-8823460081C1}"/>
    <dgm:cxn modelId="{AE0F0635-3DF0-41FC-8C66-F227FF6A19C8}" type="presOf" srcId="{67E4A8C3-264C-4EF3-B83B-F197FA8E2ED3}" destId="{E90B2B03-91BA-432A-B8CF-5A5A9A34DF9A}" srcOrd="0" destOrd="0" presId="urn:microsoft.com/office/officeart/2018/2/layout/IconVerticalSolidList"/>
    <dgm:cxn modelId="{5135E04D-1272-400D-862C-733225B41F9D}" type="presOf" srcId="{4260BCA4-8797-45AC-BB39-AE628B6F0DD8}" destId="{F968114E-12C2-4067-952F-F47F0DD725D5}" srcOrd="0" destOrd="0" presId="urn:microsoft.com/office/officeart/2018/2/layout/IconVerticalSolidList"/>
    <dgm:cxn modelId="{89A61192-2B42-4253-AAF9-593410F8CBCB}" type="presOf" srcId="{1339CD10-2E66-4964-85A6-353FF66F6C98}" destId="{8532D38E-C014-4043-8C8D-91575D41562B}" srcOrd="0" destOrd="0" presId="urn:microsoft.com/office/officeart/2018/2/layout/IconVerticalSolidList"/>
    <dgm:cxn modelId="{C07315A7-0FC6-4DB7-A155-9A46CB2FD200}" type="presOf" srcId="{2C415324-714A-4910-86BC-92E27911CE64}" destId="{8ABAF4A2-A7B3-4F30-839C-F6AAD20D9601}" srcOrd="0" destOrd="0" presId="urn:microsoft.com/office/officeart/2018/2/layout/IconVerticalSolidList"/>
    <dgm:cxn modelId="{C88130B9-7C47-4448-B4DB-8EF60FC0C5FF}" type="presOf" srcId="{7A97BC76-46FF-4E6B-95CB-17269C3DBDA2}" destId="{C987D4DE-B4C5-41A8-87A9-6EA1609303F7}" srcOrd="0" destOrd="0" presId="urn:microsoft.com/office/officeart/2018/2/layout/IconVerticalSolidList"/>
    <dgm:cxn modelId="{BA62EFC7-FAAA-4286-A20D-EB3F24D2FDA6}" srcId="{67E4A8C3-264C-4EF3-B83B-F197FA8E2ED3}" destId="{1339CD10-2E66-4964-85A6-353FF66F6C98}" srcOrd="2" destOrd="0" parTransId="{0A163F23-DBC9-454B-95CE-FEF5082F17E9}" sibTransId="{F74C5971-FC82-40FF-8143-D9FD1B953197}"/>
    <dgm:cxn modelId="{DA1FD8A9-4790-463F-8C37-4BCC76D4461D}" type="presParOf" srcId="{E90B2B03-91BA-432A-B8CF-5A5A9A34DF9A}" destId="{8636AC2D-49E8-41C8-9004-11C3BC596159}" srcOrd="0" destOrd="0" presId="urn:microsoft.com/office/officeart/2018/2/layout/IconVerticalSolidList"/>
    <dgm:cxn modelId="{34052167-76B4-4BC0-8C36-D02683705B23}" type="presParOf" srcId="{8636AC2D-49E8-41C8-9004-11C3BC596159}" destId="{F69CDCB6-517A-41DC-82D5-B0205A6F0DF1}" srcOrd="0" destOrd="0" presId="urn:microsoft.com/office/officeart/2018/2/layout/IconVerticalSolidList"/>
    <dgm:cxn modelId="{06FCDAF3-561E-46A0-AD4C-FE09E31D17F2}" type="presParOf" srcId="{8636AC2D-49E8-41C8-9004-11C3BC596159}" destId="{E91F485F-3644-4E67-BBD6-A38DFDB2C9BA}" srcOrd="1" destOrd="0" presId="urn:microsoft.com/office/officeart/2018/2/layout/IconVerticalSolidList"/>
    <dgm:cxn modelId="{0C28C1C9-E0E0-46D4-80AF-E531374A9EBE}" type="presParOf" srcId="{8636AC2D-49E8-41C8-9004-11C3BC596159}" destId="{BC8E74A4-8AF2-42B1-8132-5A900118EDBB}" srcOrd="2" destOrd="0" presId="urn:microsoft.com/office/officeart/2018/2/layout/IconVerticalSolidList"/>
    <dgm:cxn modelId="{912D8F0A-46F7-4DCD-91C5-3F0730BED93C}" type="presParOf" srcId="{8636AC2D-49E8-41C8-9004-11C3BC596159}" destId="{C987D4DE-B4C5-41A8-87A9-6EA1609303F7}" srcOrd="3" destOrd="0" presId="urn:microsoft.com/office/officeart/2018/2/layout/IconVerticalSolidList"/>
    <dgm:cxn modelId="{0A4F6914-6DDD-42F9-804E-D225B5BE60DF}" type="presParOf" srcId="{E90B2B03-91BA-432A-B8CF-5A5A9A34DF9A}" destId="{35E3AEEB-9702-4FE5-98E1-E1FE8F585F9E}" srcOrd="1" destOrd="0" presId="urn:microsoft.com/office/officeart/2018/2/layout/IconVerticalSolidList"/>
    <dgm:cxn modelId="{D5F3809B-2317-4A58-9391-7623CF95D385}" type="presParOf" srcId="{E90B2B03-91BA-432A-B8CF-5A5A9A34DF9A}" destId="{3BE420DE-99B2-48A5-9D4F-5CC56B4F2696}" srcOrd="2" destOrd="0" presId="urn:microsoft.com/office/officeart/2018/2/layout/IconVerticalSolidList"/>
    <dgm:cxn modelId="{3BBE0BE7-0702-4EA1-AC46-9A8E2D70D936}" type="presParOf" srcId="{3BE420DE-99B2-48A5-9D4F-5CC56B4F2696}" destId="{5853C2E8-E96C-44F4-9B22-382AAB717636}" srcOrd="0" destOrd="0" presId="urn:microsoft.com/office/officeart/2018/2/layout/IconVerticalSolidList"/>
    <dgm:cxn modelId="{5700BA1F-94FE-4913-A1DE-3BB48F3BAE59}" type="presParOf" srcId="{3BE420DE-99B2-48A5-9D4F-5CC56B4F2696}" destId="{B8910697-C685-4836-A30C-28E089FBC324}" srcOrd="1" destOrd="0" presId="urn:microsoft.com/office/officeart/2018/2/layout/IconVerticalSolidList"/>
    <dgm:cxn modelId="{9A833970-4F0B-464C-8770-C2CAA701E09A}" type="presParOf" srcId="{3BE420DE-99B2-48A5-9D4F-5CC56B4F2696}" destId="{309D658A-F581-4ECC-8832-3B96B761542E}" srcOrd="2" destOrd="0" presId="urn:microsoft.com/office/officeart/2018/2/layout/IconVerticalSolidList"/>
    <dgm:cxn modelId="{3ACCCA63-CCB4-434D-935B-FE95D709F47D}" type="presParOf" srcId="{3BE420DE-99B2-48A5-9D4F-5CC56B4F2696}" destId="{8ABAF4A2-A7B3-4F30-839C-F6AAD20D9601}" srcOrd="3" destOrd="0" presId="urn:microsoft.com/office/officeart/2018/2/layout/IconVerticalSolidList"/>
    <dgm:cxn modelId="{45FD9423-ED3D-471F-907B-8ADC28382423}" type="presParOf" srcId="{E90B2B03-91BA-432A-B8CF-5A5A9A34DF9A}" destId="{263E90C0-2D02-4677-B23F-2B015DD49EC8}" srcOrd="3" destOrd="0" presId="urn:microsoft.com/office/officeart/2018/2/layout/IconVerticalSolidList"/>
    <dgm:cxn modelId="{A937B292-7ECF-468F-8B32-2962FE20295F}" type="presParOf" srcId="{E90B2B03-91BA-432A-B8CF-5A5A9A34DF9A}" destId="{D26C70CF-5190-40DC-97E9-14319139F8D1}" srcOrd="4" destOrd="0" presId="urn:microsoft.com/office/officeart/2018/2/layout/IconVerticalSolidList"/>
    <dgm:cxn modelId="{A5C4439E-373C-46A7-968D-93D5957890C1}" type="presParOf" srcId="{D26C70CF-5190-40DC-97E9-14319139F8D1}" destId="{DD3AE1B9-80C1-492D-B575-1B949131C31F}" srcOrd="0" destOrd="0" presId="urn:microsoft.com/office/officeart/2018/2/layout/IconVerticalSolidList"/>
    <dgm:cxn modelId="{34CEEEC7-E25A-4349-AD82-C046B4BF8301}" type="presParOf" srcId="{D26C70CF-5190-40DC-97E9-14319139F8D1}" destId="{CADDB209-D488-4E93-82F2-36237CDEFF59}" srcOrd="1" destOrd="0" presId="urn:microsoft.com/office/officeart/2018/2/layout/IconVerticalSolidList"/>
    <dgm:cxn modelId="{556236C5-4DE2-4392-9E43-12E6C4807D2C}" type="presParOf" srcId="{D26C70CF-5190-40DC-97E9-14319139F8D1}" destId="{8DE7B1F3-8F11-455B-B13C-C5BBFFFCF4A4}" srcOrd="2" destOrd="0" presId="urn:microsoft.com/office/officeart/2018/2/layout/IconVerticalSolidList"/>
    <dgm:cxn modelId="{D30EC624-06E0-4A78-BA2D-234AD39EDB6E}" type="presParOf" srcId="{D26C70CF-5190-40DC-97E9-14319139F8D1}" destId="{8532D38E-C014-4043-8C8D-91575D41562B}" srcOrd="3" destOrd="0" presId="urn:microsoft.com/office/officeart/2018/2/layout/IconVerticalSolidList"/>
    <dgm:cxn modelId="{263D3716-CE77-4984-9FC4-437465CD659B}" type="presParOf" srcId="{E90B2B03-91BA-432A-B8CF-5A5A9A34DF9A}" destId="{6BEDE730-A881-41CA-A53E-5C5E32F121D9}" srcOrd="5" destOrd="0" presId="urn:microsoft.com/office/officeart/2018/2/layout/IconVerticalSolidList"/>
    <dgm:cxn modelId="{DB12CEB1-F0FF-47BD-B5C2-B51E34DCDE86}" type="presParOf" srcId="{E90B2B03-91BA-432A-B8CF-5A5A9A34DF9A}" destId="{6D636DC8-C525-4E28-B591-4B855E6FFE2F}" srcOrd="6" destOrd="0" presId="urn:microsoft.com/office/officeart/2018/2/layout/IconVerticalSolidList"/>
    <dgm:cxn modelId="{301C41AB-DE2C-47A3-B1F1-74831CFFCAF4}" type="presParOf" srcId="{6D636DC8-C525-4E28-B591-4B855E6FFE2F}" destId="{4360119A-E16F-4371-9395-67BF3EA9DA26}" srcOrd="0" destOrd="0" presId="urn:microsoft.com/office/officeart/2018/2/layout/IconVerticalSolidList"/>
    <dgm:cxn modelId="{21F300CA-95A1-4235-BAD2-6791152D2D67}" type="presParOf" srcId="{6D636DC8-C525-4E28-B591-4B855E6FFE2F}" destId="{FE835147-64B2-4176-9793-029B26124844}" srcOrd="1" destOrd="0" presId="urn:microsoft.com/office/officeart/2018/2/layout/IconVerticalSolidList"/>
    <dgm:cxn modelId="{9F6F88C0-7A22-4E42-93FB-28EBD05298DD}" type="presParOf" srcId="{6D636DC8-C525-4E28-B591-4B855E6FFE2F}" destId="{852E9EE1-53CE-4C3C-955E-DB6627ABA1CD}" srcOrd="2" destOrd="0" presId="urn:microsoft.com/office/officeart/2018/2/layout/IconVerticalSolidList"/>
    <dgm:cxn modelId="{E03F54D8-8095-43ED-A4AB-2DE1EDE273CF}" type="presParOf" srcId="{6D636DC8-C525-4E28-B591-4B855E6FFE2F}" destId="{F968114E-12C2-4067-952F-F47F0DD725D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478C9C-29AF-4D96-9E10-153B1FF435E8}" type="doc">
      <dgm:prSet loTypeId="urn:microsoft.com/office/officeart/2005/8/layout/process4" loCatId="process" qsTypeId="urn:microsoft.com/office/officeart/2005/8/quickstyle/simple3" qsCatId="simple" csTypeId="urn:microsoft.com/office/officeart/2005/8/colors/accent2_2" csCatId="accent2" phldr="1"/>
      <dgm:spPr/>
      <dgm:t>
        <a:bodyPr/>
        <a:lstStyle/>
        <a:p>
          <a:endParaRPr lang="en-US"/>
        </a:p>
      </dgm:t>
    </dgm:pt>
    <dgm:pt modelId="{7712869D-7943-44E2-97C4-9E17AD6C061A}">
      <dgm:prSet/>
      <dgm:spPr>
        <a:xfrm rot="10800000">
          <a:off x="0" y="2060"/>
          <a:ext cx="6831118" cy="1672435"/>
        </a:xfrm>
      </dgm:spPr>
      <dgm:t>
        <a:bodyPr/>
        <a:lstStyle/>
        <a:p>
          <a:pPr>
            <a:buNone/>
          </a:pPr>
          <a:r>
            <a:rPr lang="en-GB" dirty="0">
              <a:latin typeface="Calibri"/>
              <a:ea typeface="+mn-ea"/>
              <a:cs typeface="+mn-cs"/>
            </a:rPr>
            <a:t>2569 responses, 2045 completed responses</a:t>
          </a:r>
          <a:endParaRPr lang="en-US" dirty="0">
            <a:latin typeface="Calibri"/>
            <a:ea typeface="+mn-ea"/>
            <a:cs typeface="+mn-cs"/>
          </a:endParaRPr>
        </a:p>
      </dgm:t>
    </dgm:pt>
    <dgm:pt modelId="{5AE2F024-8440-4B0F-AB73-5698D747008A}" type="parTrans" cxnId="{3B6A994D-8DFC-4BB3-8FF2-16620EB6E703}">
      <dgm:prSet/>
      <dgm:spPr/>
      <dgm:t>
        <a:bodyPr/>
        <a:lstStyle/>
        <a:p>
          <a:endParaRPr lang="en-US"/>
        </a:p>
      </dgm:t>
    </dgm:pt>
    <dgm:pt modelId="{82743C61-0097-4882-B93F-E82FEF4554D9}" type="sibTrans" cxnId="{3B6A994D-8DFC-4BB3-8FF2-16620EB6E703}">
      <dgm:prSet/>
      <dgm:spPr/>
      <dgm:t>
        <a:bodyPr/>
        <a:lstStyle/>
        <a:p>
          <a:endParaRPr lang="en-US"/>
        </a:p>
      </dgm:t>
    </dgm:pt>
    <dgm:pt modelId="{A5794BB1-C6DB-43C9-89B5-46515B53B35A}">
      <dgm:prSet/>
      <dgm:spPr>
        <a:xfrm rot="10800000">
          <a:off x="0" y="1658184"/>
          <a:ext cx="6831118" cy="1672435"/>
        </a:xfrm>
      </dgm:spPr>
      <dgm:t>
        <a:bodyPr/>
        <a:lstStyle/>
        <a:p>
          <a:pPr>
            <a:buNone/>
          </a:pPr>
          <a:r>
            <a:rPr lang="en-GB" dirty="0">
              <a:latin typeface="Calibri"/>
              <a:ea typeface="+mn-ea"/>
              <a:cs typeface="+mn-cs"/>
            </a:rPr>
            <a:t>from 59/64 provinces in Vietnam, with majority from the north of Vietnam</a:t>
          </a:r>
          <a:endParaRPr lang="en-US" dirty="0">
            <a:latin typeface="Calibri"/>
            <a:ea typeface="+mn-ea"/>
            <a:cs typeface="+mn-cs"/>
          </a:endParaRPr>
        </a:p>
      </dgm:t>
    </dgm:pt>
    <dgm:pt modelId="{CC2FB202-44D9-4B56-9361-DD00AD3AAE22}" type="parTrans" cxnId="{735A4455-C471-4276-AD96-3456420E5790}">
      <dgm:prSet/>
      <dgm:spPr/>
      <dgm:t>
        <a:bodyPr/>
        <a:lstStyle/>
        <a:p>
          <a:endParaRPr lang="en-US"/>
        </a:p>
      </dgm:t>
    </dgm:pt>
    <dgm:pt modelId="{4D32720C-B4F6-472C-9214-6240B147D1E0}" type="sibTrans" cxnId="{735A4455-C471-4276-AD96-3456420E5790}">
      <dgm:prSet/>
      <dgm:spPr/>
      <dgm:t>
        <a:bodyPr/>
        <a:lstStyle/>
        <a:p>
          <a:endParaRPr lang="en-US"/>
        </a:p>
      </dgm:t>
    </dgm:pt>
    <dgm:pt modelId="{66CD38D2-E889-403A-A5B5-858981FE6F01}">
      <dgm:prSet/>
      <dgm:spPr>
        <a:xfrm rot="10800000">
          <a:off x="0" y="3314307"/>
          <a:ext cx="6831118" cy="1672435"/>
        </a:xfrm>
      </dgm:spPr>
      <dgm:t>
        <a:bodyPr/>
        <a:lstStyle/>
        <a:p>
          <a:pPr>
            <a:buNone/>
          </a:pPr>
          <a:r>
            <a:rPr lang="en-GB" dirty="0">
              <a:latin typeface="Calibri"/>
              <a:ea typeface="+mn-ea"/>
              <a:cs typeface="+mn-cs"/>
            </a:rPr>
            <a:t>From varied experiences, ranging from 1 to more than 25 years of teaching in both state and private institutions</a:t>
          </a:r>
          <a:endParaRPr lang="en-US" dirty="0">
            <a:latin typeface="Calibri"/>
            <a:ea typeface="+mn-ea"/>
            <a:cs typeface="+mn-cs"/>
          </a:endParaRPr>
        </a:p>
      </dgm:t>
    </dgm:pt>
    <dgm:pt modelId="{208F76EB-41C9-48EB-929A-368333756AEB}" type="parTrans" cxnId="{3A36B1A7-C5AB-422E-B191-ED9DD75D24DA}">
      <dgm:prSet/>
      <dgm:spPr/>
      <dgm:t>
        <a:bodyPr/>
        <a:lstStyle/>
        <a:p>
          <a:endParaRPr lang="en-US"/>
        </a:p>
      </dgm:t>
    </dgm:pt>
    <dgm:pt modelId="{95DE4F46-D8A6-468D-A0A8-BA43C9560DFC}" type="sibTrans" cxnId="{3A36B1A7-C5AB-422E-B191-ED9DD75D24DA}">
      <dgm:prSet/>
      <dgm:spPr/>
      <dgm:t>
        <a:bodyPr/>
        <a:lstStyle/>
        <a:p>
          <a:endParaRPr lang="en-US"/>
        </a:p>
      </dgm:t>
    </dgm:pt>
    <dgm:pt modelId="{1A919DBE-63EB-4A6F-B484-3A7745012802}">
      <dgm:prSet/>
      <dgm:spPr>
        <a:xfrm>
          <a:off x="0" y="4970431"/>
          <a:ext cx="6831118" cy="1087408"/>
        </a:xfrm>
      </dgm:spPr>
      <dgm:t>
        <a:bodyPr/>
        <a:lstStyle/>
        <a:p>
          <a:pPr>
            <a:buNone/>
          </a:pPr>
          <a:r>
            <a:rPr lang="en-GB" dirty="0">
              <a:latin typeface="Calibri"/>
              <a:ea typeface="+mn-ea"/>
              <a:cs typeface="+mn-cs"/>
            </a:rPr>
            <a:t>With varied qualifications (teaching certificate, bachelor, master, PhD)</a:t>
          </a:r>
          <a:endParaRPr lang="en-US" dirty="0">
            <a:latin typeface="Calibri"/>
            <a:ea typeface="+mn-ea"/>
            <a:cs typeface="+mn-cs"/>
          </a:endParaRPr>
        </a:p>
      </dgm:t>
    </dgm:pt>
    <dgm:pt modelId="{8BC0E7E1-74C3-4D4A-85A3-B1801D936572}" type="parTrans" cxnId="{4C267B7D-6000-4EDF-9C42-4E4F928095ED}">
      <dgm:prSet/>
      <dgm:spPr/>
      <dgm:t>
        <a:bodyPr/>
        <a:lstStyle/>
        <a:p>
          <a:endParaRPr lang="en-US"/>
        </a:p>
      </dgm:t>
    </dgm:pt>
    <dgm:pt modelId="{B3CF0DC1-61A7-42EA-8D0A-0F4FAE34EC40}" type="sibTrans" cxnId="{4C267B7D-6000-4EDF-9C42-4E4F928095ED}">
      <dgm:prSet/>
      <dgm:spPr/>
      <dgm:t>
        <a:bodyPr/>
        <a:lstStyle/>
        <a:p>
          <a:endParaRPr lang="en-US"/>
        </a:p>
      </dgm:t>
    </dgm:pt>
    <dgm:pt modelId="{AB6531C7-8DF3-4FDC-B3F7-5EF6DBBC377A}" type="pres">
      <dgm:prSet presAssocID="{AB478C9C-29AF-4D96-9E10-153B1FF435E8}" presName="Name0" presStyleCnt="0">
        <dgm:presLayoutVars>
          <dgm:dir/>
          <dgm:animLvl val="lvl"/>
          <dgm:resizeHandles val="exact"/>
        </dgm:presLayoutVars>
      </dgm:prSet>
      <dgm:spPr/>
    </dgm:pt>
    <dgm:pt modelId="{CF316AE3-BC55-4E29-9DAA-FC31369C2FFF}" type="pres">
      <dgm:prSet presAssocID="{1A919DBE-63EB-4A6F-B484-3A7745012802}" presName="boxAndChildren" presStyleCnt="0"/>
      <dgm:spPr/>
    </dgm:pt>
    <dgm:pt modelId="{B70DD18D-2000-4EA8-8883-27CE3D784C7C}" type="pres">
      <dgm:prSet presAssocID="{1A919DBE-63EB-4A6F-B484-3A7745012802}" presName="parentTextBox" presStyleLbl="node1" presStyleIdx="0" presStyleCnt="4"/>
      <dgm:spPr>
        <a:prstGeom prst="rect">
          <a:avLst/>
        </a:prstGeom>
      </dgm:spPr>
    </dgm:pt>
    <dgm:pt modelId="{BBD9CE83-F38A-46E8-B2C7-18C66D8CC9D3}" type="pres">
      <dgm:prSet presAssocID="{95DE4F46-D8A6-468D-A0A8-BA43C9560DFC}" presName="sp" presStyleCnt="0"/>
      <dgm:spPr/>
    </dgm:pt>
    <dgm:pt modelId="{D5B21BE8-24FF-434A-8C73-A5D142034398}" type="pres">
      <dgm:prSet presAssocID="{66CD38D2-E889-403A-A5B5-858981FE6F01}" presName="arrowAndChildren" presStyleCnt="0"/>
      <dgm:spPr/>
    </dgm:pt>
    <dgm:pt modelId="{ED3A4148-8B5B-45E0-9F1E-475B3BD8B253}" type="pres">
      <dgm:prSet presAssocID="{66CD38D2-E889-403A-A5B5-858981FE6F01}" presName="parentTextArrow" presStyleLbl="node1" presStyleIdx="1" presStyleCnt="4"/>
      <dgm:spPr>
        <a:prstGeom prst="upArrowCallout">
          <a:avLst/>
        </a:prstGeom>
      </dgm:spPr>
    </dgm:pt>
    <dgm:pt modelId="{7A58CD59-22CD-4CC3-988E-8912BD64A96C}" type="pres">
      <dgm:prSet presAssocID="{4D32720C-B4F6-472C-9214-6240B147D1E0}" presName="sp" presStyleCnt="0"/>
      <dgm:spPr/>
    </dgm:pt>
    <dgm:pt modelId="{4D54013F-F7ED-4C62-BDD2-F420051C31F8}" type="pres">
      <dgm:prSet presAssocID="{A5794BB1-C6DB-43C9-89B5-46515B53B35A}" presName="arrowAndChildren" presStyleCnt="0"/>
      <dgm:spPr/>
    </dgm:pt>
    <dgm:pt modelId="{E1DA2CF3-E755-480E-B932-DC2EDB63C141}" type="pres">
      <dgm:prSet presAssocID="{A5794BB1-C6DB-43C9-89B5-46515B53B35A}" presName="parentTextArrow" presStyleLbl="node1" presStyleIdx="2" presStyleCnt="4"/>
      <dgm:spPr>
        <a:prstGeom prst="upArrowCallout">
          <a:avLst/>
        </a:prstGeom>
      </dgm:spPr>
    </dgm:pt>
    <dgm:pt modelId="{35F7757B-527F-4D7F-B439-E8CBD667FCB7}" type="pres">
      <dgm:prSet presAssocID="{82743C61-0097-4882-B93F-E82FEF4554D9}" presName="sp" presStyleCnt="0"/>
      <dgm:spPr/>
    </dgm:pt>
    <dgm:pt modelId="{AF3F9AF4-4077-44F1-8A45-962F1E2F1455}" type="pres">
      <dgm:prSet presAssocID="{7712869D-7943-44E2-97C4-9E17AD6C061A}" presName="arrowAndChildren" presStyleCnt="0"/>
      <dgm:spPr/>
    </dgm:pt>
    <dgm:pt modelId="{15E47D0D-28F0-43C2-B275-813B02F9F85A}" type="pres">
      <dgm:prSet presAssocID="{7712869D-7943-44E2-97C4-9E17AD6C061A}" presName="parentTextArrow" presStyleLbl="node1" presStyleIdx="3" presStyleCnt="4"/>
      <dgm:spPr>
        <a:prstGeom prst="upArrowCallout">
          <a:avLst/>
        </a:prstGeom>
      </dgm:spPr>
    </dgm:pt>
  </dgm:ptLst>
  <dgm:cxnLst>
    <dgm:cxn modelId="{53F10A13-294B-4DED-97F1-5E45A3D49A79}" type="presOf" srcId="{66CD38D2-E889-403A-A5B5-858981FE6F01}" destId="{ED3A4148-8B5B-45E0-9F1E-475B3BD8B253}" srcOrd="0" destOrd="0" presId="urn:microsoft.com/office/officeart/2005/8/layout/process4"/>
    <dgm:cxn modelId="{FED06E36-95EF-4EC6-928C-7DE2C4150243}" type="presOf" srcId="{1A919DBE-63EB-4A6F-B484-3A7745012802}" destId="{B70DD18D-2000-4EA8-8883-27CE3D784C7C}" srcOrd="0" destOrd="0" presId="urn:microsoft.com/office/officeart/2005/8/layout/process4"/>
    <dgm:cxn modelId="{08223639-5FFC-408A-BCA7-7EF974BCC449}" type="presOf" srcId="{AB478C9C-29AF-4D96-9E10-153B1FF435E8}" destId="{AB6531C7-8DF3-4FDC-B3F7-5EF6DBBC377A}" srcOrd="0" destOrd="0" presId="urn:microsoft.com/office/officeart/2005/8/layout/process4"/>
    <dgm:cxn modelId="{9A3A9E40-F6F2-4446-81E7-91716C2D513B}" type="presOf" srcId="{A5794BB1-C6DB-43C9-89B5-46515B53B35A}" destId="{E1DA2CF3-E755-480E-B932-DC2EDB63C141}" srcOrd="0" destOrd="0" presId="urn:microsoft.com/office/officeart/2005/8/layout/process4"/>
    <dgm:cxn modelId="{3B6A994D-8DFC-4BB3-8FF2-16620EB6E703}" srcId="{AB478C9C-29AF-4D96-9E10-153B1FF435E8}" destId="{7712869D-7943-44E2-97C4-9E17AD6C061A}" srcOrd="0" destOrd="0" parTransId="{5AE2F024-8440-4B0F-AB73-5698D747008A}" sibTransId="{82743C61-0097-4882-B93F-E82FEF4554D9}"/>
    <dgm:cxn modelId="{735A4455-C471-4276-AD96-3456420E5790}" srcId="{AB478C9C-29AF-4D96-9E10-153B1FF435E8}" destId="{A5794BB1-C6DB-43C9-89B5-46515B53B35A}" srcOrd="1" destOrd="0" parTransId="{CC2FB202-44D9-4B56-9361-DD00AD3AAE22}" sibTransId="{4D32720C-B4F6-472C-9214-6240B147D1E0}"/>
    <dgm:cxn modelId="{4C267B7D-6000-4EDF-9C42-4E4F928095ED}" srcId="{AB478C9C-29AF-4D96-9E10-153B1FF435E8}" destId="{1A919DBE-63EB-4A6F-B484-3A7745012802}" srcOrd="3" destOrd="0" parTransId="{8BC0E7E1-74C3-4D4A-85A3-B1801D936572}" sibTransId="{B3CF0DC1-61A7-42EA-8D0A-0F4FAE34EC40}"/>
    <dgm:cxn modelId="{243183A2-E5E6-440A-8C0D-A14350B610F9}" type="presOf" srcId="{7712869D-7943-44E2-97C4-9E17AD6C061A}" destId="{15E47D0D-28F0-43C2-B275-813B02F9F85A}" srcOrd="0" destOrd="0" presId="urn:microsoft.com/office/officeart/2005/8/layout/process4"/>
    <dgm:cxn modelId="{3A36B1A7-C5AB-422E-B191-ED9DD75D24DA}" srcId="{AB478C9C-29AF-4D96-9E10-153B1FF435E8}" destId="{66CD38D2-E889-403A-A5B5-858981FE6F01}" srcOrd="2" destOrd="0" parTransId="{208F76EB-41C9-48EB-929A-368333756AEB}" sibTransId="{95DE4F46-D8A6-468D-A0A8-BA43C9560DFC}"/>
    <dgm:cxn modelId="{C8EDA71A-20BB-450D-98FE-83957528CF4D}" type="presParOf" srcId="{AB6531C7-8DF3-4FDC-B3F7-5EF6DBBC377A}" destId="{CF316AE3-BC55-4E29-9DAA-FC31369C2FFF}" srcOrd="0" destOrd="0" presId="urn:microsoft.com/office/officeart/2005/8/layout/process4"/>
    <dgm:cxn modelId="{77C3D860-0E26-4D48-95FA-C1269BD4FC9A}" type="presParOf" srcId="{CF316AE3-BC55-4E29-9DAA-FC31369C2FFF}" destId="{B70DD18D-2000-4EA8-8883-27CE3D784C7C}" srcOrd="0" destOrd="0" presId="urn:microsoft.com/office/officeart/2005/8/layout/process4"/>
    <dgm:cxn modelId="{444D8C44-40ED-40FC-A1B9-CA5E54488EED}" type="presParOf" srcId="{AB6531C7-8DF3-4FDC-B3F7-5EF6DBBC377A}" destId="{BBD9CE83-F38A-46E8-B2C7-18C66D8CC9D3}" srcOrd="1" destOrd="0" presId="urn:microsoft.com/office/officeart/2005/8/layout/process4"/>
    <dgm:cxn modelId="{D1ED91F6-6125-440C-B0E8-B1F2C1349FF5}" type="presParOf" srcId="{AB6531C7-8DF3-4FDC-B3F7-5EF6DBBC377A}" destId="{D5B21BE8-24FF-434A-8C73-A5D142034398}" srcOrd="2" destOrd="0" presId="urn:microsoft.com/office/officeart/2005/8/layout/process4"/>
    <dgm:cxn modelId="{1BF23839-B797-4BFD-83E8-92531C1447DA}" type="presParOf" srcId="{D5B21BE8-24FF-434A-8C73-A5D142034398}" destId="{ED3A4148-8B5B-45E0-9F1E-475B3BD8B253}" srcOrd="0" destOrd="0" presId="urn:microsoft.com/office/officeart/2005/8/layout/process4"/>
    <dgm:cxn modelId="{68D3FDF8-C6C4-4605-9A05-BAB03FB7E3B6}" type="presParOf" srcId="{AB6531C7-8DF3-4FDC-B3F7-5EF6DBBC377A}" destId="{7A58CD59-22CD-4CC3-988E-8912BD64A96C}" srcOrd="3" destOrd="0" presId="urn:microsoft.com/office/officeart/2005/8/layout/process4"/>
    <dgm:cxn modelId="{1D1B19A3-1B26-48EB-9521-9484894170E4}" type="presParOf" srcId="{AB6531C7-8DF3-4FDC-B3F7-5EF6DBBC377A}" destId="{4D54013F-F7ED-4C62-BDD2-F420051C31F8}" srcOrd="4" destOrd="0" presId="urn:microsoft.com/office/officeart/2005/8/layout/process4"/>
    <dgm:cxn modelId="{A1F67BE0-EC3A-48FC-BA9D-6A300E1C7B6D}" type="presParOf" srcId="{4D54013F-F7ED-4C62-BDD2-F420051C31F8}" destId="{E1DA2CF3-E755-480E-B932-DC2EDB63C141}" srcOrd="0" destOrd="0" presId="urn:microsoft.com/office/officeart/2005/8/layout/process4"/>
    <dgm:cxn modelId="{A4BFC238-1A55-4DEC-A89B-C604DED8F4AC}" type="presParOf" srcId="{AB6531C7-8DF3-4FDC-B3F7-5EF6DBBC377A}" destId="{35F7757B-527F-4D7F-B439-E8CBD667FCB7}" srcOrd="5" destOrd="0" presId="urn:microsoft.com/office/officeart/2005/8/layout/process4"/>
    <dgm:cxn modelId="{CA7F799F-2172-4980-BA99-B04514339821}" type="presParOf" srcId="{AB6531C7-8DF3-4FDC-B3F7-5EF6DBBC377A}" destId="{AF3F9AF4-4077-44F1-8A45-962F1E2F1455}" srcOrd="6" destOrd="0" presId="urn:microsoft.com/office/officeart/2005/8/layout/process4"/>
    <dgm:cxn modelId="{3864D895-AF50-401A-B6B4-D59137535598}" type="presParOf" srcId="{AF3F9AF4-4077-44F1-8A45-962F1E2F1455}" destId="{15E47D0D-28F0-43C2-B275-813B02F9F85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C6A0E-68B3-6240-969E-70B04CC3D6E0}">
      <dsp:nvSpPr>
        <dsp:cNvPr id="0" name=""/>
        <dsp:cNvSpPr/>
      </dsp:nvSpPr>
      <dsp:spPr>
        <a:xfrm>
          <a:off x="0" y="0"/>
          <a:ext cx="8873999" cy="14984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solidFill>
                <a:srgbClr val="002060"/>
              </a:solidFill>
            </a:rPr>
            <a:t>The collaborative research project</a:t>
          </a:r>
          <a:endParaRPr lang="x-none" sz="3600" kern="1200" dirty="0">
            <a:solidFill>
              <a:srgbClr val="002060"/>
            </a:solidFill>
          </a:endParaRPr>
        </a:p>
      </dsp:txBody>
      <dsp:txXfrm>
        <a:off x="43888" y="43888"/>
        <a:ext cx="7257059" cy="1410669"/>
      </dsp:txXfrm>
    </dsp:sp>
    <dsp:sp modelId="{1F61F970-A208-B548-BCBC-4783C147C50E}">
      <dsp:nvSpPr>
        <dsp:cNvPr id="0" name=""/>
        <dsp:cNvSpPr/>
      </dsp:nvSpPr>
      <dsp:spPr>
        <a:xfrm>
          <a:off x="782999" y="1748185"/>
          <a:ext cx="8873999" cy="14984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solidFill>
                <a:srgbClr val="002060"/>
              </a:solidFill>
            </a:rPr>
            <a:t>Situation of teacher assessment literacy and practices</a:t>
          </a:r>
          <a:endParaRPr lang="x-none" sz="3600" kern="1200" dirty="0">
            <a:solidFill>
              <a:srgbClr val="002060"/>
            </a:solidFill>
          </a:endParaRPr>
        </a:p>
      </dsp:txBody>
      <dsp:txXfrm>
        <a:off x="826887" y="1792073"/>
        <a:ext cx="7029233" cy="1410669"/>
      </dsp:txXfrm>
    </dsp:sp>
    <dsp:sp modelId="{2A531108-4215-1345-980D-F98FA00DBAD1}">
      <dsp:nvSpPr>
        <dsp:cNvPr id="0" name=""/>
        <dsp:cNvSpPr/>
      </dsp:nvSpPr>
      <dsp:spPr>
        <a:xfrm>
          <a:off x="1565999" y="3496371"/>
          <a:ext cx="8873999" cy="14984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solidFill>
                <a:srgbClr val="002060"/>
              </a:solidFill>
            </a:rPr>
            <a:t>Resources for teachers’ professional development</a:t>
          </a:r>
          <a:endParaRPr lang="x-none" sz="3600" kern="1200" dirty="0">
            <a:solidFill>
              <a:srgbClr val="002060"/>
            </a:solidFill>
          </a:endParaRPr>
        </a:p>
      </dsp:txBody>
      <dsp:txXfrm>
        <a:off x="1609887" y="3540259"/>
        <a:ext cx="7029233" cy="1410669"/>
      </dsp:txXfrm>
    </dsp:sp>
    <dsp:sp modelId="{F26AAE8C-C48B-DC4D-8A9F-11F2768BBC37}">
      <dsp:nvSpPr>
        <dsp:cNvPr id="0" name=""/>
        <dsp:cNvSpPr/>
      </dsp:nvSpPr>
      <dsp:spPr>
        <a:xfrm>
          <a:off x="7900009" y="1136320"/>
          <a:ext cx="973989" cy="97398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119157" y="1136320"/>
        <a:ext cx="535693" cy="732927"/>
      </dsp:txXfrm>
    </dsp:sp>
    <dsp:sp modelId="{C690BDC7-DED3-BC4C-BCC6-C18459E66CCA}">
      <dsp:nvSpPr>
        <dsp:cNvPr id="0" name=""/>
        <dsp:cNvSpPr/>
      </dsp:nvSpPr>
      <dsp:spPr>
        <a:xfrm>
          <a:off x="8683009" y="2874517"/>
          <a:ext cx="973989" cy="97398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902157" y="2874517"/>
        <a:ext cx="535693" cy="7329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01B80-8D21-B24E-AE24-EB82653A1773}">
      <dsp:nvSpPr>
        <dsp:cNvPr id="0" name=""/>
        <dsp:cNvSpPr/>
      </dsp:nvSpPr>
      <dsp:spPr>
        <a:xfrm rot="16200000">
          <a:off x="-725392" y="726722"/>
          <a:ext cx="4911648" cy="3458203"/>
        </a:xfrm>
        <a:prstGeom prst="flowChartManualOperation">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0" rIns="152400" bIns="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rPr>
            <a:t>Language Assessment Literacy Model for the Teaching Profession (LAL-TEP) model (Villa </a:t>
          </a:r>
          <a:r>
            <a:rPr lang="en-GB" sz="2400" kern="1200" dirty="0" err="1">
              <a:solidFill>
                <a:schemeClr val="tx1"/>
              </a:solidFill>
            </a:rPr>
            <a:t>Larenas</a:t>
          </a:r>
          <a:r>
            <a:rPr lang="en-GB" sz="2400" kern="1200" dirty="0">
              <a:solidFill>
                <a:schemeClr val="tx1"/>
              </a:solidFill>
            </a:rPr>
            <a:t>, 2021)</a:t>
          </a:r>
          <a:endParaRPr lang="en-US" sz="2400" kern="1200" dirty="0">
            <a:solidFill>
              <a:schemeClr val="tx1"/>
            </a:solidFill>
          </a:endParaRPr>
        </a:p>
      </dsp:txBody>
      <dsp:txXfrm rot="5400000">
        <a:off x="1331" y="982329"/>
        <a:ext cx="3458203" cy="2946988"/>
      </dsp:txXfrm>
    </dsp:sp>
    <dsp:sp modelId="{321337EC-AE81-D346-8BE1-455535F3F360}">
      <dsp:nvSpPr>
        <dsp:cNvPr id="0" name=""/>
        <dsp:cNvSpPr/>
      </dsp:nvSpPr>
      <dsp:spPr>
        <a:xfrm rot="16200000">
          <a:off x="2992175" y="726722"/>
          <a:ext cx="4911648" cy="3458203"/>
        </a:xfrm>
        <a:prstGeom prst="flowChartManualOperation">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0" rIns="152400" bIns="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rPr>
            <a:t>The components of LAL – beliefs, knowledge, practices, learning and context </a:t>
          </a:r>
          <a:endParaRPr lang="en-US" sz="2400" kern="1200" dirty="0">
            <a:solidFill>
              <a:schemeClr val="tx1"/>
            </a:solidFill>
          </a:endParaRPr>
        </a:p>
      </dsp:txBody>
      <dsp:txXfrm rot="5400000">
        <a:off x="3718898" y="982329"/>
        <a:ext cx="3458203" cy="2946988"/>
      </dsp:txXfrm>
    </dsp:sp>
    <dsp:sp modelId="{EB9E09B6-3190-FA43-9449-7207B4D1590F}">
      <dsp:nvSpPr>
        <dsp:cNvPr id="0" name=""/>
        <dsp:cNvSpPr/>
      </dsp:nvSpPr>
      <dsp:spPr>
        <a:xfrm rot="16200000">
          <a:off x="6709743" y="726722"/>
          <a:ext cx="4911648" cy="3458203"/>
        </a:xfrm>
        <a:prstGeom prst="flowChartManualOperation">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0" rIns="152400" bIns="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rPr>
            <a:t>LAL “…  is socially constructed (and re-constructed) from and for the specific context in which stakeholders’ practices are immersed.” (Villa </a:t>
          </a:r>
          <a:r>
            <a:rPr lang="en-GB" sz="2400" kern="1200" dirty="0" err="1">
              <a:solidFill>
                <a:schemeClr val="tx1"/>
              </a:solidFill>
            </a:rPr>
            <a:t>Larenas</a:t>
          </a:r>
          <a:r>
            <a:rPr lang="en-GB" sz="2400" kern="1200" dirty="0">
              <a:solidFill>
                <a:schemeClr val="tx1"/>
              </a:solidFill>
            </a:rPr>
            <a:t> and </a:t>
          </a:r>
          <a:r>
            <a:rPr lang="en-GB" sz="2400" kern="1200" dirty="0" err="1">
              <a:solidFill>
                <a:schemeClr val="tx1"/>
              </a:solidFill>
            </a:rPr>
            <a:t>Brunfaut</a:t>
          </a:r>
          <a:r>
            <a:rPr lang="en-GB" sz="2400" kern="1200" dirty="0">
              <a:solidFill>
                <a:schemeClr val="tx1"/>
              </a:solidFill>
            </a:rPr>
            <a:t>, 2022:27) </a:t>
          </a:r>
          <a:endParaRPr lang="en-US" sz="2400" kern="1200" dirty="0">
            <a:solidFill>
              <a:schemeClr val="tx1"/>
            </a:solidFill>
          </a:endParaRPr>
        </a:p>
      </dsp:txBody>
      <dsp:txXfrm rot="5400000">
        <a:off x="7436466" y="982329"/>
        <a:ext cx="3458203" cy="29469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CDCB6-517A-41DC-82D5-B0205A6F0DF1}">
      <dsp:nvSpPr>
        <dsp:cNvPr id="0" name=""/>
        <dsp:cNvSpPr/>
      </dsp:nvSpPr>
      <dsp:spPr>
        <a:xfrm>
          <a:off x="0" y="2164"/>
          <a:ext cx="5111749" cy="109688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1F485F-3644-4E67-BBD6-A38DFDB2C9BA}">
      <dsp:nvSpPr>
        <dsp:cNvPr id="0" name=""/>
        <dsp:cNvSpPr/>
      </dsp:nvSpPr>
      <dsp:spPr>
        <a:xfrm>
          <a:off x="331807" y="248963"/>
          <a:ext cx="603286" cy="6032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87D4DE-B4C5-41A8-87A9-6EA1609303F7}">
      <dsp:nvSpPr>
        <dsp:cNvPr id="0" name=""/>
        <dsp:cNvSpPr/>
      </dsp:nvSpPr>
      <dsp:spPr>
        <a:xfrm>
          <a:off x="1266902" y="2164"/>
          <a:ext cx="3844847" cy="1096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087" tIns="116087" rIns="116087" bIns="116087" numCol="1" spcCol="1270" anchor="ctr" anchorCtr="0">
          <a:noAutofit/>
        </a:bodyPr>
        <a:lstStyle/>
        <a:p>
          <a:pPr marL="0" lvl="0" indent="0" algn="l" defTabSz="977900">
            <a:lnSpc>
              <a:spcPct val="100000"/>
            </a:lnSpc>
            <a:spcBef>
              <a:spcPct val="0"/>
            </a:spcBef>
            <a:spcAft>
              <a:spcPct val="35000"/>
            </a:spcAft>
            <a:buNone/>
          </a:pPr>
          <a:r>
            <a:rPr lang="en-GB" sz="2200" kern="1200" dirty="0"/>
            <a:t>Survey questionnaire</a:t>
          </a:r>
          <a:endParaRPr lang="en-US" sz="2200" kern="1200" dirty="0"/>
        </a:p>
      </dsp:txBody>
      <dsp:txXfrm>
        <a:off x="1266902" y="2164"/>
        <a:ext cx="3844847" cy="1096884"/>
      </dsp:txXfrm>
    </dsp:sp>
    <dsp:sp modelId="{5853C2E8-E96C-44F4-9B22-382AAB717636}">
      <dsp:nvSpPr>
        <dsp:cNvPr id="0" name=""/>
        <dsp:cNvSpPr/>
      </dsp:nvSpPr>
      <dsp:spPr>
        <a:xfrm>
          <a:off x="0" y="1373270"/>
          <a:ext cx="5111749" cy="109688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910697-C685-4836-A30C-28E089FBC324}">
      <dsp:nvSpPr>
        <dsp:cNvPr id="0" name=""/>
        <dsp:cNvSpPr/>
      </dsp:nvSpPr>
      <dsp:spPr>
        <a:xfrm>
          <a:off x="331807" y="1620069"/>
          <a:ext cx="603286" cy="6032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BAF4A2-A7B3-4F30-839C-F6AAD20D9601}">
      <dsp:nvSpPr>
        <dsp:cNvPr id="0" name=""/>
        <dsp:cNvSpPr/>
      </dsp:nvSpPr>
      <dsp:spPr>
        <a:xfrm>
          <a:off x="1266902" y="1373270"/>
          <a:ext cx="3844847" cy="1096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087" tIns="116087" rIns="116087" bIns="116087" numCol="1" spcCol="1270" anchor="ctr" anchorCtr="0">
          <a:noAutofit/>
        </a:bodyPr>
        <a:lstStyle/>
        <a:p>
          <a:pPr marL="0" lvl="0" indent="0" algn="l" defTabSz="977900">
            <a:lnSpc>
              <a:spcPct val="100000"/>
            </a:lnSpc>
            <a:spcBef>
              <a:spcPct val="0"/>
            </a:spcBef>
            <a:spcAft>
              <a:spcPct val="35000"/>
            </a:spcAft>
            <a:buNone/>
          </a:pPr>
          <a:r>
            <a:rPr lang="en-GB" sz="2200" kern="1200" dirty="0"/>
            <a:t>Classroom observations and follow-up interviews</a:t>
          </a:r>
          <a:endParaRPr lang="en-US" sz="2200" kern="1200" dirty="0"/>
        </a:p>
      </dsp:txBody>
      <dsp:txXfrm>
        <a:off x="1266902" y="1373270"/>
        <a:ext cx="3844847" cy="1096884"/>
      </dsp:txXfrm>
    </dsp:sp>
    <dsp:sp modelId="{DD3AE1B9-80C1-492D-B575-1B949131C31F}">
      <dsp:nvSpPr>
        <dsp:cNvPr id="0" name=""/>
        <dsp:cNvSpPr/>
      </dsp:nvSpPr>
      <dsp:spPr>
        <a:xfrm>
          <a:off x="0" y="2744376"/>
          <a:ext cx="5111749" cy="109688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DDB209-D488-4E93-82F2-36237CDEFF59}">
      <dsp:nvSpPr>
        <dsp:cNvPr id="0" name=""/>
        <dsp:cNvSpPr/>
      </dsp:nvSpPr>
      <dsp:spPr>
        <a:xfrm>
          <a:off x="331807" y="2991175"/>
          <a:ext cx="603286" cy="6032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32D38E-C014-4043-8C8D-91575D41562B}">
      <dsp:nvSpPr>
        <dsp:cNvPr id="0" name=""/>
        <dsp:cNvSpPr/>
      </dsp:nvSpPr>
      <dsp:spPr>
        <a:xfrm>
          <a:off x="1266902" y="2744376"/>
          <a:ext cx="3844847" cy="1096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087" tIns="116087" rIns="116087" bIns="116087" numCol="1" spcCol="1270" anchor="ctr" anchorCtr="0">
          <a:noAutofit/>
        </a:bodyPr>
        <a:lstStyle/>
        <a:p>
          <a:pPr marL="0" lvl="0" indent="0" algn="l" defTabSz="977900">
            <a:lnSpc>
              <a:spcPct val="100000"/>
            </a:lnSpc>
            <a:spcBef>
              <a:spcPct val="0"/>
            </a:spcBef>
            <a:spcAft>
              <a:spcPct val="35000"/>
            </a:spcAft>
            <a:buNone/>
          </a:pPr>
          <a:r>
            <a:rPr lang="en-GB" sz="2200" kern="1200" dirty="0"/>
            <a:t>Focus Group Discussions</a:t>
          </a:r>
          <a:endParaRPr lang="en-US" sz="2200" kern="1200" dirty="0"/>
        </a:p>
      </dsp:txBody>
      <dsp:txXfrm>
        <a:off x="1266902" y="2744376"/>
        <a:ext cx="3844847" cy="1096884"/>
      </dsp:txXfrm>
    </dsp:sp>
    <dsp:sp modelId="{4360119A-E16F-4371-9395-67BF3EA9DA26}">
      <dsp:nvSpPr>
        <dsp:cNvPr id="0" name=""/>
        <dsp:cNvSpPr/>
      </dsp:nvSpPr>
      <dsp:spPr>
        <a:xfrm>
          <a:off x="0" y="4115482"/>
          <a:ext cx="5111749" cy="109688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835147-64B2-4176-9793-029B26124844}">
      <dsp:nvSpPr>
        <dsp:cNvPr id="0" name=""/>
        <dsp:cNvSpPr/>
      </dsp:nvSpPr>
      <dsp:spPr>
        <a:xfrm>
          <a:off x="331807" y="4362281"/>
          <a:ext cx="603286" cy="6032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68114E-12C2-4067-952F-F47F0DD725D5}">
      <dsp:nvSpPr>
        <dsp:cNvPr id="0" name=""/>
        <dsp:cNvSpPr/>
      </dsp:nvSpPr>
      <dsp:spPr>
        <a:xfrm>
          <a:off x="1266902" y="4115482"/>
          <a:ext cx="3844847" cy="1096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087" tIns="116087" rIns="116087" bIns="116087" numCol="1" spcCol="1270" anchor="ctr" anchorCtr="0">
          <a:noAutofit/>
        </a:bodyPr>
        <a:lstStyle/>
        <a:p>
          <a:pPr marL="0" lvl="0" indent="0" algn="l" defTabSz="977900">
            <a:lnSpc>
              <a:spcPct val="100000"/>
            </a:lnSpc>
            <a:spcBef>
              <a:spcPct val="0"/>
            </a:spcBef>
            <a:spcAft>
              <a:spcPct val="35000"/>
            </a:spcAft>
            <a:buNone/>
          </a:pPr>
          <a:r>
            <a:rPr lang="en-GB" sz="2200" kern="1200"/>
            <a:t>Stakeholder Interviews</a:t>
          </a:r>
          <a:endParaRPr lang="en-US" sz="2200" kern="1200"/>
        </a:p>
      </dsp:txBody>
      <dsp:txXfrm>
        <a:off x="1266902" y="4115482"/>
        <a:ext cx="3844847" cy="10968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DD18D-2000-4EA8-8883-27CE3D784C7C}">
      <dsp:nvSpPr>
        <dsp:cNvPr id="0" name=""/>
        <dsp:cNvSpPr/>
      </dsp:nvSpPr>
      <dsp:spPr>
        <a:xfrm>
          <a:off x="0" y="3497786"/>
          <a:ext cx="8229600" cy="76523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Calibri"/>
              <a:ea typeface="+mn-ea"/>
              <a:cs typeface="+mn-cs"/>
            </a:rPr>
            <a:t>With varied qualifications (teaching certificate, bachelor, master, PhD)</a:t>
          </a:r>
          <a:endParaRPr lang="en-US" sz="1800" kern="1200" dirty="0">
            <a:latin typeface="Calibri"/>
            <a:ea typeface="+mn-ea"/>
            <a:cs typeface="+mn-cs"/>
          </a:endParaRPr>
        </a:p>
      </dsp:txBody>
      <dsp:txXfrm>
        <a:off x="0" y="3497786"/>
        <a:ext cx="8229600" cy="765230"/>
      </dsp:txXfrm>
    </dsp:sp>
    <dsp:sp modelId="{ED3A4148-8B5B-45E0-9F1E-475B3BD8B253}">
      <dsp:nvSpPr>
        <dsp:cNvPr id="0" name=""/>
        <dsp:cNvSpPr/>
      </dsp:nvSpPr>
      <dsp:spPr>
        <a:xfrm rot="10800000">
          <a:off x="0" y="2332341"/>
          <a:ext cx="8229600" cy="1176924"/>
        </a:xfrm>
        <a:prstGeom prst="upArrowCallou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Calibri"/>
              <a:ea typeface="+mn-ea"/>
              <a:cs typeface="+mn-cs"/>
            </a:rPr>
            <a:t>From varied experiences, ranging from 1 to more than 25 years of teaching in both state and private institutions</a:t>
          </a:r>
          <a:endParaRPr lang="en-US" sz="1800" kern="1200" dirty="0">
            <a:latin typeface="Calibri"/>
            <a:ea typeface="+mn-ea"/>
            <a:cs typeface="+mn-cs"/>
          </a:endParaRPr>
        </a:p>
      </dsp:txBody>
      <dsp:txXfrm rot="10800000">
        <a:off x="0" y="2332341"/>
        <a:ext cx="8229600" cy="764730"/>
      </dsp:txXfrm>
    </dsp:sp>
    <dsp:sp modelId="{E1DA2CF3-E755-480E-B932-DC2EDB63C141}">
      <dsp:nvSpPr>
        <dsp:cNvPr id="0" name=""/>
        <dsp:cNvSpPr/>
      </dsp:nvSpPr>
      <dsp:spPr>
        <a:xfrm rot="10800000">
          <a:off x="0" y="1166895"/>
          <a:ext cx="8229600" cy="1176924"/>
        </a:xfrm>
        <a:prstGeom prst="upArrowCallou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Calibri"/>
              <a:ea typeface="+mn-ea"/>
              <a:cs typeface="+mn-cs"/>
            </a:rPr>
            <a:t>from 59/64 provinces in Vietnam, with majority from the north of Vietnam</a:t>
          </a:r>
          <a:endParaRPr lang="en-US" sz="1800" kern="1200" dirty="0">
            <a:latin typeface="Calibri"/>
            <a:ea typeface="+mn-ea"/>
            <a:cs typeface="+mn-cs"/>
          </a:endParaRPr>
        </a:p>
      </dsp:txBody>
      <dsp:txXfrm rot="10800000">
        <a:off x="0" y="1166895"/>
        <a:ext cx="8229600" cy="764730"/>
      </dsp:txXfrm>
    </dsp:sp>
    <dsp:sp modelId="{15E47D0D-28F0-43C2-B275-813B02F9F85A}">
      <dsp:nvSpPr>
        <dsp:cNvPr id="0" name=""/>
        <dsp:cNvSpPr/>
      </dsp:nvSpPr>
      <dsp:spPr>
        <a:xfrm rot="10800000">
          <a:off x="0" y="1449"/>
          <a:ext cx="8229600" cy="1176924"/>
        </a:xfrm>
        <a:prstGeom prst="upArrowCallou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Calibri"/>
              <a:ea typeface="+mn-ea"/>
              <a:cs typeface="+mn-cs"/>
            </a:rPr>
            <a:t>2569 responses, 2045 completed responses</a:t>
          </a:r>
          <a:endParaRPr lang="en-US" sz="1800" kern="1200" dirty="0">
            <a:latin typeface="Calibri"/>
            <a:ea typeface="+mn-ea"/>
            <a:cs typeface="+mn-cs"/>
          </a:endParaRPr>
        </a:p>
      </dsp:txBody>
      <dsp:txXfrm rot="10800000">
        <a:off x="0" y="1449"/>
        <a:ext cx="8229600" cy="76473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A7BA6-C638-465B-9AAD-85D10B1E07AD}" type="datetimeFigureOut">
              <a:rPr lang="en-GB" smtClean="0"/>
              <a:t>11/04/2023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C142D4-5647-4A56-9986-C5881B7B5362}" type="slidenum">
              <a:rPr lang="en-GB" smtClean="0"/>
              <a:t>‹#›</a:t>
            </a:fld>
            <a:endParaRPr lang="en-GB"/>
          </a:p>
        </p:txBody>
      </p:sp>
    </p:spTree>
    <p:extLst>
      <p:ext uri="{BB962C8B-B14F-4D97-AF65-F5344CB8AC3E}">
        <p14:creationId xmlns:p14="http://schemas.microsoft.com/office/powerpoint/2010/main" val="1969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03045-9E18-4723-8DEC-FFCFCD854557}" type="datetimeFigureOut">
              <a:rPr lang="en-GB" smtClean="0"/>
              <a:t>11/04/2023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7F705-F937-46CB-A48B-0D9E19179A36}" type="slidenum">
              <a:rPr lang="en-GB" smtClean="0"/>
              <a:t>‹#›</a:t>
            </a:fld>
            <a:endParaRPr lang="en-GB"/>
          </a:p>
        </p:txBody>
      </p:sp>
    </p:spTree>
    <p:extLst>
      <p:ext uri="{BB962C8B-B14F-4D97-AF65-F5344CB8AC3E}">
        <p14:creationId xmlns:p14="http://schemas.microsoft.com/office/powerpoint/2010/main" val="129205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1</a:t>
            </a:fld>
            <a:endParaRPr lang="en-GB"/>
          </a:p>
        </p:txBody>
      </p:sp>
    </p:spTree>
    <p:extLst>
      <p:ext uri="{BB962C8B-B14F-4D97-AF65-F5344CB8AC3E}">
        <p14:creationId xmlns:p14="http://schemas.microsoft.com/office/powerpoint/2010/main" val="322071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 Assessment Types:</a:t>
            </a:r>
            <a:r>
              <a:rPr lang="en-US" baseline="0" dirty="0"/>
              <a:t> Portfolios, Journals, Projects in Toolkit 5</a:t>
            </a:r>
            <a:endParaRPr lang="en-US" dirty="0"/>
          </a:p>
        </p:txBody>
      </p:sp>
      <p:sp>
        <p:nvSpPr>
          <p:cNvPr id="4" name="Slide Number Placeholder 3"/>
          <p:cNvSpPr>
            <a:spLocks noGrp="1"/>
          </p:cNvSpPr>
          <p:nvPr>
            <p:ph type="sldNum" sz="quarter" idx="10"/>
          </p:nvPr>
        </p:nvSpPr>
        <p:spPr/>
        <p:txBody>
          <a:bodyPr/>
          <a:lstStyle/>
          <a:p>
            <a:fld id="{A5C7F705-F937-46CB-A48B-0D9E19179A36}" type="slidenum">
              <a:rPr lang="en-GB" smtClean="0"/>
              <a:t>32</a:t>
            </a:fld>
            <a:endParaRPr lang="en-GB"/>
          </a:p>
        </p:txBody>
      </p:sp>
    </p:spTree>
    <p:extLst>
      <p:ext uri="{BB962C8B-B14F-4D97-AF65-F5344CB8AC3E}">
        <p14:creationId xmlns:p14="http://schemas.microsoft.com/office/powerpoint/2010/main" val="2126227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two strategies can be used by</a:t>
            </a:r>
            <a:r>
              <a:rPr lang="en-US" baseline="0" dirty="0"/>
              <a:t> teachers or peers</a:t>
            </a:r>
            <a:endParaRPr lang="en-US" dirty="0"/>
          </a:p>
        </p:txBody>
      </p:sp>
      <p:sp>
        <p:nvSpPr>
          <p:cNvPr id="4" name="Slide Number Placeholder 3"/>
          <p:cNvSpPr>
            <a:spLocks noGrp="1"/>
          </p:cNvSpPr>
          <p:nvPr>
            <p:ph type="sldNum" sz="quarter" idx="10"/>
          </p:nvPr>
        </p:nvSpPr>
        <p:spPr/>
        <p:txBody>
          <a:bodyPr/>
          <a:lstStyle/>
          <a:p>
            <a:fld id="{A5C7F705-F937-46CB-A48B-0D9E19179A36}" type="slidenum">
              <a:rPr lang="en-GB" smtClean="0"/>
              <a:t>33</a:t>
            </a:fld>
            <a:endParaRPr lang="en-GB"/>
          </a:p>
        </p:txBody>
      </p:sp>
    </p:spTree>
    <p:extLst>
      <p:ext uri="{BB962C8B-B14F-4D97-AF65-F5344CB8AC3E}">
        <p14:creationId xmlns:p14="http://schemas.microsoft.com/office/powerpoint/2010/main" val="2863888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F705-F937-46CB-A48B-0D9E19179A36}" type="slidenum">
              <a:rPr lang="en-GB" smtClean="0"/>
              <a:t>34</a:t>
            </a:fld>
            <a:endParaRPr lang="en-GB"/>
          </a:p>
        </p:txBody>
      </p:sp>
    </p:spTree>
    <p:extLst>
      <p:ext uri="{BB962C8B-B14F-4D97-AF65-F5344CB8AC3E}">
        <p14:creationId xmlns:p14="http://schemas.microsoft.com/office/powerpoint/2010/main" val="2086415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F705-F937-46CB-A48B-0D9E19179A36}" type="slidenum">
              <a:rPr lang="en-GB" smtClean="0"/>
              <a:t>35</a:t>
            </a:fld>
            <a:endParaRPr lang="en-GB"/>
          </a:p>
        </p:txBody>
      </p:sp>
    </p:spTree>
    <p:extLst>
      <p:ext uri="{BB962C8B-B14F-4D97-AF65-F5344CB8AC3E}">
        <p14:creationId xmlns:p14="http://schemas.microsoft.com/office/powerpoint/2010/main" val="520592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F705-F937-46CB-A48B-0D9E19179A36}" type="slidenum">
              <a:rPr lang="en-GB" smtClean="0"/>
              <a:t>38</a:t>
            </a:fld>
            <a:endParaRPr lang="en-GB"/>
          </a:p>
        </p:txBody>
      </p:sp>
    </p:spTree>
    <p:extLst>
      <p:ext uri="{BB962C8B-B14F-4D97-AF65-F5344CB8AC3E}">
        <p14:creationId xmlns:p14="http://schemas.microsoft.com/office/powerpoint/2010/main" val="2649808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F705-F937-46CB-A48B-0D9E19179A36}" type="slidenum">
              <a:rPr lang="en-GB" smtClean="0"/>
              <a:t>39</a:t>
            </a:fld>
            <a:endParaRPr lang="en-GB"/>
          </a:p>
        </p:txBody>
      </p:sp>
    </p:spTree>
    <p:extLst>
      <p:ext uri="{BB962C8B-B14F-4D97-AF65-F5344CB8AC3E}">
        <p14:creationId xmlns:p14="http://schemas.microsoft.com/office/powerpoint/2010/main" val="3567823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F705-F937-46CB-A48B-0D9E19179A36}" type="slidenum">
              <a:rPr lang="en-GB" smtClean="0"/>
              <a:t>40</a:t>
            </a:fld>
            <a:endParaRPr lang="en-GB"/>
          </a:p>
        </p:txBody>
      </p:sp>
    </p:spTree>
    <p:extLst>
      <p:ext uri="{BB962C8B-B14F-4D97-AF65-F5344CB8AC3E}">
        <p14:creationId xmlns:p14="http://schemas.microsoft.com/office/powerpoint/2010/main" val="1724560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F705-F937-46CB-A48B-0D9E19179A36}" type="slidenum">
              <a:rPr lang="en-GB" smtClean="0"/>
              <a:t>43</a:t>
            </a:fld>
            <a:endParaRPr lang="en-GB"/>
          </a:p>
        </p:txBody>
      </p:sp>
    </p:spTree>
    <p:extLst>
      <p:ext uri="{BB962C8B-B14F-4D97-AF65-F5344CB8AC3E}">
        <p14:creationId xmlns:p14="http://schemas.microsoft.com/office/powerpoint/2010/main" val="35384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08F58B-8110-471A-8C39-32526D9BBCBE}" type="slidenum">
              <a:rPr lang="en-GB" smtClean="0"/>
              <a:pPr/>
              <a:t>10</a:t>
            </a:fld>
            <a:endParaRPr lang="en-GB" dirty="0"/>
          </a:p>
        </p:txBody>
      </p:sp>
    </p:spTree>
    <p:extLst>
      <p:ext uri="{BB962C8B-B14F-4D97-AF65-F5344CB8AC3E}">
        <p14:creationId xmlns:p14="http://schemas.microsoft.com/office/powerpoint/2010/main" val="1882358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A5C7F705-F937-46CB-A48B-0D9E19179A36}" type="slidenum">
              <a:rPr lang="en-GB" smtClean="0"/>
              <a:t>11</a:t>
            </a:fld>
            <a:endParaRPr lang="en-GB"/>
          </a:p>
        </p:txBody>
      </p:sp>
    </p:spTree>
    <p:extLst>
      <p:ext uri="{BB962C8B-B14F-4D97-AF65-F5344CB8AC3E}">
        <p14:creationId xmlns:p14="http://schemas.microsoft.com/office/powerpoint/2010/main" val="409849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Highlighted points:</a:t>
            </a:r>
          </a:p>
          <a:p>
            <a:pPr marL="171450" indent="-171450">
              <a:buFontTx/>
              <a:buChar char="-"/>
            </a:pPr>
            <a:r>
              <a:rPr lang="en-US" dirty="0"/>
              <a:t>Teachers need to be aware of the integration between teaching and assessment.</a:t>
            </a:r>
          </a:p>
          <a:p>
            <a:pPr marL="171450" indent="-171450">
              <a:buFontTx/>
              <a:buChar char="-"/>
            </a:pPr>
            <a:r>
              <a:rPr lang="en-US" dirty="0"/>
              <a:t>Teachers need to plan assessment activities (as they often do with their teaching activities) so that the assessment can be more effective.</a:t>
            </a:r>
          </a:p>
          <a:p>
            <a:pPr marL="171450" indent="-171450">
              <a:buFontTx/>
              <a:buChar char="-"/>
            </a:pPr>
            <a:r>
              <a:rPr lang="en-US" dirty="0"/>
              <a:t>Only by understanding thoroughly the theory can teachers self-judge/adjust their assessment practices in the dynamic classroom situations.</a:t>
            </a:r>
          </a:p>
        </p:txBody>
      </p:sp>
      <p:sp>
        <p:nvSpPr>
          <p:cNvPr id="4" name="Slide Number Placeholder 3"/>
          <p:cNvSpPr>
            <a:spLocks noGrp="1"/>
          </p:cNvSpPr>
          <p:nvPr>
            <p:ph type="sldNum" sz="quarter" idx="5"/>
          </p:nvPr>
        </p:nvSpPr>
        <p:spPr/>
        <p:txBody>
          <a:bodyPr/>
          <a:lstStyle/>
          <a:p>
            <a:fld id="{A5C7F705-F937-46CB-A48B-0D9E19179A36}" type="slidenum">
              <a:rPr lang="en-GB" smtClean="0"/>
              <a:t>26</a:t>
            </a:fld>
            <a:endParaRPr lang="en-GB"/>
          </a:p>
        </p:txBody>
      </p:sp>
    </p:spTree>
    <p:extLst>
      <p:ext uri="{BB962C8B-B14F-4D97-AF65-F5344CB8AC3E}">
        <p14:creationId xmlns:p14="http://schemas.microsoft.com/office/powerpoint/2010/main" val="2713383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F705-F937-46CB-A48B-0D9E19179A36}" type="slidenum">
              <a:rPr lang="en-GB" smtClean="0"/>
              <a:t>27</a:t>
            </a:fld>
            <a:endParaRPr lang="en-GB"/>
          </a:p>
        </p:txBody>
      </p:sp>
    </p:spTree>
    <p:extLst>
      <p:ext uri="{BB962C8B-B14F-4D97-AF65-F5344CB8AC3E}">
        <p14:creationId xmlns:p14="http://schemas.microsoft.com/office/powerpoint/2010/main" val="4132783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F705-F937-46CB-A48B-0D9E19179A36}" type="slidenum">
              <a:rPr lang="en-GB" smtClean="0"/>
              <a:t>28</a:t>
            </a:fld>
            <a:endParaRPr lang="en-GB"/>
          </a:p>
        </p:txBody>
      </p:sp>
    </p:spTree>
    <p:extLst>
      <p:ext uri="{BB962C8B-B14F-4D97-AF65-F5344CB8AC3E}">
        <p14:creationId xmlns:p14="http://schemas.microsoft.com/office/powerpoint/2010/main" val="1050647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F705-F937-46CB-A48B-0D9E19179A36}" type="slidenum">
              <a:rPr lang="en-GB" smtClean="0"/>
              <a:t>29</a:t>
            </a:fld>
            <a:endParaRPr lang="en-GB"/>
          </a:p>
        </p:txBody>
      </p:sp>
    </p:spTree>
    <p:extLst>
      <p:ext uri="{BB962C8B-B14F-4D97-AF65-F5344CB8AC3E}">
        <p14:creationId xmlns:p14="http://schemas.microsoft.com/office/powerpoint/2010/main" val="1969279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F705-F937-46CB-A48B-0D9E19179A36}" type="slidenum">
              <a:rPr lang="en-GB" smtClean="0"/>
              <a:t>30</a:t>
            </a:fld>
            <a:endParaRPr lang="en-GB"/>
          </a:p>
        </p:txBody>
      </p:sp>
    </p:spTree>
    <p:extLst>
      <p:ext uri="{BB962C8B-B14F-4D97-AF65-F5344CB8AC3E}">
        <p14:creationId xmlns:p14="http://schemas.microsoft.com/office/powerpoint/2010/main" val="2319952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F705-F937-46CB-A48B-0D9E19179A36}" type="slidenum">
              <a:rPr lang="en-GB" smtClean="0"/>
              <a:t>31</a:t>
            </a:fld>
            <a:endParaRPr lang="en-GB"/>
          </a:p>
        </p:txBody>
      </p:sp>
    </p:spTree>
    <p:extLst>
      <p:ext uri="{BB962C8B-B14F-4D97-AF65-F5344CB8AC3E}">
        <p14:creationId xmlns:p14="http://schemas.microsoft.com/office/powerpoint/2010/main" val="32033440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line">
    <p:bg>
      <p:bgPr>
        <a:blipFill dpi="0" rotWithShape="1">
          <a:blip r:embed="rId2">
            <a:alphaModFix amt="96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accent1"/>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lvl1pPr algn="l">
              <a:defRPr/>
            </a:lvl1pPr>
          </a:lstStyle>
          <a:p>
            <a:r>
              <a:rPr lang="en-GB" dirty="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23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3"/>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939506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www.britishcouncil.org</a:t>
            </a:r>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335089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dirty="0"/>
              <a:t>www.britishcouncil.org</a:t>
            </a:r>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
        <p:nvSpPr>
          <p:cNvPr id="8" name="Picture Placeholder 7">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dirty="0"/>
          </a:p>
        </p:txBody>
      </p:sp>
    </p:spTree>
    <p:extLst>
      <p:ext uri="{BB962C8B-B14F-4D97-AF65-F5344CB8AC3E}">
        <p14:creationId xmlns:p14="http://schemas.microsoft.com/office/powerpoint/2010/main" val="2925159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to edit Master title style</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dirty="0"/>
              <a:t>www.britishcouncil.org</a:t>
            </a:r>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
        <p:nvSpPr>
          <p:cNvPr id="8" name="Picture Placeholder 7">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dirty="0"/>
          </a:p>
        </p:txBody>
      </p:sp>
    </p:spTree>
    <p:extLst>
      <p:ext uri="{BB962C8B-B14F-4D97-AF65-F5344CB8AC3E}">
        <p14:creationId xmlns:p14="http://schemas.microsoft.com/office/powerpoint/2010/main" val="2992826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noProof="0" dirty="0"/>
              <a:t>www.britishcouncil.org</a:t>
            </a:r>
          </a:p>
        </p:txBody>
      </p:sp>
      <p:sp>
        <p:nvSpPr>
          <p:cNvPr id="4" name="Slide Number Placeholder 3"/>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634010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516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3342158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365415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2"/>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452402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2777072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323745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spTree>
    <p:extLst>
      <p:ext uri="{BB962C8B-B14F-4D97-AF65-F5344CB8AC3E}">
        <p14:creationId xmlns:p14="http://schemas.microsoft.com/office/powerpoint/2010/main" val="379372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GB" noProof="0" dirty="0"/>
              <a:t>www.britishcouncil.org</a:t>
            </a:r>
          </a:p>
        </p:txBody>
      </p:sp>
      <p:sp>
        <p:nvSpPr>
          <p:cNvPr id="5" name="Slide Number Placeholder 4"/>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37743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Content Placeholder 2"/>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11"/>
          </p:nvPr>
        </p:nvSpPr>
        <p:spPr/>
        <p:txBody>
          <a:bodyPr/>
          <a:lstStyle/>
          <a:p>
            <a:r>
              <a:rPr lang="en-GB" noProof="0" dirty="0"/>
              <a:t>www.britishcouncil.org</a:t>
            </a:r>
          </a:p>
        </p:txBody>
      </p:sp>
      <p:sp>
        <p:nvSpPr>
          <p:cNvPr id="6" name="Slide Number Placeholder 5"/>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744703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alphaModFix amt="96000"/>
            <a:lum/>
          </a:blip>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F291D8B-9729-0B42-945A-DB3A4021540D}"/>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dirty="0"/>
              <a:t>www.britishcouncil.org</a:t>
            </a:r>
          </a:p>
        </p:txBody>
      </p:sp>
    </p:spTree>
    <p:extLst>
      <p:ext uri="{BB962C8B-B14F-4D97-AF65-F5344CB8AC3E}">
        <p14:creationId xmlns:p14="http://schemas.microsoft.com/office/powerpoint/2010/main" val="5898287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64" r:id="rId3"/>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accent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bg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96000"/>
            <a:lum/>
          </a:blip>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BC31D06-11C4-444F-B6A7-6348071675B7}"/>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dirty="0"/>
              <a:t>www.britishcouncil.org</a:t>
            </a:r>
          </a:p>
        </p:txBody>
      </p:sp>
    </p:spTree>
    <p:extLst>
      <p:ext uri="{BB962C8B-B14F-4D97-AF65-F5344CB8AC3E}">
        <p14:creationId xmlns:p14="http://schemas.microsoft.com/office/powerpoint/2010/main" val="111916065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alphaModFix amt="9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laceholder 2"/>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3"/>
          </p:nvPr>
        </p:nvSpPr>
        <p:spPr>
          <a:xfrm>
            <a:off x="648000" y="6192000"/>
            <a:ext cx="10439999" cy="180000"/>
          </a:xfrm>
          <a:prstGeom prst="rect">
            <a:avLst/>
          </a:prstGeom>
        </p:spPr>
        <p:txBody>
          <a:bodyPr vert="horz" lIns="0" tIns="0" rIns="0" bIns="0" rtlCol="0" anchor="b" anchorCtr="0"/>
          <a:lstStyle>
            <a:lvl1pPr algn="l">
              <a:defRPr sz="1200">
                <a:solidFill>
                  <a:schemeClr val="tx1"/>
                </a:solidFill>
              </a:defRPr>
            </a:lvl1pPr>
          </a:lstStyle>
          <a:p>
            <a:r>
              <a:rPr lang="en-GB" noProof="0" dirty="0"/>
              <a:t>www.britishcouncil.org</a:t>
            </a:r>
          </a:p>
        </p:txBody>
      </p:sp>
      <p:sp>
        <p:nvSpPr>
          <p:cNvPr id="6" name="Slide Number Placeholder 5"/>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dirty="0"/>
          </a:p>
        </p:txBody>
      </p:sp>
      <p:cxnSp>
        <p:nvCxnSpPr>
          <p:cNvPr id="7" name="Straight Connector 6">
            <a:extLst>
              <a:ext uri="{FF2B5EF4-FFF2-40B4-BE49-F238E27FC236}">
                <a16:creationId xmlns:a16="http://schemas.microsoft.com/office/drawing/2014/main" id="{DD557C23-2C1E-6744-965A-EB94DA68E1AC}"/>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40831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84" r:id="rId4"/>
    <p:sldLayoutId id="2147483685" r:id="rId5"/>
    <p:sldLayoutId id="2147483667" r:id="rId6"/>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9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48000" y="1512000"/>
            <a:ext cx="10944000" cy="450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a:t>
            </a:r>
            <a:r>
              <a:rPr lang="en-GB" noProof="0" dirty="0"/>
              <a:t>level</a:t>
            </a:r>
          </a:p>
          <a:p>
            <a:pPr lvl="4"/>
            <a:r>
              <a:rPr lang="en-US" dirty="0"/>
              <a:t>Fifth level</a:t>
            </a:r>
          </a:p>
        </p:txBody>
      </p:sp>
    </p:spTree>
    <p:extLst>
      <p:ext uri="{BB962C8B-B14F-4D97-AF65-F5344CB8AC3E}">
        <p14:creationId xmlns:p14="http://schemas.microsoft.com/office/powerpoint/2010/main" val="3762126171"/>
      </p:ext>
    </p:extLst>
  </p:cSld>
  <p:clrMap bg1="lt1" tx1="dk1" bg2="lt2" tx2="dk2" accent1="accent1" accent2="accent2" accent3="accent3" accent4="accent4" accent5="accent5" accent6="accent6" hlink="hlink" folHlink="folHlink"/>
  <p:sldLayoutIdLst>
    <p:sldLayoutId id="2147483708" r:id="rId1"/>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hyperlink" Target="https://youtu.be/iwJ4gTS3kk4"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Cy7lBAlp6u4" TargetMode="Externa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Cy7lBAlp6u4" TargetMode="External"/><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Cy7lBAlp6u4" TargetMode="External"/><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nIp8FVs8-f0"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hyperlink" Target="https://www.youtube.com/watch?v=nIp8FVs8-f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nIp8FVs8-f0"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1.jpg"/></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3.jp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forms.gle/8hBmNuwaxjBh3F6v8" TargetMode="External"/><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6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a:t>Empowering teachers to innovate assessment</a:t>
            </a:r>
            <a:endParaRPr lang="en-GB" dirty="0"/>
          </a:p>
        </p:txBody>
      </p:sp>
      <p:sp>
        <p:nvSpPr>
          <p:cNvPr id="4" name="Subtitle 3"/>
          <p:cNvSpPr>
            <a:spLocks noGrp="1"/>
          </p:cNvSpPr>
          <p:nvPr>
            <p:ph type="subTitle" idx="1"/>
          </p:nvPr>
        </p:nvSpPr>
        <p:spPr/>
        <p:txBody>
          <a:bodyPr>
            <a:normAutofit/>
          </a:bodyPr>
          <a:lstStyle/>
          <a:p>
            <a:r>
              <a:rPr lang="en-GB" dirty="0"/>
              <a:t>A collaborative research project and beyond</a:t>
            </a:r>
          </a:p>
        </p:txBody>
      </p:sp>
      <p:sp>
        <p:nvSpPr>
          <p:cNvPr id="2" name="Footer Placeholder 1"/>
          <p:cNvSpPr>
            <a:spLocks noGrp="1"/>
          </p:cNvSpPr>
          <p:nvPr>
            <p:ph type="ftr" sz="quarter" idx="11"/>
          </p:nvPr>
        </p:nvSpPr>
        <p:spPr/>
        <p:txBody>
          <a:bodyPr/>
          <a:lstStyle/>
          <a:p>
            <a:r>
              <a:rPr lang="en-GB" dirty="0"/>
              <a:t>www.britishcouncil.org</a:t>
            </a:r>
          </a:p>
        </p:txBody>
      </p:sp>
      <p:sp>
        <p:nvSpPr>
          <p:cNvPr id="13" name="Text Placeholder 12">
            <a:extLst>
              <a:ext uri="{FF2B5EF4-FFF2-40B4-BE49-F238E27FC236}">
                <a16:creationId xmlns:a16="http://schemas.microsoft.com/office/drawing/2014/main" id="{50EC0CEC-1BF7-FB4F-8AF9-847F9A9BB220}"/>
              </a:ext>
            </a:extLst>
          </p:cNvPr>
          <p:cNvSpPr>
            <a:spLocks noGrp="1"/>
          </p:cNvSpPr>
          <p:nvPr>
            <p:ph type="body" sz="quarter" idx="13"/>
          </p:nvPr>
        </p:nvSpPr>
        <p:spPr/>
        <p:txBody>
          <a:bodyPr>
            <a:normAutofit fontScale="92500" lnSpcReduction="10000"/>
          </a:bodyPr>
          <a:lstStyle/>
          <a:p>
            <a:endParaRPr lang="en-GB" dirty="0"/>
          </a:p>
        </p:txBody>
      </p:sp>
    </p:spTree>
    <p:extLst>
      <p:ext uri="{BB962C8B-B14F-4D97-AF65-F5344CB8AC3E}">
        <p14:creationId xmlns:p14="http://schemas.microsoft.com/office/powerpoint/2010/main" val="1569505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266D0-90D5-9605-7DAE-E996B5829611}"/>
              </a:ext>
            </a:extLst>
          </p:cNvPr>
          <p:cNvSpPr>
            <a:spLocks noGrp="1"/>
          </p:cNvSpPr>
          <p:nvPr>
            <p:ph type="title"/>
          </p:nvPr>
        </p:nvSpPr>
        <p:spPr>
          <a:xfrm>
            <a:off x="1517952" y="432383"/>
            <a:ext cx="8648398" cy="900112"/>
          </a:xfrm>
        </p:spPr>
        <p:txBody>
          <a:bodyPr wrap="square" anchor="ctr">
            <a:normAutofit/>
          </a:bodyPr>
          <a:lstStyle/>
          <a:p>
            <a:r>
              <a:rPr lang="en-US" sz="2800" dirty="0"/>
              <a:t>Overview of Survey Questionnaire Participants</a:t>
            </a:r>
            <a:endParaRPr lang="en-GB" sz="2800" dirty="0"/>
          </a:p>
        </p:txBody>
      </p:sp>
      <p:graphicFrame>
        <p:nvGraphicFramePr>
          <p:cNvPr id="4" name="Content Placeholder 2">
            <a:extLst>
              <a:ext uri="{FF2B5EF4-FFF2-40B4-BE49-F238E27FC236}">
                <a16:creationId xmlns:a16="http://schemas.microsoft.com/office/drawing/2014/main" id="{7D38CFAE-8410-4160-8D56-05F52B7EE9D6}"/>
              </a:ext>
            </a:extLst>
          </p:cNvPr>
          <p:cNvGraphicFramePr>
            <a:graphicFrameLocks/>
          </p:cNvGraphicFramePr>
          <p:nvPr>
            <p:extLst>
              <p:ext uri="{D42A27DB-BD31-4B8C-83A1-F6EECF244321}">
                <p14:modId xmlns:p14="http://schemas.microsoft.com/office/powerpoint/2010/main" val="753227859"/>
              </p:ext>
            </p:extLst>
          </p:nvPr>
        </p:nvGraphicFramePr>
        <p:xfrm>
          <a:off x="1517952" y="1539433"/>
          <a:ext cx="8229600" cy="4264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8759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a:xfrm>
            <a:off x="381779" y="619747"/>
            <a:ext cx="10944000" cy="792000"/>
          </a:xfrm>
        </p:spPr>
        <p:txBody>
          <a:bodyPr/>
          <a:lstStyle/>
          <a:p>
            <a:r>
              <a:rPr lang="en-US" dirty="0"/>
              <a:t>Survey of the situation -</a:t>
            </a:r>
            <a:br>
              <a:rPr lang="en-US" dirty="0"/>
            </a:br>
            <a:r>
              <a:rPr lang="en-US" dirty="0"/>
              <a:t>Teachers’ past experiences as language learners</a:t>
            </a:r>
          </a:p>
        </p:txBody>
      </p:sp>
      <p:sp>
        <p:nvSpPr>
          <p:cNvPr id="6" name="Content Placeholder 4">
            <a:extLst>
              <a:ext uri="{FF2B5EF4-FFF2-40B4-BE49-F238E27FC236}">
                <a16:creationId xmlns:a16="http://schemas.microsoft.com/office/drawing/2014/main" id="{A6B0C976-7D0A-720B-C021-EE9772FCF5C7}"/>
              </a:ext>
            </a:extLst>
          </p:cNvPr>
          <p:cNvSpPr txBox="1">
            <a:spLocks/>
          </p:cNvSpPr>
          <p:nvPr/>
        </p:nvSpPr>
        <p:spPr>
          <a:xfrm>
            <a:off x="6708265" y="2653493"/>
            <a:ext cx="5410199" cy="389688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mj-lt"/>
              <a:buAutoNum type="arabicPeriod"/>
            </a:pPr>
            <a:r>
              <a:rPr lang="en-US" sz="1800" b="0" dirty="0">
                <a:solidFill>
                  <a:srgbClr val="0070C0"/>
                </a:solidFill>
              </a:rPr>
              <a:t> Tests were a popular assessment technique experienced by the participants.</a:t>
            </a:r>
          </a:p>
          <a:p>
            <a:pPr>
              <a:buFont typeface="+mj-lt"/>
              <a:buAutoNum type="arabicPeriod"/>
            </a:pPr>
            <a:r>
              <a:rPr lang="en-US" sz="1800" b="0" dirty="0">
                <a:solidFill>
                  <a:srgbClr val="FF0000"/>
                </a:solidFill>
              </a:rPr>
              <a:t> Tests and other assessments were used as a way of self-motivation/motivation of learning.</a:t>
            </a:r>
          </a:p>
          <a:p>
            <a:pPr>
              <a:buFont typeface="+mj-lt"/>
              <a:buAutoNum type="arabicPeriod"/>
            </a:pPr>
            <a:r>
              <a:rPr lang="en-US" sz="1800" b="0" dirty="0">
                <a:solidFill>
                  <a:srgbClr val="FF0000"/>
                </a:solidFill>
              </a:rPr>
              <a:t> Most participants did not seem to have negative attitudes towards assessments as a language learner.</a:t>
            </a:r>
            <a:endParaRPr lang="en-US" sz="1800" b="0" dirty="0">
              <a:solidFill>
                <a:schemeClr val="accent6">
                  <a:lumMod val="50000"/>
                </a:schemeClr>
              </a:solidFill>
            </a:endParaRPr>
          </a:p>
          <a:p>
            <a:pPr>
              <a:buFont typeface="+mj-lt"/>
              <a:buAutoNum type="arabicPeriod"/>
            </a:pPr>
            <a:r>
              <a:rPr lang="en-US" sz="1800" b="0" dirty="0">
                <a:solidFill>
                  <a:schemeClr val="accent6">
                    <a:lumMod val="50000"/>
                  </a:schemeClr>
                </a:solidFill>
              </a:rPr>
              <a:t> Testing and assessment seemed to be in-house and teacher-centered.</a:t>
            </a:r>
          </a:p>
        </p:txBody>
      </p:sp>
      <p:graphicFrame>
        <p:nvGraphicFramePr>
          <p:cNvPr id="9" name="Content Placeholder 3">
            <a:extLst>
              <a:ext uri="{FF2B5EF4-FFF2-40B4-BE49-F238E27FC236}">
                <a16:creationId xmlns:a16="http://schemas.microsoft.com/office/drawing/2014/main" id="{884F1154-6651-7010-AE26-A0EE897632C8}"/>
              </a:ext>
            </a:extLst>
          </p:cNvPr>
          <p:cNvGraphicFramePr>
            <a:graphicFrameLocks noGrp="1"/>
          </p:cNvGraphicFramePr>
          <p:nvPr>
            <p:ph sz="half" idx="1"/>
            <p:extLst>
              <p:ext uri="{D42A27DB-BD31-4B8C-83A1-F6EECF244321}">
                <p14:modId xmlns:p14="http://schemas.microsoft.com/office/powerpoint/2010/main" val="3532781864"/>
              </p:ext>
            </p:extLst>
          </p:nvPr>
        </p:nvGraphicFramePr>
        <p:xfrm>
          <a:off x="393354" y="1600511"/>
          <a:ext cx="6060265" cy="4973345"/>
        </p:xfrm>
        <a:graphic>
          <a:graphicData uri="http://schemas.openxmlformats.org/drawingml/2006/table">
            <a:tbl>
              <a:tblPr firstRow="1" firstCol="1" bandRow="1">
                <a:noFill/>
              </a:tblPr>
              <a:tblGrid>
                <a:gridCol w="3352960">
                  <a:extLst>
                    <a:ext uri="{9D8B030D-6E8A-4147-A177-3AD203B41FA5}">
                      <a16:colId xmlns:a16="http://schemas.microsoft.com/office/drawing/2014/main" val="2278182075"/>
                    </a:ext>
                  </a:extLst>
                </a:gridCol>
                <a:gridCol w="747945">
                  <a:extLst>
                    <a:ext uri="{9D8B030D-6E8A-4147-A177-3AD203B41FA5}">
                      <a16:colId xmlns:a16="http://schemas.microsoft.com/office/drawing/2014/main" val="581095399"/>
                    </a:ext>
                  </a:extLst>
                </a:gridCol>
                <a:gridCol w="922560">
                  <a:extLst>
                    <a:ext uri="{9D8B030D-6E8A-4147-A177-3AD203B41FA5}">
                      <a16:colId xmlns:a16="http://schemas.microsoft.com/office/drawing/2014/main" val="820197212"/>
                    </a:ext>
                  </a:extLst>
                </a:gridCol>
                <a:gridCol w="1036800">
                  <a:extLst>
                    <a:ext uri="{9D8B030D-6E8A-4147-A177-3AD203B41FA5}">
                      <a16:colId xmlns:a16="http://schemas.microsoft.com/office/drawing/2014/main" val="1522223733"/>
                    </a:ext>
                  </a:extLst>
                </a:gridCol>
              </a:tblGrid>
              <a:tr h="537115">
                <a:tc>
                  <a:txBody>
                    <a:bodyPr/>
                    <a:lstStyle/>
                    <a:p>
                      <a:pPr>
                        <a:lnSpc>
                          <a:spcPct val="107000"/>
                        </a:lnSpc>
                        <a:spcAft>
                          <a:spcPts val="0"/>
                        </a:spcAft>
                      </a:pP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9897" marT="14962" marB="74808" anchor="b">
                    <a:lnL w="12700" cmpd="sng">
                      <a:noFill/>
                    </a:lnL>
                    <a:lnR w="12700" cmpd="sng">
                      <a:noFill/>
                    </a:lnR>
                    <a:lnT w="9525" cap="flat" cmpd="sng" algn="ctr">
                      <a:noFill/>
                      <a:prstDash val="solid"/>
                    </a:lnT>
                    <a:lnB w="38100" cmpd="sng">
                      <a:noFill/>
                    </a:lnB>
                    <a:noFill/>
                  </a:tcPr>
                </a:tc>
                <a:tc>
                  <a:txBody>
                    <a:bodyPr/>
                    <a:lstStyle/>
                    <a:p>
                      <a:pPr algn="ctr">
                        <a:lnSpc>
                          <a:spcPct val="107000"/>
                        </a:lnSpc>
                        <a:spcAft>
                          <a:spcPts val="0"/>
                        </a:spcAft>
                      </a:pPr>
                      <a:r>
                        <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Strongly Agree &amp; Agree (%)</a:t>
                      </a:r>
                    </a:p>
                  </a:txBody>
                  <a:tcPr marL="0" marR="39897" marT="14962" marB="74808" anchor="b">
                    <a:lnL w="12700" cmpd="sng">
                      <a:noFill/>
                    </a:lnL>
                    <a:lnR w="12700" cmpd="sng">
                      <a:noFill/>
                    </a:lnR>
                    <a:lnT w="9525" cap="flat" cmpd="sng" algn="ctr">
                      <a:noFill/>
                      <a:prstDash val="solid"/>
                    </a:lnT>
                    <a:lnB w="38100" cmpd="sng">
                      <a:noFill/>
                    </a:lnB>
                    <a:noFill/>
                  </a:tcPr>
                </a:tc>
                <a:tc>
                  <a:txBody>
                    <a:bodyPr/>
                    <a:lstStyle/>
                    <a:p>
                      <a:pPr algn="ctr">
                        <a:lnSpc>
                          <a:spcPct val="107000"/>
                        </a:lnSpc>
                        <a:spcAft>
                          <a:spcPts val="0"/>
                        </a:spcAft>
                      </a:pPr>
                      <a:r>
                        <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Neutral (%)</a:t>
                      </a:r>
                    </a:p>
                  </a:txBody>
                  <a:tcPr marL="0" marR="39897" marT="14962" marB="74808" anchor="b">
                    <a:lnL w="12700" cmpd="sng">
                      <a:noFill/>
                    </a:lnL>
                    <a:lnR w="12700" cmpd="sng">
                      <a:noFill/>
                    </a:lnR>
                    <a:lnT w="9525" cap="flat" cmpd="sng" algn="ctr">
                      <a:noFill/>
                      <a:prstDash val="solid"/>
                    </a:lnT>
                    <a:lnB w="38100" cmpd="sng">
                      <a:noFill/>
                    </a:lnB>
                    <a:noFill/>
                  </a:tcPr>
                </a:tc>
                <a:tc>
                  <a:txBody>
                    <a:bodyPr/>
                    <a:lstStyle/>
                    <a:p>
                      <a:pPr algn="ctr">
                        <a:lnSpc>
                          <a:spcPct val="107000"/>
                        </a:lnSpc>
                        <a:spcAft>
                          <a:spcPts val="0"/>
                        </a:spcAft>
                      </a:pPr>
                      <a:r>
                        <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Disagree &amp; Strongly Disagree (%)</a:t>
                      </a:r>
                    </a:p>
                  </a:txBody>
                  <a:tcPr marL="0" marR="39897" marT="14962" marB="74808"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2634825028"/>
                  </a:ext>
                </a:extLst>
              </a:tr>
              <a:tr h="570719">
                <a:tc>
                  <a:txBody>
                    <a:bodyPr/>
                    <a:lstStyle/>
                    <a:p>
                      <a:pPr algn="l">
                        <a:lnSpc>
                          <a:spcPct val="107000"/>
                        </a:lnSpc>
                        <a:spcAft>
                          <a:spcPts val="0"/>
                        </a:spcAft>
                      </a:pPr>
                      <a:r>
                        <a:rPr lang="en-GB" sz="1400" b="0" i="0" cap="none" spc="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Some of my language teachers used a variety of assessment techniques.</a:t>
                      </a:r>
                      <a:endParaRPr lang="en-GB" sz="1400" b="0" i="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9897" marT="22443" marB="74808">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gn="ctr">
                        <a:lnSpc>
                          <a:spcPct val="107000"/>
                        </a:lnSpc>
                        <a:spcAft>
                          <a:spcPts val="0"/>
                        </a:spcAft>
                      </a:pPr>
                      <a:r>
                        <a:rPr lang="en-GB" sz="1600" cap="none" spc="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50</a:t>
                      </a:r>
                    </a:p>
                  </a:txBody>
                  <a:tcPr marL="0" marR="39897" marT="22443" marB="74808">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gn="ctr">
                        <a:lnSpc>
                          <a:spcPct val="107000"/>
                        </a:lnSpc>
                        <a:spcAft>
                          <a:spcPts val="0"/>
                        </a:spcAft>
                      </a:pPr>
                      <a:r>
                        <a:rPr lang="en-GB"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25</a:t>
                      </a:r>
                    </a:p>
                  </a:txBody>
                  <a:tcPr marL="0" marR="39897" marT="22443" marB="74808">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gn="ctr">
                        <a:lnSpc>
                          <a:spcPct val="107000"/>
                        </a:lnSpc>
                        <a:spcAft>
                          <a:spcPts val="0"/>
                        </a:spcAft>
                      </a:pPr>
                      <a:r>
                        <a:rPr lang="en-GB" sz="1600" cap="none" spc="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25</a:t>
                      </a:r>
                    </a:p>
                  </a:txBody>
                  <a:tcPr marL="0" marR="39897" marT="22443" marB="74808">
                    <a:lnL w="12700" cmpd="sng">
                      <a:noFill/>
                      <a:prstDash val="solid"/>
                    </a:lnL>
                    <a:lnR w="12700" cmpd="sng">
                      <a:noFill/>
                      <a:prstDash val="solid"/>
                    </a:lnR>
                    <a:lnT w="38100" cmpd="sng">
                      <a:noFill/>
                    </a:lnT>
                    <a:lnB w="9525" cap="flat" cmpd="sng" algn="ctr">
                      <a:solidFill>
                        <a:schemeClr val="tx1"/>
                      </a:solidFill>
                      <a:prstDash val="solid"/>
                    </a:lnB>
                    <a:noFill/>
                  </a:tcPr>
                </a:tc>
                <a:extLst>
                  <a:ext uri="{0D108BD9-81ED-4DB2-BD59-A6C34878D82A}">
                    <a16:rowId xmlns:a16="http://schemas.microsoft.com/office/drawing/2014/main" val="3001515390"/>
                  </a:ext>
                </a:extLst>
              </a:tr>
              <a:tr h="613459">
                <a:tc>
                  <a:txBody>
                    <a:bodyPr/>
                    <a:lstStyle/>
                    <a:p>
                      <a:pPr>
                        <a:lnSpc>
                          <a:spcPct val="107000"/>
                        </a:lnSpc>
                        <a:spcAft>
                          <a:spcPts val="0"/>
                        </a:spcAft>
                      </a:pPr>
                      <a:r>
                        <a:rPr lang="en-GB" sz="1400" b="0" cap="none" spc="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 experienced self-assessment and similar techniques as a student.</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9897" marT="22443" marB="74808">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07000"/>
                        </a:lnSpc>
                        <a:spcAft>
                          <a:spcPts val="0"/>
                        </a:spcAft>
                      </a:pPr>
                      <a:r>
                        <a:rPr lang="en-GB"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45</a:t>
                      </a:r>
                    </a:p>
                  </a:txBody>
                  <a:tcPr marL="0" marR="39897" marT="22443" marB="74808">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07000"/>
                        </a:lnSpc>
                        <a:spcAft>
                          <a:spcPts val="0"/>
                        </a:spcAft>
                      </a:pPr>
                      <a:r>
                        <a:rPr lang="en-GB"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21</a:t>
                      </a:r>
                    </a:p>
                  </a:txBody>
                  <a:tcPr marL="0" marR="39897" marT="22443" marB="74808">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07000"/>
                        </a:lnSpc>
                        <a:spcAft>
                          <a:spcPts val="0"/>
                        </a:spcAft>
                      </a:pPr>
                      <a:r>
                        <a:rPr lang="en-GB" sz="1600" cap="none" spc="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33</a:t>
                      </a:r>
                    </a:p>
                  </a:txBody>
                  <a:tcPr marL="0" marR="39897" marT="22443" marB="74808">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96882250"/>
                  </a:ext>
                </a:extLst>
              </a:tr>
              <a:tr h="329833">
                <a:tc>
                  <a:txBody>
                    <a:bodyPr/>
                    <a:lstStyle/>
                    <a:p>
                      <a:pPr>
                        <a:lnSpc>
                          <a:spcPct val="107000"/>
                        </a:lnSpc>
                        <a:spcAft>
                          <a:spcPts val="0"/>
                        </a:spcAft>
                      </a:pPr>
                      <a:r>
                        <a:rPr lang="en-GB" sz="1400" b="0" cap="none" spc="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 worked hard for tests.</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9897" marT="22443" marB="74808">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a:lnSpc>
                          <a:spcPct val="107000"/>
                        </a:lnSpc>
                        <a:spcAft>
                          <a:spcPts val="0"/>
                        </a:spcAft>
                      </a:pPr>
                      <a:r>
                        <a:rPr lang="en-GB" sz="1600" cap="none" spc="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81</a:t>
                      </a:r>
                      <a:r>
                        <a:rPr lang="en-GB"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0" marR="39897" marT="22443" marB="74808">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a:lnSpc>
                          <a:spcPct val="107000"/>
                        </a:lnSpc>
                        <a:spcAft>
                          <a:spcPts val="0"/>
                        </a:spcAft>
                      </a:pPr>
                      <a:r>
                        <a:rPr lang="en-GB"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a:t>
                      </a:r>
                    </a:p>
                  </a:txBody>
                  <a:tcPr marL="0" marR="39897" marT="22443" marB="74808">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a:lnSpc>
                          <a:spcPct val="107000"/>
                        </a:lnSpc>
                        <a:spcAft>
                          <a:spcPts val="0"/>
                        </a:spcAft>
                      </a:pPr>
                      <a:r>
                        <a:rPr lang="en-GB"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a:t>
                      </a:r>
                    </a:p>
                  </a:txBody>
                  <a:tcPr marL="0" marR="39897" marT="22443" marB="74808">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1094400540"/>
                  </a:ext>
                </a:extLst>
              </a:tr>
              <a:tr h="394163">
                <a:tc>
                  <a:txBody>
                    <a:bodyPr/>
                    <a:lstStyle/>
                    <a:p>
                      <a:pPr>
                        <a:lnSpc>
                          <a:spcPct val="107000"/>
                        </a:lnSpc>
                        <a:spcAft>
                          <a:spcPts val="0"/>
                        </a:spcAft>
                      </a:pPr>
                      <a:r>
                        <a:rPr lang="en-GB" sz="1400" b="0" cap="none" spc="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 disliked being assessed at school. </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9897" marT="22443" marB="74808">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07000"/>
                        </a:lnSpc>
                        <a:spcAft>
                          <a:spcPts val="0"/>
                        </a:spcAft>
                      </a:pPr>
                      <a:r>
                        <a:rPr lang="en-GB"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 </a:t>
                      </a:r>
                    </a:p>
                  </a:txBody>
                  <a:tcPr marL="0" marR="39897" marT="22443" marB="74808">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07000"/>
                        </a:lnSpc>
                        <a:spcAft>
                          <a:spcPts val="0"/>
                        </a:spcAft>
                      </a:pPr>
                      <a:r>
                        <a:rPr lang="en-GB"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30</a:t>
                      </a:r>
                    </a:p>
                  </a:txBody>
                  <a:tcPr marL="0" marR="39897" marT="22443" marB="74808">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07000"/>
                        </a:lnSpc>
                        <a:spcAft>
                          <a:spcPts val="0"/>
                        </a:spcAft>
                      </a:pPr>
                      <a:r>
                        <a:rPr lang="en-GB" sz="1600" cap="none" spc="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50</a:t>
                      </a:r>
                    </a:p>
                  </a:txBody>
                  <a:tcPr marL="0" marR="39897" marT="22443" marB="74808">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201980082"/>
                  </a:ext>
                </a:extLst>
              </a:tr>
              <a:tr h="578735">
                <a:tc>
                  <a:txBody>
                    <a:bodyPr/>
                    <a:lstStyle/>
                    <a:p>
                      <a:pPr>
                        <a:lnSpc>
                          <a:spcPct val="107000"/>
                        </a:lnSpc>
                        <a:spcAft>
                          <a:spcPts val="0"/>
                        </a:spcAft>
                      </a:pPr>
                      <a:r>
                        <a:rPr lang="en-GB" sz="1400" b="0" cap="none" spc="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My language teachers used tests created by external assessment authorities.</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9897" marT="22443" marB="74808">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a:lnSpc>
                          <a:spcPct val="107000"/>
                        </a:lnSpc>
                        <a:spcAft>
                          <a:spcPts val="0"/>
                        </a:spcAft>
                      </a:pPr>
                      <a:r>
                        <a:rPr lang="en-GB" sz="1600" cap="none" spc="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27 </a:t>
                      </a:r>
                    </a:p>
                  </a:txBody>
                  <a:tcPr marL="0" marR="39897" marT="22443" marB="74808">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a:lnSpc>
                          <a:spcPct val="107000"/>
                        </a:lnSpc>
                        <a:spcAft>
                          <a:spcPts val="0"/>
                        </a:spcAft>
                      </a:pPr>
                      <a:r>
                        <a:rPr lang="en-GB"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35</a:t>
                      </a:r>
                    </a:p>
                  </a:txBody>
                  <a:tcPr marL="0" marR="39897" marT="22443" marB="74808">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a:lnSpc>
                          <a:spcPct val="107000"/>
                        </a:lnSpc>
                        <a:spcAft>
                          <a:spcPts val="0"/>
                        </a:spcAft>
                      </a:pPr>
                      <a:r>
                        <a:rPr lang="en-GB" sz="1600" cap="none" spc="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38</a:t>
                      </a:r>
                    </a:p>
                  </a:txBody>
                  <a:tcPr marL="0" marR="39897" marT="22443" marB="74808">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2144511636"/>
                  </a:ext>
                </a:extLst>
              </a:tr>
              <a:tr h="601883">
                <a:tc>
                  <a:txBody>
                    <a:bodyPr/>
                    <a:lstStyle/>
                    <a:p>
                      <a:pPr>
                        <a:lnSpc>
                          <a:spcPct val="107000"/>
                        </a:lnSpc>
                        <a:spcAft>
                          <a:spcPts val="0"/>
                        </a:spcAft>
                      </a:pPr>
                      <a:r>
                        <a:rPr lang="en-GB" sz="1400" b="0"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My language teachers shared marking criteria with my class at school.</a:t>
                      </a:r>
                      <a:endParaRPr lang="en-GB" sz="1400" b="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9897" marT="22443" marB="74808">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07000"/>
                        </a:lnSpc>
                        <a:spcAft>
                          <a:spcPts val="0"/>
                        </a:spcAft>
                      </a:pPr>
                      <a:r>
                        <a:rPr lang="en-GB"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55 </a:t>
                      </a:r>
                    </a:p>
                  </a:txBody>
                  <a:tcPr marL="0" marR="39897" marT="22443" marB="74808">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07000"/>
                        </a:lnSpc>
                        <a:spcAft>
                          <a:spcPts val="0"/>
                        </a:spcAft>
                      </a:pPr>
                      <a:r>
                        <a:rPr lang="en-GB" sz="1600" cap="none" spc="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21</a:t>
                      </a:r>
                    </a:p>
                  </a:txBody>
                  <a:tcPr marL="0" marR="39897" marT="22443" marB="74808">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07000"/>
                        </a:lnSpc>
                        <a:spcAft>
                          <a:spcPts val="0"/>
                        </a:spcAft>
                      </a:pPr>
                      <a:r>
                        <a:rPr lang="en-GB" sz="1600" cap="none" spc="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24</a:t>
                      </a:r>
                    </a:p>
                  </a:txBody>
                  <a:tcPr marL="0" marR="39897" marT="22443" marB="74808">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885615225"/>
                  </a:ext>
                </a:extLst>
              </a:tr>
              <a:tr h="329833">
                <a:tc>
                  <a:txBody>
                    <a:bodyPr/>
                    <a:lstStyle/>
                    <a:p>
                      <a:pPr>
                        <a:lnSpc>
                          <a:spcPct val="107000"/>
                        </a:lnSpc>
                        <a:spcAft>
                          <a:spcPts val="0"/>
                        </a:spcAft>
                      </a:pPr>
                      <a:r>
                        <a:rPr lang="en-GB" sz="1400" b="0"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 was afraid of tests at school. </a:t>
                      </a:r>
                      <a:endParaRPr lang="en-GB" sz="1400" b="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9897" marT="22443" marB="74808">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a:lnSpc>
                          <a:spcPct val="107000"/>
                        </a:lnSpc>
                        <a:spcAft>
                          <a:spcPts val="0"/>
                        </a:spcAft>
                      </a:pPr>
                      <a:r>
                        <a:rPr lang="en-GB"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21 </a:t>
                      </a:r>
                    </a:p>
                  </a:txBody>
                  <a:tcPr marL="0" marR="39897" marT="22443" marB="74808">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a:lnSpc>
                          <a:spcPct val="107000"/>
                        </a:lnSpc>
                        <a:spcAft>
                          <a:spcPts val="0"/>
                        </a:spcAft>
                      </a:pPr>
                      <a:r>
                        <a:rPr lang="en-GB"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a:t>
                      </a:r>
                    </a:p>
                  </a:txBody>
                  <a:tcPr marL="0" marR="39897" marT="22443" marB="74808">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a:lnSpc>
                          <a:spcPct val="107000"/>
                        </a:lnSpc>
                        <a:spcAft>
                          <a:spcPts val="0"/>
                        </a:spcAft>
                      </a:pPr>
                      <a:r>
                        <a:rPr lang="en-GB" sz="1600" cap="none" spc="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48</a:t>
                      </a:r>
                    </a:p>
                  </a:txBody>
                  <a:tcPr marL="0" marR="39897" marT="22443" marB="74808">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243353661"/>
                  </a:ext>
                </a:extLst>
              </a:tr>
              <a:tr h="756761">
                <a:tc>
                  <a:txBody>
                    <a:bodyPr/>
                    <a:lstStyle/>
                    <a:p>
                      <a:pPr>
                        <a:lnSpc>
                          <a:spcPct val="107000"/>
                        </a:lnSpc>
                        <a:spcAft>
                          <a:spcPts val="0"/>
                        </a:spcAft>
                      </a:pPr>
                      <a:r>
                        <a:rPr lang="en-GB" sz="1400" b="0" cap="none" spc="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My language teachers used assessments to frighten us to work more.</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9897" marT="22443" marB="74808">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07000"/>
                        </a:lnSpc>
                        <a:spcAft>
                          <a:spcPts val="0"/>
                        </a:spcAft>
                      </a:pPr>
                      <a:r>
                        <a:rPr lang="en-GB"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39 </a:t>
                      </a:r>
                    </a:p>
                  </a:txBody>
                  <a:tcPr marL="0" marR="39897" marT="22443" marB="74808">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07000"/>
                        </a:lnSpc>
                        <a:spcAft>
                          <a:spcPts val="0"/>
                        </a:spcAft>
                      </a:pPr>
                      <a:r>
                        <a:rPr lang="en-GB"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30</a:t>
                      </a:r>
                    </a:p>
                  </a:txBody>
                  <a:tcPr marL="0" marR="39897" marT="22443" marB="74808">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07000"/>
                        </a:lnSpc>
                        <a:spcAft>
                          <a:spcPts val="0"/>
                        </a:spcAft>
                      </a:pPr>
                      <a:r>
                        <a:rPr lang="en-GB" sz="1600" cap="none" spc="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31</a:t>
                      </a:r>
                    </a:p>
                  </a:txBody>
                  <a:tcPr marL="0" marR="39897" marT="22443" marB="74808">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252903207"/>
                  </a:ext>
                </a:extLst>
              </a:tr>
            </a:tbl>
          </a:graphicData>
        </a:graphic>
      </p:graphicFrame>
    </p:spTree>
    <p:extLst>
      <p:ext uri="{BB962C8B-B14F-4D97-AF65-F5344CB8AC3E}">
        <p14:creationId xmlns:p14="http://schemas.microsoft.com/office/powerpoint/2010/main" val="345725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a:extLst>
              <a:ext uri="{FF2B5EF4-FFF2-40B4-BE49-F238E27FC236}">
                <a16:creationId xmlns:a16="http://schemas.microsoft.com/office/drawing/2014/main" id="{56744660-4694-800F-81E6-BF0A9843A8CF}"/>
              </a:ext>
            </a:extLst>
          </p:cNvPr>
          <p:cNvGraphicFramePr>
            <a:graphicFrameLocks noGrp="1"/>
          </p:cNvGraphicFramePr>
          <p:nvPr>
            <p:ph sz="half" idx="1"/>
            <p:extLst>
              <p:ext uri="{D42A27DB-BD31-4B8C-83A1-F6EECF244321}">
                <p14:modId xmlns:p14="http://schemas.microsoft.com/office/powerpoint/2010/main" val="962296305"/>
              </p:ext>
            </p:extLst>
          </p:nvPr>
        </p:nvGraphicFramePr>
        <p:xfrm>
          <a:off x="282711" y="1039941"/>
          <a:ext cx="6190967" cy="5250285"/>
        </p:xfrm>
        <a:graphic>
          <a:graphicData uri="http://schemas.openxmlformats.org/drawingml/2006/table">
            <a:tbl>
              <a:tblPr firstRow="1" firstCol="1" bandRow="1">
                <a:solidFill>
                  <a:schemeClr val="bg1">
                    <a:lumMod val="95000"/>
                  </a:schemeClr>
                </a:solidFill>
              </a:tblPr>
              <a:tblGrid>
                <a:gridCol w="3401469">
                  <a:extLst>
                    <a:ext uri="{9D8B030D-6E8A-4147-A177-3AD203B41FA5}">
                      <a16:colId xmlns:a16="http://schemas.microsoft.com/office/drawing/2014/main" val="2607970316"/>
                    </a:ext>
                  </a:extLst>
                </a:gridCol>
                <a:gridCol w="782915">
                  <a:extLst>
                    <a:ext uri="{9D8B030D-6E8A-4147-A177-3AD203B41FA5}">
                      <a16:colId xmlns:a16="http://schemas.microsoft.com/office/drawing/2014/main" val="1987314647"/>
                    </a:ext>
                  </a:extLst>
                </a:gridCol>
                <a:gridCol w="953871">
                  <a:extLst>
                    <a:ext uri="{9D8B030D-6E8A-4147-A177-3AD203B41FA5}">
                      <a16:colId xmlns:a16="http://schemas.microsoft.com/office/drawing/2014/main" val="3797148253"/>
                    </a:ext>
                  </a:extLst>
                </a:gridCol>
                <a:gridCol w="1052712">
                  <a:extLst>
                    <a:ext uri="{9D8B030D-6E8A-4147-A177-3AD203B41FA5}">
                      <a16:colId xmlns:a16="http://schemas.microsoft.com/office/drawing/2014/main" val="2446750223"/>
                    </a:ext>
                  </a:extLst>
                </a:gridCol>
              </a:tblGrid>
              <a:tr h="680836">
                <a:tc>
                  <a:txBody>
                    <a:bodyPr/>
                    <a:lstStyle/>
                    <a:p>
                      <a:pPr algn="l">
                        <a:lnSpc>
                          <a:spcPct val="107000"/>
                        </a:lnSpc>
                        <a:spcAft>
                          <a:spcPts val="800"/>
                        </a:spcAft>
                      </a:pPr>
                      <a:endParaRPr lang="en-GB" sz="14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algn="ctr">
                        <a:lnSpc>
                          <a:spcPct val="107000"/>
                        </a:lnSpc>
                        <a:spcAft>
                          <a:spcPts val="0"/>
                        </a:spcAft>
                      </a:pPr>
                      <a:r>
                        <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Strongly Agree &amp; Agree (%)</a:t>
                      </a:r>
                    </a:p>
                  </a:txBody>
                  <a:tcPr marL="0" marR="39897" marT="14962" marB="74808"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algn="ctr">
                        <a:lnSpc>
                          <a:spcPct val="107000"/>
                        </a:lnSpc>
                        <a:spcAft>
                          <a:spcPts val="0"/>
                        </a:spcAft>
                      </a:pPr>
                      <a:r>
                        <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Neutral (%)</a:t>
                      </a:r>
                    </a:p>
                  </a:txBody>
                  <a:tcPr marL="0" marR="39897" marT="14962" marB="74808"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algn="ctr">
                        <a:lnSpc>
                          <a:spcPct val="107000"/>
                        </a:lnSpc>
                        <a:spcAft>
                          <a:spcPts val="0"/>
                        </a:spcAft>
                      </a:pPr>
                      <a:r>
                        <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Disagree &amp; Strongly Disagree (%)</a:t>
                      </a:r>
                    </a:p>
                  </a:txBody>
                  <a:tcPr marL="0" marR="39897" marT="14962" marB="74808"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1057969974"/>
                  </a:ext>
                </a:extLst>
              </a:tr>
              <a:tr h="556108">
                <a:tc>
                  <a:txBody>
                    <a:bodyPr/>
                    <a:lstStyle/>
                    <a:p>
                      <a:pPr algn="l">
                        <a:lnSpc>
                          <a:spcPct val="107000"/>
                        </a:lnSpc>
                        <a:spcAft>
                          <a:spcPts val="800"/>
                        </a:spcAft>
                      </a:pPr>
                      <a:r>
                        <a:rPr lang="en-GB" sz="1400" b="0" cap="none" spc="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 studied assessment as part of my initial teacher education programme.</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lnL w="12700" cap="flat" cmpd="sng" algn="ctr">
                      <a:solidFill>
                        <a:schemeClr val="accent1"/>
                      </a:solid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algn="ctr">
                        <a:lnSpc>
                          <a:spcPct val="107000"/>
                        </a:lnSpc>
                        <a:spcAft>
                          <a:spcPts val="800"/>
                        </a:spcAft>
                      </a:pPr>
                      <a:r>
                        <a:rPr lang="en-GB" sz="1400" b="0" cap="none" spc="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67</a:t>
                      </a:r>
                    </a:p>
                  </a:txBody>
                  <a:tcPr marL="53747" marR="87328" marT="15356" marB="115172">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algn="ctr">
                        <a:lnSpc>
                          <a:spcPct val="107000"/>
                        </a:lnSpc>
                        <a:spcAft>
                          <a:spcPts val="800"/>
                        </a:spcAft>
                      </a:pPr>
                      <a:r>
                        <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17</a:t>
                      </a:r>
                    </a:p>
                  </a:txBody>
                  <a:tcPr marL="53747" marR="87328" marT="15356" marB="115172">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algn="ctr">
                        <a:lnSpc>
                          <a:spcPct val="107000"/>
                        </a:lnSpc>
                        <a:spcAft>
                          <a:spcPts val="800"/>
                        </a:spcAft>
                      </a:pPr>
                      <a:r>
                        <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16</a:t>
                      </a:r>
                    </a:p>
                  </a:txBody>
                  <a:tcPr marL="53747" marR="87328" marT="15356" marB="115172">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extLst>
                  <a:ext uri="{0D108BD9-81ED-4DB2-BD59-A6C34878D82A}">
                    <a16:rowId xmlns:a16="http://schemas.microsoft.com/office/drawing/2014/main" val="1009484573"/>
                  </a:ext>
                </a:extLst>
              </a:tr>
              <a:tr h="745847">
                <a:tc>
                  <a:txBody>
                    <a:bodyPr/>
                    <a:lstStyle/>
                    <a:p>
                      <a:pPr algn="l">
                        <a:lnSpc>
                          <a:spcPct val="107000"/>
                        </a:lnSpc>
                        <a:spcAft>
                          <a:spcPts val="800"/>
                        </a:spcAft>
                      </a:pPr>
                      <a:r>
                        <a:rPr lang="en-GB" sz="1400" b="0" cap="none" spc="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My assessment practice was assessed during my initial teacher education programme. </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a:lnSpc>
                          <a:spcPct val="107000"/>
                        </a:lnSpc>
                        <a:spcAft>
                          <a:spcPts val="800"/>
                        </a:spcAft>
                      </a:pPr>
                      <a:r>
                        <a:rPr lang="en-GB"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60</a:t>
                      </a:r>
                    </a:p>
                  </a:txBody>
                  <a:tcPr marL="53747" marR="87328" marT="15356" marB="115172">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a:lnSpc>
                          <a:spcPct val="107000"/>
                        </a:lnSpc>
                        <a:spcAft>
                          <a:spcPts val="800"/>
                        </a:spcAft>
                      </a:pPr>
                      <a:r>
                        <a:rPr lang="en-GB" sz="1400" cap="none" spc="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24</a:t>
                      </a:r>
                    </a:p>
                  </a:txBody>
                  <a:tcPr marL="53747" marR="87328" marT="15356" marB="115172">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a:lnSpc>
                          <a:spcPct val="107000"/>
                        </a:lnSpc>
                        <a:spcAft>
                          <a:spcPts val="800"/>
                        </a:spcAft>
                      </a:pPr>
                      <a:r>
                        <a:rPr lang="en-GB" sz="1400" cap="none" spc="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16</a:t>
                      </a:r>
                    </a:p>
                  </a:txBody>
                  <a:tcPr marL="53747" marR="87328" marT="15356" marB="115172">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2142520241"/>
                  </a:ext>
                </a:extLst>
              </a:tr>
              <a:tr h="556108">
                <a:tc>
                  <a:txBody>
                    <a:bodyPr/>
                    <a:lstStyle/>
                    <a:p>
                      <a:pPr algn="l">
                        <a:lnSpc>
                          <a:spcPct val="107000"/>
                        </a:lnSpc>
                        <a:spcAft>
                          <a:spcPts val="800"/>
                        </a:spcAft>
                      </a:pPr>
                      <a:r>
                        <a:rPr lang="en-GB" sz="1400" b="0" cap="none" spc="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 learnt how to create assessments during my initial teacher education programme.</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ctr">
                        <a:lnSpc>
                          <a:spcPct val="107000"/>
                        </a:lnSpc>
                        <a:spcAft>
                          <a:spcPts val="800"/>
                        </a:spcAft>
                      </a:pPr>
                      <a:r>
                        <a:rPr lang="en-GB" sz="1400" cap="none" spc="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61</a:t>
                      </a:r>
                    </a:p>
                  </a:txBody>
                  <a:tcPr marL="53747" marR="87328" marT="15356" marB="115172">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ctr">
                        <a:lnSpc>
                          <a:spcPct val="107000"/>
                        </a:lnSpc>
                        <a:spcAft>
                          <a:spcPts val="800"/>
                        </a:spcAft>
                      </a:pPr>
                      <a:r>
                        <a:rPr lang="en-GB"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23</a:t>
                      </a:r>
                    </a:p>
                  </a:txBody>
                  <a:tcPr marL="53747" marR="87328" marT="15356" marB="115172">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ctr">
                        <a:lnSpc>
                          <a:spcPct val="107000"/>
                        </a:lnSpc>
                        <a:spcAft>
                          <a:spcPts val="800"/>
                        </a:spcAft>
                      </a:pPr>
                      <a:r>
                        <a:rPr lang="en-GB"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16</a:t>
                      </a:r>
                    </a:p>
                  </a:txBody>
                  <a:tcPr marL="53747" marR="87328" marT="15356" marB="115172">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2805838541"/>
                  </a:ext>
                </a:extLst>
              </a:tr>
              <a:tr h="556108">
                <a:tc>
                  <a:txBody>
                    <a:bodyPr/>
                    <a:lstStyle/>
                    <a:p>
                      <a:pPr algn="l">
                        <a:lnSpc>
                          <a:spcPct val="107000"/>
                        </a:lnSpc>
                        <a:spcAft>
                          <a:spcPts val="800"/>
                        </a:spcAft>
                      </a:pPr>
                      <a:r>
                        <a:rPr lang="en-GB" sz="1400" b="0" cap="none" spc="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 learnt how to write tests during my initial teacher education programme. </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a:lnSpc>
                          <a:spcPct val="107000"/>
                        </a:lnSpc>
                        <a:spcAft>
                          <a:spcPts val="800"/>
                        </a:spcAft>
                      </a:pPr>
                      <a:r>
                        <a:rPr lang="en-GB"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58</a:t>
                      </a:r>
                    </a:p>
                  </a:txBody>
                  <a:tcPr marL="53747" marR="87328" marT="15356" marB="115172">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a:lnSpc>
                          <a:spcPct val="107000"/>
                        </a:lnSpc>
                        <a:spcAft>
                          <a:spcPts val="800"/>
                        </a:spcAft>
                      </a:pPr>
                      <a:r>
                        <a:rPr lang="en-GB" sz="1400" cap="none" spc="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23</a:t>
                      </a:r>
                    </a:p>
                  </a:txBody>
                  <a:tcPr marL="53747" marR="87328" marT="15356" marB="115172">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a:lnSpc>
                          <a:spcPct val="107000"/>
                        </a:lnSpc>
                        <a:spcAft>
                          <a:spcPts val="800"/>
                        </a:spcAft>
                      </a:pPr>
                      <a:r>
                        <a:rPr lang="en-GB" sz="1400" cap="none" spc="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19</a:t>
                      </a:r>
                    </a:p>
                  </a:txBody>
                  <a:tcPr marL="53747" marR="87328" marT="15356" marB="115172">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287532948"/>
                  </a:ext>
                </a:extLst>
              </a:tr>
              <a:tr h="367537">
                <a:tc>
                  <a:txBody>
                    <a:bodyPr/>
                    <a:lstStyle/>
                    <a:p>
                      <a:pPr algn="l">
                        <a:lnSpc>
                          <a:spcPct val="107000"/>
                        </a:lnSpc>
                        <a:spcAft>
                          <a:spcPts val="800"/>
                        </a:spcAft>
                        <a:tabLst>
                          <a:tab pos="2765425" algn="ctr"/>
                        </a:tabLst>
                      </a:pPr>
                      <a:r>
                        <a:rPr lang="en-GB" sz="1400" b="0" cap="none" spc="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 enjoyed learning about assessment.	</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ctr">
                        <a:lnSpc>
                          <a:spcPct val="107000"/>
                        </a:lnSpc>
                        <a:spcAft>
                          <a:spcPts val="800"/>
                        </a:spcAft>
                        <a:tabLst>
                          <a:tab pos="2765425" algn="ctr"/>
                        </a:tabLst>
                      </a:pPr>
                      <a:r>
                        <a:rPr lang="en-GB" sz="1400" cap="none" spc="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67</a:t>
                      </a:r>
                    </a:p>
                  </a:txBody>
                  <a:tcPr marL="53747" marR="87328" marT="15356" marB="115172">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ctr">
                        <a:lnSpc>
                          <a:spcPct val="107000"/>
                        </a:lnSpc>
                        <a:spcAft>
                          <a:spcPts val="800"/>
                        </a:spcAft>
                        <a:tabLst>
                          <a:tab pos="2765425" algn="ctr"/>
                        </a:tabLst>
                      </a:pPr>
                      <a:r>
                        <a:rPr lang="en-GB"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25</a:t>
                      </a:r>
                    </a:p>
                  </a:txBody>
                  <a:tcPr marL="53747" marR="87328" marT="15356" marB="115172">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ctr">
                        <a:lnSpc>
                          <a:spcPct val="107000"/>
                        </a:lnSpc>
                        <a:spcAft>
                          <a:spcPts val="800"/>
                        </a:spcAft>
                        <a:tabLst>
                          <a:tab pos="2765425" algn="ctr"/>
                        </a:tabLst>
                      </a:pPr>
                      <a:r>
                        <a:rPr lang="en-GB" sz="1400" cap="none" spc="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8</a:t>
                      </a:r>
                    </a:p>
                  </a:txBody>
                  <a:tcPr marL="53747" marR="87328" marT="15356" marB="115172">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2446985559"/>
                  </a:ext>
                </a:extLst>
              </a:tr>
              <a:tr h="556108">
                <a:tc>
                  <a:txBody>
                    <a:bodyPr/>
                    <a:lstStyle/>
                    <a:p>
                      <a:pPr algn="l">
                        <a:lnSpc>
                          <a:spcPct val="107000"/>
                        </a:lnSpc>
                        <a:spcAft>
                          <a:spcPts val="800"/>
                        </a:spcAft>
                      </a:pPr>
                      <a:r>
                        <a:rPr lang="en-GB" sz="1400" b="0" cap="none" spc="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Initial teacher education programme should focus on teaching.</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a:lnSpc>
                          <a:spcPct val="107000"/>
                        </a:lnSpc>
                        <a:spcAft>
                          <a:spcPts val="800"/>
                        </a:spcAft>
                      </a:pPr>
                      <a:r>
                        <a:rPr lang="en-GB"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60</a:t>
                      </a:r>
                    </a:p>
                  </a:txBody>
                  <a:tcPr marL="53747" marR="87328" marT="15356" marB="115172">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a:lnSpc>
                          <a:spcPct val="107000"/>
                        </a:lnSpc>
                        <a:spcAft>
                          <a:spcPts val="800"/>
                        </a:spcAft>
                      </a:pPr>
                      <a:r>
                        <a:rPr lang="en-GB"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25</a:t>
                      </a:r>
                    </a:p>
                  </a:txBody>
                  <a:tcPr marL="53747" marR="87328" marT="15356" marB="115172">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a:lnSpc>
                          <a:spcPct val="107000"/>
                        </a:lnSpc>
                        <a:spcAft>
                          <a:spcPts val="800"/>
                        </a:spcAft>
                      </a:pPr>
                      <a:r>
                        <a:rPr lang="en-GB"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15</a:t>
                      </a:r>
                    </a:p>
                  </a:txBody>
                  <a:tcPr marL="53747" marR="87328" marT="15356" marB="115172">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3124398471"/>
                  </a:ext>
                </a:extLst>
              </a:tr>
              <a:tr h="556108">
                <a:tc>
                  <a:txBody>
                    <a:bodyPr/>
                    <a:lstStyle/>
                    <a:p>
                      <a:pPr algn="l">
                        <a:lnSpc>
                          <a:spcPct val="107000"/>
                        </a:lnSpc>
                        <a:spcAft>
                          <a:spcPts val="800"/>
                        </a:spcAft>
                      </a:pPr>
                      <a:r>
                        <a:rPr lang="en-GB" sz="1400" b="0" cap="none" spc="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 have been attending training courses in assessment. </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lnL w="12700" cap="flat" cmpd="sng" algn="ctr">
                      <a:solidFill>
                        <a:schemeClr val="accent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a:lnSpc>
                          <a:spcPct val="107000"/>
                        </a:lnSpc>
                        <a:spcAft>
                          <a:spcPts val="800"/>
                        </a:spcAft>
                      </a:pPr>
                      <a:r>
                        <a:rPr lang="en-GB" sz="1400" cap="none" spc="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74</a:t>
                      </a:r>
                    </a:p>
                  </a:txBody>
                  <a:tcPr marL="53747" marR="87328" marT="15356" marB="115172">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a:lnSpc>
                          <a:spcPct val="107000"/>
                        </a:lnSpc>
                        <a:spcAft>
                          <a:spcPts val="800"/>
                        </a:spcAft>
                      </a:pPr>
                      <a:r>
                        <a:rPr lang="en-GB" sz="1400" cap="none" spc="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15</a:t>
                      </a:r>
                    </a:p>
                  </a:txBody>
                  <a:tcPr marL="53747" marR="87328" marT="15356" marB="115172">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a:lnSpc>
                          <a:spcPct val="107000"/>
                        </a:lnSpc>
                        <a:spcAft>
                          <a:spcPts val="800"/>
                        </a:spcAft>
                      </a:pPr>
                      <a:r>
                        <a:rPr lang="en-GB" sz="1400" cap="none" spc="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11</a:t>
                      </a:r>
                    </a:p>
                  </a:txBody>
                  <a:tcPr marL="53747" marR="87328" marT="15356" marB="115172">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261078656"/>
                  </a:ext>
                </a:extLst>
              </a:tr>
            </a:tbl>
          </a:graphicData>
        </a:graphic>
      </p:graphicFrame>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a:xfrm>
            <a:off x="282711" y="394047"/>
            <a:ext cx="10944000" cy="792000"/>
          </a:xfrm>
        </p:spPr>
        <p:txBody>
          <a:bodyPr/>
          <a:lstStyle/>
          <a:p>
            <a:r>
              <a:rPr lang="en-US" sz="2800" dirty="0"/>
              <a:t>Survey of the situation – </a:t>
            </a:r>
            <a:r>
              <a:rPr lang="en-US" sz="2800" dirty="0">
                <a:solidFill>
                  <a:srgbClr val="230859"/>
                </a:solidFill>
              </a:rPr>
              <a:t>Training experiences</a:t>
            </a:r>
            <a:br>
              <a:rPr lang="en-US" sz="2800" dirty="0">
                <a:solidFill>
                  <a:srgbClr val="230859"/>
                </a:solidFill>
              </a:rPr>
            </a:br>
            <a:endParaRPr lang="en-US" sz="2800" dirty="0"/>
          </a:p>
        </p:txBody>
      </p:sp>
      <p:sp>
        <p:nvSpPr>
          <p:cNvPr id="10" name="Title 1">
            <a:extLst>
              <a:ext uri="{FF2B5EF4-FFF2-40B4-BE49-F238E27FC236}">
                <a16:creationId xmlns:a16="http://schemas.microsoft.com/office/drawing/2014/main" id="{58A55769-2C9A-0FE6-87F9-4D226FBFB3A6}"/>
              </a:ext>
            </a:extLst>
          </p:cNvPr>
          <p:cNvSpPr txBox="1">
            <a:spLocks/>
          </p:cNvSpPr>
          <p:nvPr/>
        </p:nvSpPr>
        <p:spPr>
          <a:xfrm>
            <a:off x="6271215" y="1132554"/>
            <a:ext cx="5410199" cy="1797972"/>
          </a:xfrm>
          <a:prstGeom prst="rect">
            <a:avLst/>
          </a:prstGeom>
        </p:spPr>
        <p:txBody>
          <a:bodyPr vert="horz" lIns="91440" tIns="45720" rIns="91440" bIns="45720" rtlCol="0" anchor="ctr" anchorCtr="0">
            <a:norm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endParaRPr lang="en-US" sz="2800" dirty="0">
              <a:solidFill>
                <a:srgbClr val="230859"/>
              </a:solidFill>
            </a:endParaRPr>
          </a:p>
        </p:txBody>
      </p:sp>
      <p:sp>
        <p:nvSpPr>
          <p:cNvPr id="11" name="Content Placeholder 4">
            <a:extLst>
              <a:ext uri="{FF2B5EF4-FFF2-40B4-BE49-F238E27FC236}">
                <a16:creationId xmlns:a16="http://schemas.microsoft.com/office/drawing/2014/main" id="{959BE002-9950-AA25-25D2-C7B26D6B3CA7}"/>
              </a:ext>
            </a:extLst>
          </p:cNvPr>
          <p:cNvSpPr>
            <a:spLocks noGrp="1"/>
          </p:cNvSpPr>
          <p:nvPr>
            <p:ph sz="half" idx="2"/>
          </p:nvPr>
        </p:nvSpPr>
        <p:spPr>
          <a:xfrm>
            <a:off x="6676141" y="2031540"/>
            <a:ext cx="5410199" cy="4078095"/>
          </a:xfrm>
        </p:spPr>
        <p:txBody>
          <a:bodyPr vert="horz" lIns="91440" tIns="45720" rIns="91440" bIns="45720" rtlCol="0">
            <a:normAutofit/>
          </a:bodyPr>
          <a:lstStyle/>
          <a:p>
            <a:pPr>
              <a:buFont typeface="+mj-lt"/>
              <a:buAutoNum type="arabicPeriod"/>
            </a:pPr>
            <a:r>
              <a:rPr lang="en-US" sz="1800" b="0" dirty="0">
                <a:solidFill>
                  <a:schemeClr val="accent6">
                    <a:lumMod val="50000"/>
                  </a:schemeClr>
                </a:solidFill>
              </a:rPr>
              <a:t> A </a:t>
            </a:r>
            <a:r>
              <a:rPr lang="en-US" sz="1800" b="0" dirty="0">
                <a:solidFill>
                  <a:schemeClr val="accent6">
                    <a:lumMod val="50000"/>
                  </a:schemeClr>
                </a:solidFill>
                <a:sym typeface="Wingdings" pitchFamily="2" charset="2"/>
              </a:rPr>
              <a:t>considerable proportion </a:t>
            </a:r>
            <a:r>
              <a:rPr lang="en-US" sz="1800" b="0" dirty="0">
                <a:solidFill>
                  <a:schemeClr val="accent6">
                    <a:lumMod val="50000"/>
                  </a:schemeClr>
                </a:solidFill>
              </a:rPr>
              <a:t>of the participants did not receive training on assessment as part of their initial teacher education </a:t>
            </a:r>
            <a:r>
              <a:rPr lang="en-US" sz="1800" b="0" dirty="0" err="1">
                <a:solidFill>
                  <a:schemeClr val="accent6">
                    <a:lumMod val="50000"/>
                  </a:schemeClr>
                </a:solidFill>
              </a:rPr>
              <a:t>programme</a:t>
            </a:r>
            <a:r>
              <a:rPr lang="en-US" sz="1800" b="0" dirty="0">
                <a:solidFill>
                  <a:schemeClr val="accent6">
                    <a:lumMod val="50000"/>
                  </a:schemeClr>
                </a:solidFill>
              </a:rPr>
              <a:t> and further professional development trainings</a:t>
            </a:r>
            <a:r>
              <a:rPr lang="en-US" sz="1800" b="0" dirty="0">
                <a:solidFill>
                  <a:schemeClr val="accent6">
                    <a:lumMod val="50000"/>
                  </a:schemeClr>
                </a:solidFill>
                <a:sym typeface="Wingdings" pitchFamily="2" charset="2"/>
              </a:rPr>
              <a:t>. </a:t>
            </a:r>
            <a:endParaRPr lang="en-US" sz="1800" b="0" dirty="0">
              <a:solidFill>
                <a:schemeClr val="accent6">
                  <a:lumMod val="50000"/>
                </a:schemeClr>
              </a:solidFill>
            </a:endParaRPr>
          </a:p>
          <a:p>
            <a:pPr>
              <a:buFont typeface="+mj-lt"/>
              <a:buAutoNum type="arabicPeriod"/>
            </a:pPr>
            <a:r>
              <a:rPr lang="en-US" sz="1800" b="0" dirty="0">
                <a:solidFill>
                  <a:srgbClr val="FF0000"/>
                </a:solidFill>
              </a:rPr>
              <a:t> Most of the participants had positive attitudes towards learning about assessment.</a:t>
            </a:r>
          </a:p>
          <a:p>
            <a:pPr>
              <a:buFont typeface="+mj-lt"/>
              <a:buAutoNum type="arabicPeriod"/>
            </a:pPr>
            <a:r>
              <a:rPr lang="en-US" sz="1800" b="0" dirty="0">
                <a:solidFill>
                  <a:schemeClr val="tx2"/>
                </a:solidFill>
              </a:rPr>
              <a:t> These findings provide partial support to previous findings by </a:t>
            </a:r>
            <a:r>
              <a:rPr lang="en-US" sz="1800" b="0" dirty="0" err="1">
                <a:solidFill>
                  <a:schemeClr val="tx2"/>
                </a:solidFill>
              </a:rPr>
              <a:t>Hasselgreen</a:t>
            </a:r>
            <a:r>
              <a:rPr lang="en-US" sz="1800" b="0" dirty="0">
                <a:solidFill>
                  <a:schemeClr val="tx2"/>
                </a:solidFill>
              </a:rPr>
              <a:t> et al. (2004) and Vogt and </a:t>
            </a:r>
            <a:r>
              <a:rPr lang="en-US" sz="1800" b="0" dirty="0" err="1">
                <a:solidFill>
                  <a:schemeClr val="tx2"/>
                </a:solidFill>
              </a:rPr>
              <a:t>Tsagari’s</a:t>
            </a:r>
            <a:r>
              <a:rPr lang="en-US" sz="1800" b="0" dirty="0">
                <a:solidFill>
                  <a:schemeClr val="tx2"/>
                </a:solidFill>
              </a:rPr>
              <a:t> (2014) who found that the teachers who carried out most activities related to language testing and assessment without any formal training.</a:t>
            </a:r>
          </a:p>
        </p:txBody>
      </p:sp>
    </p:spTree>
    <p:extLst>
      <p:ext uri="{BB962C8B-B14F-4D97-AF65-F5344CB8AC3E}">
        <p14:creationId xmlns:p14="http://schemas.microsoft.com/office/powerpoint/2010/main" val="396937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a:extLst>
              <a:ext uri="{FF2B5EF4-FFF2-40B4-BE49-F238E27FC236}">
                <a16:creationId xmlns:a16="http://schemas.microsoft.com/office/drawing/2014/main" id="{56744660-4694-800F-81E6-BF0A9843A8CF}"/>
              </a:ext>
            </a:extLst>
          </p:cNvPr>
          <p:cNvGraphicFramePr>
            <a:graphicFrameLocks noGrp="1"/>
          </p:cNvGraphicFramePr>
          <p:nvPr>
            <p:ph sz="half" idx="1"/>
            <p:extLst>
              <p:ext uri="{D42A27DB-BD31-4B8C-83A1-F6EECF244321}">
                <p14:modId xmlns:p14="http://schemas.microsoft.com/office/powerpoint/2010/main" val="1063710498"/>
              </p:ext>
            </p:extLst>
          </p:nvPr>
        </p:nvGraphicFramePr>
        <p:xfrm>
          <a:off x="511334" y="1850521"/>
          <a:ext cx="4361608" cy="3702214"/>
        </p:xfrm>
        <a:graphic>
          <a:graphicData uri="http://schemas.openxmlformats.org/drawingml/2006/table">
            <a:tbl>
              <a:tblPr firstRow="1" firstCol="1" bandRow="1">
                <a:tableStyleId>{616DA210-FB5B-4158-B5E0-FEB733F419BA}</a:tableStyleId>
              </a:tblPr>
              <a:tblGrid>
                <a:gridCol w="1155420">
                  <a:extLst>
                    <a:ext uri="{9D8B030D-6E8A-4147-A177-3AD203B41FA5}">
                      <a16:colId xmlns:a16="http://schemas.microsoft.com/office/drawing/2014/main" val="2607970316"/>
                    </a:ext>
                  </a:extLst>
                </a:gridCol>
                <a:gridCol w="1122745">
                  <a:extLst>
                    <a:ext uri="{9D8B030D-6E8A-4147-A177-3AD203B41FA5}">
                      <a16:colId xmlns:a16="http://schemas.microsoft.com/office/drawing/2014/main" val="1987314647"/>
                    </a:ext>
                  </a:extLst>
                </a:gridCol>
                <a:gridCol w="787078">
                  <a:extLst>
                    <a:ext uri="{9D8B030D-6E8A-4147-A177-3AD203B41FA5}">
                      <a16:colId xmlns:a16="http://schemas.microsoft.com/office/drawing/2014/main" val="3797148253"/>
                    </a:ext>
                  </a:extLst>
                </a:gridCol>
                <a:gridCol w="1296365">
                  <a:extLst>
                    <a:ext uri="{9D8B030D-6E8A-4147-A177-3AD203B41FA5}">
                      <a16:colId xmlns:a16="http://schemas.microsoft.com/office/drawing/2014/main" val="2446750223"/>
                    </a:ext>
                  </a:extLst>
                </a:gridCol>
              </a:tblGrid>
              <a:tr h="802864">
                <a:tc>
                  <a:txBody>
                    <a:bodyPr/>
                    <a:lstStyle/>
                    <a:p>
                      <a:pPr algn="ctr">
                        <a:lnSpc>
                          <a:spcPct val="107000"/>
                        </a:lnSpc>
                        <a:spcAft>
                          <a:spcPts val="800"/>
                        </a:spcAft>
                      </a:pPr>
                      <a:r>
                        <a:rPr lang="en-GB" sz="1400" b="1" cap="none" spc="0" dirty="0">
                          <a:solidFill>
                            <a:schemeClr val="tx1"/>
                          </a:solidFill>
                          <a:effectLst/>
                        </a:rPr>
                        <a:t>Years of teaching experience</a:t>
                      </a:r>
                      <a:endParaRPr lang="en-GB" sz="14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0"/>
                        </a:spcAft>
                      </a:pPr>
                      <a:r>
                        <a:rPr lang="en-GB" sz="1400" b="1" kern="1200" cap="none" spc="0" dirty="0">
                          <a:solidFill>
                            <a:schemeClr val="tx1"/>
                          </a:solidFill>
                          <a:effectLst/>
                          <a:latin typeface="+mn-lt"/>
                          <a:ea typeface="+mn-ea"/>
                          <a:cs typeface="+mn-cs"/>
                        </a:rPr>
                        <a:t>Strongly Agree &amp; Agree (%)</a:t>
                      </a:r>
                    </a:p>
                  </a:txBody>
                  <a:tcPr marL="0" marR="39897" marT="14962" marB="74808" anchor="ctr"/>
                </a:tc>
                <a:tc>
                  <a:txBody>
                    <a:bodyPr/>
                    <a:lstStyle/>
                    <a:p>
                      <a:pPr algn="ctr">
                        <a:lnSpc>
                          <a:spcPct val="107000"/>
                        </a:lnSpc>
                        <a:spcAft>
                          <a:spcPts val="0"/>
                        </a:spcAft>
                      </a:pPr>
                      <a:r>
                        <a:rPr lang="en-GB" sz="1400" b="1" kern="1200" cap="none" spc="0" dirty="0">
                          <a:solidFill>
                            <a:schemeClr val="tx1"/>
                          </a:solidFill>
                          <a:effectLst/>
                          <a:latin typeface="+mn-lt"/>
                          <a:ea typeface="+mn-ea"/>
                          <a:cs typeface="+mn-cs"/>
                        </a:rPr>
                        <a:t>Neutral (%)</a:t>
                      </a:r>
                    </a:p>
                  </a:txBody>
                  <a:tcPr marL="0" marR="39897" marT="14962" marB="74808" anchor="ctr"/>
                </a:tc>
                <a:tc>
                  <a:txBody>
                    <a:bodyPr/>
                    <a:lstStyle/>
                    <a:p>
                      <a:pPr algn="ctr">
                        <a:lnSpc>
                          <a:spcPct val="107000"/>
                        </a:lnSpc>
                        <a:spcAft>
                          <a:spcPts val="0"/>
                        </a:spcAft>
                      </a:pPr>
                      <a:r>
                        <a:rPr lang="en-GB" sz="1400" b="1" kern="1200" cap="none" spc="0" dirty="0">
                          <a:solidFill>
                            <a:schemeClr val="tx1"/>
                          </a:solidFill>
                          <a:effectLst/>
                          <a:latin typeface="+mn-lt"/>
                          <a:ea typeface="+mn-ea"/>
                          <a:cs typeface="+mn-cs"/>
                        </a:rPr>
                        <a:t>Disagree &amp; Strongly Disagree (%)</a:t>
                      </a:r>
                    </a:p>
                  </a:txBody>
                  <a:tcPr marL="0" marR="39897" marT="14962" marB="74808" anchor="ctr"/>
                </a:tc>
                <a:extLst>
                  <a:ext uri="{0D108BD9-81ED-4DB2-BD59-A6C34878D82A}">
                    <a16:rowId xmlns:a16="http://schemas.microsoft.com/office/drawing/2014/main" val="1057969974"/>
                  </a:ext>
                </a:extLst>
              </a:tr>
              <a:tr h="459962">
                <a:tc>
                  <a:txBody>
                    <a:bodyPr/>
                    <a:lstStyle/>
                    <a:p>
                      <a:pPr algn="ctr">
                        <a:lnSpc>
                          <a:spcPct val="107000"/>
                        </a:lnSpc>
                        <a:spcAft>
                          <a:spcPts val="800"/>
                        </a:spcAft>
                      </a:pPr>
                      <a:r>
                        <a:rPr lang="en-GB" sz="1400" b="0" cap="none" spc="0" dirty="0">
                          <a:solidFill>
                            <a:schemeClr val="tx1"/>
                          </a:solidFill>
                          <a:effectLst/>
                        </a:rPr>
                        <a:t>0-4 years </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pPr>
                      <a:r>
                        <a:rPr lang="en-GB" sz="1400" b="0" cap="none" spc="0" dirty="0">
                          <a:solidFill>
                            <a:schemeClr val="accent6">
                              <a:lumMod val="50000"/>
                            </a:schemeClr>
                          </a:solidFill>
                          <a:effectLst/>
                        </a:rPr>
                        <a:t>66.67</a:t>
                      </a:r>
                      <a:endParaRPr lang="en-GB" sz="1400" b="0" cap="none" spc="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pPr>
                      <a:r>
                        <a:rPr lang="en-GB" sz="1400" b="0" cap="none" spc="0" dirty="0">
                          <a:solidFill>
                            <a:schemeClr val="tx1"/>
                          </a:solidFill>
                          <a:effectLst/>
                        </a:rPr>
                        <a:t>21.40</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pPr>
                      <a:r>
                        <a:rPr lang="en-GB" sz="1400" b="0" cap="none" spc="0" dirty="0">
                          <a:solidFill>
                            <a:schemeClr val="tx1"/>
                          </a:solidFill>
                          <a:effectLst/>
                        </a:rPr>
                        <a:t>11.93</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extLst>
                  <a:ext uri="{0D108BD9-81ED-4DB2-BD59-A6C34878D82A}">
                    <a16:rowId xmlns:a16="http://schemas.microsoft.com/office/drawing/2014/main" val="1009484573"/>
                  </a:ext>
                </a:extLst>
              </a:tr>
              <a:tr h="485982">
                <a:tc>
                  <a:txBody>
                    <a:bodyPr/>
                    <a:lstStyle/>
                    <a:p>
                      <a:pPr algn="ctr">
                        <a:lnSpc>
                          <a:spcPct val="107000"/>
                        </a:lnSpc>
                        <a:spcAft>
                          <a:spcPts val="800"/>
                        </a:spcAft>
                      </a:pPr>
                      <a:r>
                        <a:rPr lang="en-GB" sz="1400" b="0" cap="none" spc="0" dirty="0">
                          <a:solidFill>
                            <a:schemeClr val="tx1"/>
                          </a:solidFill>
                          <a:effectLst/>
                        </a:rPr>
                        <a:t>5-9 years</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pPr>
                      <a:r>
                        <a:rPr lang="en-GB" sz="1400" b="0" cap="none" spc="0" dirty="0">
                          <a:solidFill>
                            <a:schemeClr val="accent6">
                              <a:lumMod val="50000"/>
                            </a:schemeClr>
                          </a:solidFill>
                          <a:effectLst/>
                        </a:rPr>
                        <a:t>69.07</a:t>
                      </a:r>
                      <a:endParaRPr lang="en-GB" sz="1400" b="0" cap="none" spc="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pPr>
                      <a:r>
                        <a:rPr lang="en-GB" sz="1400" b="0" cap="none" spc="0" dirty="0">
                          <a:solidFill>
                            <a:schemeClr val="tx1"/>
                          </a:solidFill>
                          <a:effectLst/>
                        </a:rPr>
                        <a:t>21.99</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pPr>
                      <a:r>
                        <a:rPr lang="en-GB" sz="1400" b="0" cap="none" spc="0" dirty="0">
                          <a:solidFill>
                            <a:schemeClr val="tx1"/>
                          </a:solidFill>
                          <a:effectLst/>
                        </a:rPr>
                        <a:t>8.93</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extLst>
                  <a:ext uri="{0D108BD9-81ED-4DB2-BD59-A6C34878D82A}">
                    <a16:rowId xmlns:a16="http://schemas.microsoft.com/office/drawing/2014/main" val="2142520241"/>
                  </a:ext>
                </a:extLst>
              </a:tr>
              <a:tr h="503339">
                <a:tc>
                  <a:txBody>
                    <a:bodyPr/>
                    <a:lstStyle/>
                    <a:p>
                      <a:pPr algn="ctr">
                        <a:lnSpc>
                          <a:spcPct val="107000"/>
                        </a:lnSpc>
                        <a:spcAft>
                          <a:spcPts val="800"/>
                        </a:spcAft>
                      </a:pPr>
                      <a:r>
                        <a:rPr lang="en-GB" sz="1400" b="0" cap="none" spc="0" dirty="0">
                          <a:solidFill>
                            <a:schemeClr val="tx1"/>
                          </a:solidFill>
                          <a:effectLst/>
                        </a:rPr>
                        <a:t>10-14 years</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pPr>
                      <a:r>
                        <a:rPr lang="en-GB" sz="1400" b="0" cap="none" spc="0" dirty="0">
                          <a:solidFill>
                            <a:schemeClr val="accent6">
                              <a:lumMod val="50000"/>
                            </a:schemeClr>
                          </a:solidFill>
                          <a:effectLst/>
                        </a:rPr>
                        <a:t>67.57</a:t>
                      </a:r>
                      <a:endParaRPr lang="en-GB" sz="1400" b="0" cap="none" spc="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pPr>
                      <a:r>
                        <a:rPr lang="en-GB" sz="1400" b="0" cap="none" spc="0" dirty="0">
                          <a:solidFill>
                            <a:schemeClr val="tx1"/>
                          </a:solidFill>
                          <a:effectLst/>
                        </a:rPr>
                        <a:t>17.72</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pPr>
                      <a:r>
                        <a:rPr lang="en-GB" sz="1400" b="0" cap="none" spc="0" dirty="0">
                          <a:solidFill>
                            <a:schemeClr val="tx1"/>
                          </a:solidFill>
                          <a:effectLst/>
                        </a:rPr>
                        <a:t>14.71</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extLst>
                  <a:ext uri="{0D108BD9-81ED-4DB2-BD59-A6C34878D82A}">
                    <a16:rowId xmlns:a16="http://schemas.microsoft.com/office/drawing/2014/main" val="2805838541"/>
                  </a:ext>
                </a:extLst>
              </a:tr>
              <a:tr h="538052">
                <a:tc>
                  <a:txBody>
                    <a:bodyPr/>
                    <a:lstStyle/>
                    <a:p>
                      <a:pPr algn="ctr">
                        <a:lnSpc>
                          <a:spcPct val="107000"/>
                        </a:lnSpc>
                        <a:spcAft>
                          <a:spcPts val="800"/>
                        </a:spcAft>
                      </a:pPr>
                      <a:r>
                        <a:rPr lang="en-GB" sz="1400" b="0" cap="none" spc="0" dirty="0">
                          <a:solidFill>
                            <a:schemeClr val="tx1"/>
                          </a:solidFill>
                          <a:effectLst/>
                        </a:rPr>
                        <a:t>15-19 years</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pPr>
                      <a:r>
                        <a:rPr lang="en-GB" sz="1400" b="0" cap="none" spc="0" dirty="0">
                          <a:solidFill>
                            <a:schemeClr val="accent6">
                              <a:lumMod val="50000"/>
                            </a:schemeClr>
                          </a:solidFill>
                          <a:effectLst/>
                        </a:rPr>
                        <a:t>62.74</a:t>
                      </a:r>
                      <a:endParaRPr lang="en-GB" sz="1400" b="0" cap="none" spc="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pPr>
                      <a:r>
                        <a:rPr lang="en-GB" sz="1400" b="0" cap="none" spc="0" dirty="0">
                          <a:solidFill>
                            <a:schemeClr val="tx1"/>
                          </a:solidFill>
                          <a:effectLst/>
                        </a:rPr>
                        <a:t>21.66</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pPr>
                      <a:r>
                        <a:rPr lang="en-GB" sz="1400" b="0" cap="none" spc="0" dirty="0">
                          <a:solidFill>
                            <a:schemeClr val="tx1"/>
                          </a:solidFill>
                          <a:effectLst/>
                        </a:rPr>
                        <a:t>15.61</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extLst>
                  <a:ext uri="{0D108BD9-81ED-4DB2-BD59-A6C34878D82A}">
                    <a16:rowId xmlns:a16="http://schemas.microsoft.com/office/drawing/2014/main" val="287532948"/>
                  </a:ext>
                </a:extLst>
              </a:tr>
              <a:tr h="485982">
                <a:tc>
                  <a:txBody>
                    <a:bodyPr/>
                    <a:lstStyle/>
                    <a:p>
                      <a:pPr algn="ctr">
                        <a:lnSpc>
                          <a:spcPct val="107000"/>
                        </a:lnSpc>
                        <a:spcAft>
                          <a:spcPts val="800"/>
                        </a:spcAft>
                        <a:tabLst>
                          <a:tab pos="2765425" algn="ctr"/>
                        </a:tabLst>
                      </a:pPr>
                      <a:r>
                        <a:rPr lang="en-GB" sz="1400" b="0" cap="none" spc="0" dirty="0">
                          <a:solidFill>
                            <a:schemeClr val="tx1"/>
                          </a:solidFill>
                          <a:effectLst/>
                        </a:rPr>
                        <a:t>20-24 years</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tabLst>
                          <a:tab pos="2765425" algn="ctr"/>
                        </a:tabLst>
                      </a:pPr>
                      <a:r>
                        <a:rPr lang="en-GB" sz="1400" b="0" cap="none" spc="0" dirty="0">
                          <a:solidFill>
                            <a:schemeClr val="accent6">
                              <a:lumMod val="50000"/>
                            </a:schemeClr>
                          </a:solidFill>
                          <a:effectLst/>
                        </a:rPr>
                        <a:t>63.10</a:t>
                      </a:r>
                      <a:endParaRPr lang="en-GB" sz="1400" b="0" cap="none" spc="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tabLst>
                          <a:tab pos="2765425" algn="ctr"/>
                        </a:tabLst>
                      </a:pPr>
                      <a:r>
                        <a:rPr lang="en-GB" sz="1400" b="0" cap="none" spc="0" dirty="0">
                          <a:solidFill>
                            <a:schemeClr val="tx1"/>
                          </a:solidFill>
                          <a:effectLst/>
                        </a:rPr>
                        <a:t>17.75</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tabLst>
                          <a:tab pos="2765425" algn="ctr"/>
                        </a:tabLst>
                      </a:pPr>
                      <a:r>
                        <a:rPr lang="en-GB" sz="1400" b="0" cap="none" spc="0" dirty="0">
                          <a:solidFill>
                            <a:schemeClr val="tx1"/>
                          </a:solidFill>
                          <a:effectLst/>
                        </a:rPr>
                        <a:t>19.15</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extLst>
                  <a:ext uri="{0D108BD9-81ED-4DB2-BD59-A6C34878D82A}">
                    <a16:rowId xmlns:a16="http://schemas.microsoft.com/office/drawing/2014/main" val="2446985559"/>
                  </a:ext>
                </a:extLst>
              </a:tr>
              <a:tr h="425586">
                <a:tc>
                  <a:txBody>
                    <a:bodyPr/>
                    <a:lstStyle/>
                    <a:p>
                      <a:pPr algn="ctr">
                        <a:lnSpc>
                          <a:spcPct val="107000"/>
                        </a:lnSpc>
                        <a:spcAft>
                          <a:spcPts val="800"/>
                        </a:spcAft>
                      </a:pPr>
                      <a:r>
                        <a:rPr lang="en-GB" sz="1400" b="0" cap="none" spc="0" dirty="0">
                          <a:solidFill>
                            <a:schemeClr val="tx1"/>
                          </a:solidFill>
                          <a:effectLst/>
                        </a:rPr>
                        <a:t>25+ years</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pPr>
                      <a:r>
                        <a:rPr lang="en-GB" sz="1400" b="0" cap="none" spc="0" dirty="0">
                          <a:solidFill>
                            <a:schemeClr val="accent6">
                              <a:lumMod val="50000"/>
                            </a:schemeClr>
                          </a:solidFill>
                          <a:effectLst/>
                        </a:rPr>
                        <a:t>52.24</a:t>
                      </a:r>
                      <a:endParaRPr lang="en-GB" sz="1400" b="0" cap="none" spc="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pPr>
                      <a:r>
                        <a:rPr lang="en-GB" sz="1400" b="0" cap="none" spc="0" dirty="0">
                          <a:solidFill>
                            <a:schemeClr val="tx1"/>
                          </a:solidFill>
                          <a:effectLst/>
                        </a:rPr>
                        <a:t>17.91</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pPr>
                      <a:r>
                        <a:rPr lang="en-GB" sz="1400" b="0" cap="none" spc="0" dirty="0">
                          <a:solidFill>
                            <a:schemeClr val="tx1"/>
                          </a:solidFill>
                          <a:effectLst/>
                        </a:rPr>
                        <a:t>29.85</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extLst>
                  <a:ext uri="{0D108BD9-81ED-4DB2-BD59-A6C34878D82A}">
                    <a16:rowId xmlns:a16="http://schemas.microsoft.com/office/drawing/2014/main" val="3124398471"/>
                  </a:ext>
                </a:extLst>
              </a:tr>
            </a:tbl>
          </a:graphicData>
        </a:graphic>
      </p:graphicFrame>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a:xfrm>
            <a:off x="511334" y="517511"/>
            <a:ext cx="10944000" cy="792000"/>
          </a:xfrm>
        </p:spPr>
        <p:txBody>
          <a:bodyPr/>
          <a:lstStyle/>
          <a:p>
            <a:r>
              <a:rPr lang="en-US" dirty="0"/>
              <a:t>Survey of the situation – Training experiences</a:t>
            </a:r>
          </a:p>
        </p:txBody>
      </p:sp>
      <p:sp>
        <p:nvSpPr>
          <p:cNvPr id="11" name="Content Placeholder 4">
            <a:extLst>
              <a:ext uri="{FF2B5EF4-FFF2-40B4-BE49-F238E27FC236}">
                <a16:creationId xmlns:a16="http://schemas.microsoft.com/office/drawing/2014/main" id="{959BE002-9950-AA25-25D2-C7B26D6B3CA7}"/>
              </a:ext>
            </a:extLst>
          </p:cNvPr>
          <p:cNvSpPr>
            <a:spLocks noGrp="1"/>
          </p:cNvSpPr>
          <p:nvPr>
            <p:ph sz="half" idx="2"/>
          </p:nvPr>
        </p:nvSpPr>
        <p:spPr>
          <a:xfrm>
            <a:off x="477356" y="5737278"/>
            <a:ext cx="9800965" cy="987613"/>
          </a:xfrm>
        </p:spPr>
        <p:txBody>
          <a:bodyPr vert="horz" lIns="91440" tIns="45720" rIns="91440" bIns="45720" rtlCol="0">
            <a:normAutofit/>
          </a:bodyPr>
          <a:lstStyle/>
          <a:p>
            <a:r>
              <a:rPr lang="en-US" sz="1800" b="0" dirty="0">
                <a:solidFill>
                  <a:schemeClr val="accent6">
                    <a:lumMod val="50000"/>
                  </a:schemeClr>
                </a:solidFill>
              </a:rPr>
              <a:t>Further findings showing that the percentages of the teacher participants who received training on assessment (either as formal part of their initial teacher education </a:t>
            </a:r>
            <a:r>
              <a:rPr lang="en-US" sz="1800" b="0" dirty="0" err="1">
                <a:solidFill>
                  <a:schemeClr val="accent6">
                    <a:lumMod val="50000"/>
                  </a:schemeClr>
                </a:solidFill>
              </a:rPr>
              <a:t>programme</a:t>
            </a:r>
            <a:r>
              <a:rPr lang="en-US" sz="1800" b="0" dirty="0">
                <a:solidFill>
                  <a:schemeClr val="accent6">
                    <a:lumMod val="50000"/>
                  </a:schemeClr>
                </a:solidFill>
              </a:rPr>
              <a:t> or in further in-service training) were not high.</a:t>
            </a:r>
            <a:endParaRPr lang="en-US" sz="1800" b="0" dirty="0">
              <a:solidFill>
                <a:srgbClr val="00B050"/>
              </a:solidFill>
            </a:endParaRPr>
          </a:p>
        </p:txBody>
      </p:sp>
      <p:sp>
        <p:nvSpPr>
          <p:cNvPr id="2" name="Title 1">
            <a:extLst>
              <a:ext uri="{FF2B5EF4-FFF2-40B4-BE49-F238E27FC236}">
                <a16:creationId xmlns:a16="http://schemas.microsoft.com/office/drawing/2014/main" id="{BBCE9A25-4F21-D6B7-C61A-A763289D3981}"/>
              </a:ext>
            </a:extLst>
          </p:cNvPr>
          <p:cNvSpPr txBox="1">
            <a:spLocks/>
          </p:cNvSpPr>
          <p:nvPr/>
        </p:nvSpPr>
        <p:spPr>
          <a:xfrm>
            <a:off x="442632" y="1120065"/>
            <a:ext cx="4488182" cy="685584"/>
          </a:xfrm>
          <a:prstGeom prst="rect">
            <a:avLst/>
          </a:prstGeom>
        </p:spPr>
        <p:txBody>
          <a:bodyPr vert="horz" lIns="91440" tIns="45720" rIns="91440" bIns="45720" rtlCol="0" anchor="ctr" anchorCtr="0">
            <a:norm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pPr>
              <a:lnSpc>
                <a:spcPct val="107000"/>
              </a:lnSpc>
            </a:pPr>
            <a:r>
              <a:rPr lang="en-US" sz="1800" i="1" dirty="0">
                <a:solidFill>
                  <a:srgbClr val="230859"/>
                </a:solidFill>
              </a:rPr>
              <a:t>I studied assessment as part of my initial teacher education </a:t>
            </a:r>
            <a:r>
              <a:rPr lang="en-US" sz="1800" i="1" dirty="0" err="1">
                <a:solidFill>
                  <a:srgbClr val="230859"/>
                </a:solidFill>
              </a:rPr>
              <a:t>programme</a:t>
            </a:r>
            <a:r>
              <a:rPr lang="en-US" sz="1800" i="1" dirty="0">
                <a:solidFill>
                  <a:srgbClr val="230859"/>
                </a:solidFill>
              </a:rPr>
              <a:t>.</a:t>
            </a:r>
          </a:p>
        </p:txBody>
      </p:sp>
      <p:graphicFrame>
        <p:nvGraphicFramePr>
          <p:cNvPr id="4" name="Content Placeholder 3">
            <a:extLst>
              <a:ext uri="{FF2B5EF4-FFF2-40B4-BE49-F238E27FC236}">
                <a16:creationId xmlns:a16="http://schemas.microsoft.com/office/drawing/2014/main" id="{71008E15-C148-50D6-E068-27957B3ED574}"/>
              </a:ext>
            </a:extLst>
          </p:cNvPr>
          <p:cNvGraphicFramePr>
            <a:graphicFrameLocks/>
          </p:cNvGraphicFramePr>
          <p:nvPr>
            <p:extLst>
              <p:ext uri="{D42A27DB-BD31-4B8C-83A1-F6EECF244321}">
                <p14:modId xmlns:p14="http://schemas.microsoft.com/office/powerpoint/2010/main" val="1652598438"/>
              </p:ext>
            </p:extLst>
          </p:nvPr>
        </p:nvGraphicFramePr>
        <p:xfrm>
          <a:off x="5603449" y="1866480"/>
          <a:ext cx="4674872" cy="3686254"/>
        </p:xfrm>
        <a:graphic>
          <a:graphicData uri="http://schemas.openxmlformats.org/drawingml/2006/table">
            <a:tbl>
              <a:tblPr firstRow="1" firstCol="1" bandRow="1">
                <a:tableStyleId>{616DA210-FB5B-4158-B5E0-FEB733F419BA}</a:tableStyleId>
              </a:tblPr>
              <a:tblGrid>
                <a:gridCol w="1329789">
                  <a:extLst>
                    <a:ext uri="{9D8B030D-6E8A-4147-A177-3AD203B41FA5}">
                      <a16:colId xmlns:a16="http://schemas.microsoft.com/office/drawing/2014/main" val="2607970316"/>
                    </a:ext>
                  </a:extLst>
                </a:gridCol>
                <a:gridCol w="1238491">
                  <a:extLst>
                    <a:ext uri="{9D8B030D-6E8A-4147-A177-3AD203B41FA5}">
                      <a16:colId xmlns:a16="http://schemas.microsoft.com/office/drawing/2014/main" val="1987314647"/>
                    </a:ext>
                  </a:extLst>
                </a:gridCol>
                <a:gridCol w="833377">
                  <a:extLst>
                    <a:ext uri="{9D8B030D-6E8A-4147-A177-3AD203B41FA5}">
                      <a16:colId xmlns:a16="http://schemas.microsoft.com/office/drawing/2014/main" val="3797148253"/>
                    </a:ext>
                  </a:extLst>
                </a:gridCol>
                <a:gridCol w="1273215">
                  <a:extLst>
                    <a:ext uri="{9D8B030D-6E8A-4147-A177-3AD203B41FA5}">
                      <a16:colId xmlns:a16="http://schemas.microsoft.com/office/drawing/2014/main" val="2446750223"/>
                    </a:ext>
                  </a:extLst>
                </a:gridCol>
              </a:tblGrid>
              <a:tr h="831322">
                <a:tc>
                  <a:txBody>
                    <a:bodyPr/>
                    <a:lstStyle/>
                    <a:p>
                      <a:pPr algn="ctr">
                        <a:lnSpc>
                          <a:spcPct val="107000"/>
                        </a:lnSpc>
                        <a:spcAft>
                          <a:spcPts val="800"/>
                        </a:spcAft>
                      </a:pPr>
                      <a:r>
                        <a:rPr lang="en-GB" sz="1400" b="1" cap="none" spc="0" dirty="0">
                          <a:solidFill>
                            <a:schemeClr val="tx1"/>
                          </a:solidFill>
                          <a:effectLst/>
                        </a:rPr>
                        <a:t>Years of teaching experience</a:t>
                      </a:r>
                      <a:endParaRPr lang="en-GB" sz="14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0"/>
                        </a:spcAft>
                      </a:pPr>
                      <a:r>
                        <a:rPr lang="en-GB" sz="1400" b="1" kern="1200" cap="none" spc="0" dirty="0">
                          <a:solidFill>
                            <a:schemeClr val="tx1"/>
                          </a:solidFill>
                          <a:effectLst/>
                          <a:latin typeface="+mn-lt"/>
                          <a:ea typeface="+mn-ea"/>
                          <a:cs typeface="+mn-cs"/>
                        </a:rPr>
                        <a:t>Strongly Agree &amp; Agree (%)</a:t>
                      </a:r>
                    </a:p>
                  </a:txBody>
                  <a:tcPr marL="0" marR="39897" marT="14962" marB="74808" anchor="ctr"/>
                </a:tc>
                <a:tc>
                  <a:txBody>
                    <a:bodyPr/>
                    <a:lstStyle/>
                    <a:p>
                      <a:pPr algn="ctr">
                        <a:lnSpc>
                          <a:spcPct val="107000"/>
                        </a:lnSpc>
                        <a:spcAft>
                          <a:spcPts val="0"/>
                        </a:spcAft>
                      </a:pPr>
                      <a:r>
                        <a:rPr lang="en-GB" sz="1400" b="1" kern="1200" cap="none" spc="0" dirty="0">
                          <a:solidFill>
                            <a:schemeClr val="tx1"/>
                          </a:solidFill>
                          <a:effectLst/>
                          <a:latin typeface="+mn-lt"/>
                          <a:ea typeface="+mn-ea"/>
                          <a:cs typeface="+mn-cs"/>
                        </a:rPr>
                        <a:t>Neutral (%)</a:t>
                      </a:r>
                    </a:p>
                  </a:txBody>
                  <a:tcPr marL="0" marR="39897" marT="14962" marB="74808" anchor="ctr"/>
                </a:tc>
                <a:tc>
                  <a:txBody>
                    <a:bodyPr/>
                    <a:lstStyle/>
                    <a:p>
                      <a:pPr algn="ctr">
                        <a:lnSpc>
                          <a:spcPct val="107000"/>
                        </a:lnSpc>
                        <a:spcAft>
                          <a:spcPts val="0"/>
                        </a:spcAft>
                      </a:pPr>
                      <a:r>
                        <a:rPr lang="en-GB" sz="1400" b="1" kern="1200" cap="none" spc="0" dirty="0">
                          <a:solidFill>
                            <a:schemeClr val="tx1"/>
                          </a:solidFill>
                          <a:effectLst/>
                          <a:latin typeface="+mn-lt"/>
                          <a:ea typeface="+mn-ea"/>
                          <a:cs typeface="+mn-cs"/>
                        </a:rPr>
                        <a:t>Disagree &amp; Strongly Disagree (%)</a:t>
                      </a:r>
                    </a:p>
                  </a:txBody>
                  <a:tcPr marL="0" marR="39897" marT="14962" marB="74808" anchor="ctr"/>
                </a:tc>
                <a:extLst>
                  <a:ext uri="{0D108BD9-81ED-4DB2-BD59-A6C34878D82A}">
                    <a16:rowId xmlns:a16="http://schemas.microsoft.com/office/drawing/2014/main" val="1057969974"/>
                  </a:ext>
                </a:extLst>
              </a:tr>
              <a:tr h="447810">
                <a:tc>
                  <a:txBody>
                    <a:bodyPr/>
                    <a:lstStyle/>
                    <a:p>
                      <a:pPr algn="ctr">
                        <a:lnSpc>
                          <a:spcPct val="107000"/>
                        </a:lnSpc>
                        <a:spcAft>
                          <a:spcPts val="800"/>
                        </a:spcAft>
                      </a:pPr>
                      <a:r>
                        <a:rPr lang="en-GB" sz="1400" b="0" cap="none" spc="0" dirty="0">
                          <a:solidFill>
                            <a:schemeClr val="tx1"/>
                          </a:solidFill>
                          <a:effectLst/>
                        </a:rPr>
                        <a:t>0-4 years </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pPr>
                      <a:r>
                        <a:rPr lang="en-GB" sz="1400" b="0" cap="none" spc="0" dirty="0">
                          <a:solidFill>
                            <a:schemeClr val="accent6">
                              <a:lumMod val="50000"/>
                            </a:schemeClr>
                          </a:solidFill>
                          <a:effectLst/>
                        </a:rPr>
                        <a:t>51.44</a:t>
                      </a:r>
                      <a:endParaRPr lang="en-GB" sz="1400" b="0" cap="none" spc="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pPr>
                      <a:r>
                        <a:rPr lang="en-GB" sz="1400" b="0" cap="none" spc="0" dirty="0">
                          <a:solidFill>
                            <a:schemeClr val="tx1"/>
                          </a:solidFill>
                          <a:effectLst/>
                        </a:rPr>
                        <a:t>26.75</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pPr>
                      <a:r>
                        <a:rPr lang="en-GB" sz="1400" b="0" cap="none" spc="0" dirty="0">
                          <a:solidFill>
                            <a:schemeClr val="tx1"/>
                          </a:solidFill>
                          <a:effectLst/>
                        </a:rPr>
                        <a:t>21.81</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extLst>
                  <a:ext uri="{0D108BD9-81ED-4DB2-BD59-A6C34878D82A}">
                    <a16:rowId xmlns:a16="http://schemas.microsoft.com/office/drawing/2014/main" val="1009484573"/>
                  </a:ext>
                </a:extLst>
              </a:tr>
              <a:tr h="473142">
                <a:tc>
                  <a:txBody>
                    <a:bodyPr/>
                    <a:lstStyle/>
                    <a:p>
                      <a:pPr algn="ctr">
                        <a:lnSpc>
                          <a:spcPct val="107000"/>
                        </a:lnSpc>
                        <a:spcAft>
                          <a:spcPts val="800"/>
                        </a:spcAft>
                      </a:pPr>
                      <a:r>
                        <a:rPr lang="en-GB" sz="1400" b="0" cap="none" spc="0" dirty="0">
                          <a:solidFill>
                            <a:schemeClr val="tx1"/>
                          </a:solidFill>
                          <a:effectLst/>
                        </a:rPr>
                        <a:t>5-9 years</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pPr>
                      <a:r>
                        <a:rPr lang="en-GB" sz="1400" b="0" cap="none" spc="0" dirty="0">
                          <a:solidFill>
                            <a:schemeClr val="accent6">
                              <a:lumMod val="50000"/>
                            </a:schemeClr>
                          </a:solidFill>
                          <a:effectLst/>
                        </a:rPr>
                        <a:t>60.62</a:t>
                      </a:r>
                      <a:endParaRPr lang="en-GB" sz="1400" b="0" cap="none" spc="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pPr>
                      <a:r>
                        <a:rPr lang="en-GB" sz="1400" b="0" cap="none" spc="0" dirty="0">
                          <a:solidFill>
                            <a:schemeClr val="tx1"/>
                          </a:solidFill>
                          <a:effectLst/>
                        </a:rPr>
                        <a:t>24.66</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pPr>
                      <a:r>
                        <a:rPr lang="en-GB" sz="1400" b="0" cap="none" spc="0" dirty="0">
                          <a:solidFill>
                            <a:schemeClr val="tx1"/>
                          </a:solidFill>
                          <a:effectLst/>
                        </a:rPr>
                        <a:t>14.73</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extLst>
                  <a:ext uri="{0D108BD9-81ED-4DB2-BD59-A6C34878D82A}">
                    <a16:rowId xmlns:a16="http://schemas.microsoft.com/office/drawing/2014/main" val="2142520241"/>
                  </a:ext>
                </a:extLst>
              </a:tr>
              <a:tr h="490041">
                <a:tc>
                  <a:txBody>
                    <a:bodyPr/>
                    <a:lstStyle/>
                    <a:p>
                      <a:pPr algn="ctr">
                        <a:lnSpc>
                          <a:spcPct val="107000"/>
                        </a:lnSpc>
                        <a:spcAft>
                          <a:spcPts val="800"/>
                        </a:spcAft>
                      </a:pPr>
                      <a:r>
                        <a:rPr lang="en-GB" sz="1400" b="0" cap="none" spc="0" dirty="0">
                          <a:solidFill>
                            <a:schemeClr val="tx1"/>
                          </a:solidFill>
                          <a:effectLst/>
                        </a:rPr>
                        <a:t>10-14 years</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pPr>
                      <a:r>
                        <a:rPr lang="en-GB" sz="1400" b="0" cap="none" spc="0" dirty="0">
                          <a:solidFill>
                            <a:schemeClr val="accent6">
                              <a:lumMod val="50000"/>
                            </a:schemeClr>
                          </a:solidFill>
                          <a:effectLst/>
                        </a:rPr>
                        <a:t>70.15</a:t>
                      </a:r>
                      <a:endParaRPr lang="en-GB" sz="1400" b="0" cap="none" spc="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pPr>
                      <a:r>
                        <a:rPr lang="en-GB" sz="1400" b="0" cap="none" spc="0" dirty="0">
                          <a:solidFill>
                            <a:schemeClr val="tx1"/>
                          </a:solidFill>
                          <a:effectLst/>
                        </a:rPr>
                        <a:t>18.51</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pPr>
                      <a:r>
                        <a:rPr lang="en-GB" sz="1400" b="0" cap="none" spc="0" dirty="0">
                          <a:solidFill>
                            <a:schemeClr val="tx1"/>
                          </a:solidFill>
                          <a:effectLst/>
                        </a:rPr>
                        <a:t>11.34</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extLst>
                  <a:ext uri="{0D108BD9-81ED-4DB2-BD59-A6C34878D82A}">
                    <a16:rowId xmlns:a16="http://schemas.microsoft.com/office/drawing/2014/main" val="2805838541"/>
                  </a:ext>
                </a:extLst>
              </a:tr>
              <a:tr h="523837">
                <a:tc>
                  <a:txBody>
                    <a:bodyPr/>
                    <a:lstStyle/>
                    <a:p>
                      <a:pPr algn="ctr">
                        <a:lnSpc>
                          <a:spcPct val="107000"/>
                        </a:lnSpc>
                        <a:spcAft>
                          <a:spcPts val="800"/>
                        </a:spcAft>
                      </a:pPr>
                      <a:r>
                        <a:rPr lang="en-GB" sz="1400" b="0" cap="none" spc="0" dirty="0">
                          <a:solidFill>
                            <a:schemeClr val="tx1"/>
                          </a:solidFill>
                          <a:effectLst/>
                        </a:rPr>
                        <a:t>15-19 years</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pPr>
                      <a:r>
                        <a:rPr lang="en-GB" sz="1400" b="0" cap="none" spc="0" dirty="0">
                          <a:solidFill>
                            <a:schemeClr val="accent6">
                              <a:lumMod val="50000"/>
                            </a:schemeClr>
                          </a:solidFill>
                          <a:effectLst/>
                        </a:rPr>
                        <a:t>67.83</a:t>
                      </a:r>
                      <a:endParaRPr lang="en-GB" sz="1400" b="0" cap="none" spc="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pPr>
                      <a:r>
                        <a:rPr lang="en-GB" sz="1400" b="0" cap="none" spc="0" dirty="0">
                          <a:solidFill>
                            <a:schemeClr val="tx1"/>
                          </a:solidFill>
                          <a:effectLst/>
                        </a:rPr>
                        <a:t>21.02</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pPr>
                      <a:r>
                        <a:rPr lang="en-GB" sz="1400" b="0" cap="none" spc="0" dirty="0">
                          <a:solidFill>
                            <a:schemeClr val="tx1"/>
                          </a:solidFill>
                          <a:effectLst/>
                        </a:rPr>
                        <a:t>11.15</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extLst>
                  <a:ext uri="{0D108BD9-81ED-4DB2-BD59-A6C34878D82A}">
                    <a16:rowId xmlns:a16="http://schemas.microsoft.com/office/drawing/2014/main" val="287532948"/>
                  </a:ext>
                </a:extLst>
              </a:tr>
              <a:tr h="473142">
                <a:tc>
                  <a:txBody>
                    <a:bodyPr/>
                    <a:lstStyle/>
                    <a:p>
                      <a:pPr algn="ctr">
                        <a:lnSpc>
                          <a:spcPct val="107000"/>
                        </a:lnSpc>
                        <a:spcAft>
                          <a:spcPts val="800"/>
                        </a:spcAft>
                        <a:tabLst>
                          <a:tab pos="2765425" algn="ctr"/>
                        </a:tabLst>
                      </a:pPr>
                      <a:r>
                        <a:rPr lang="en-GB" sz="1400" b="0" cap="none" spc="0" dirty="0">
                          <a:solidFill>
                            <a:schemeClr val="tx1"/>
                          </a:solidFill>
                          <a:effectLst/>
                        </a:rPr>
                        <a:t>20-24 years</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tabLst>
                          <a:tab pos="2765425" algn="ctr"/>
                        </a:tabLst>
                      </a:pPr>
                      <a:r>
                        <a:rPr lang="en-GB" sz="1400" b="0" cap="none" spc="0" dirty="0">
                          <a:solidFill>
                            <a:schemeClr val="accent6">
                              <a:lumMod val="50000"/>
                            </a:schemeClr>
                          </a:solidFill>
                          <a:effectLst/>
                        </a:rPr>
                        <a:t>71.39</a:t>
                      </a:r>
                      <a:endParaRPr lang="en-GB" sz="1400" b="0" cap="none" spc="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tabLst>
                          <a:tab pos="2765425" algn="ctr"/>
                        </a:tabLst>
                      </a:pPr>
                      <a:r>
                        <a:rPr lang="en-GB" sz="1400" b="0" cap="none" spc="0" dirty="0">
                          <a:solidFill>
                            <a:schemeClr val="tx1"/>
                          </a:solidFill>
                          <a:effectLst/>
                        </a:rPr>
                        <a:t>16.43</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tabLst>
                          <a:tab pos="2765425" algn="ctr"/>
                        </a:tabLst>
                      </a:pPr>
                      <a:r>
                        <a:rPr lang="en-GB" sz="1400" b="0" cap="none" spc="0" dirty="0">
                          <a:solidFill>
                            <a:schemeClr val="tx1"/>
                          </a:solidFill>
                          <a:effectLst/>
                        </a:rPr>
                        <a:t>12.18</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extLst>
                  <a:ext uri="{0D108BD9-81ED-4DB2-BD59-A6C34878D82A}">
                    <a16:rowId xmlns:a16="http://schemas.microsoft.com/office/drawing/2014/main" val="2446985559"/>
                  </a:ext>
                </a:extLst>
              </a:tr>
              <a:tr h="446960">
                <a:tc>
                  <a:txBody>
                    <a:bodyPr/>
                    <a:lstStyle/>
                    <a:p>
                      <a:pPr algn="ctr">
                        <a:lnSpc>
                          <a:spcPct val="107000"/>
                        </a:lnSpc>
                        <a:spcAft>
                          <a:spcPts val="800"/>
                        </a:spcAft>
                      </a:pPr>
                      <a:r>
                        <a:rPr lang="en-GB" sz="1400" b="0" cap="none" spc="0" dirty="0">
                          <a:solidFill>
                            <a:schemeClr val="tx1"/>
                          </a:solidFill>
                          <a:effectLst/>
                        </a:rPr>
                        <a:t>25+ years</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pPr>
                      <a:r>
                        <a:rPr lang="en-GB" sz="1400" b="0" cap="none" spc="0" dirty="0">
                          <a:solidFill>
                            <a:schemeClr val="accent6">
                              <a:lumMod val="50000"/>
                            </a:schemeClr>
                          </a:solidFill>
                          <a:effectLst/>
                        </a:rPr>
                        <a:t>70.15</a:t>
                      </a:r>
                      <a:endParaRPr lang="en-GB" sz="1400" b="0" cap="none" spc="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pPr>
                      <a:r>
                        <a:rPr lang="en-GB" sz="1400" b="0" cap="none" spc="0" dirty="0">
                          <a:solidFill>
                            <a:schemeClr val="tx1"/>
                          </a:solidFill>
                          <a:effectLst/>
                        </a:rPr>
                        <a:t>11.94</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pPr>
                      <a:r>
                        <a:rPr lang="en-GB" sz="1400" b="0" cap="none" spc="0" dirty="0">
                          <a:solidFill>
                            <a:schemeClr val="tx1"/>
                          </a:solidFill>
                          <a:effectLst/>
                        </a:rPr>
                        <a:t>17.91</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extLst>
                  <a:ext uri="{0D108BD9-81ED-4DB2-BD59-A6C34878D82A}">
                    <a16:rowId xmlns:a16="http://schemas.microsoft.com/office/drawing/2014/main" val="3124398471"/>
                  </a:ext>
                </a:extLst>
              </a:tr>
            </a:tbl>
          </a:graphicData>
        </a:graphic>
      </p:graphicFrame>
      <p:sp>
        <p:nvSpPr>
          <p:cNvPr id="6" name="Title 1">
            <a:extLst>
              <a:ext uri="{FF2B5EF4-FFF2-40B4-BE49-F238E27FC236}">
                <a16:creationId xmlns:a16="http://schemas.microsoft.com/office/drawing/2014/main" id="{A4B7A01C-F183-4143-B79F-B53EEEA76424}"/>
              </a:ext>
            </a:extLst>
          </p:cNvPr>
          <p:cNvSpPr txBox="1">
            <a:spLocks/>
          </p:cNvSpPr>
          <p:nvPr/>
        </p:nvSpPr>
        <p:spPr>
          <a:xfrm>
            <a:off x="5505338" y="1150152"/>
            <a:ext cx="4674872" cy="655497"/>
          </a:xfrm>
          <a:prstGeom prst="rect">
            <a:avLst/>
          </a:prstGeom>
        </p:spPr>
        <p:txBody>
          <a:bodyPr vert="horz" lIns="91440" tIns="45720" rIns="91440" bIns="45720" rtlCol="0" anchor="ctr" anchorCtr="0">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pPr>
              <a:lnSpc>
                <a:spcPct val="107000"/>
              </a:lnSpc>
            </a:pPr>
            <a:r>
              <a:rPr lang="en-US" sz="1800" i="1" dirty="0">
                <a:solidFill>
                  <a:srgbClr val="230859"/>
                </a:solidFill>
              </a:rPr>
              <a:t>I have been attending training courses in assessment.</a:t>
            </a:r>
          </a:p>
        </p:txBody>
      </p:sp>
    </p:spTree>
    <p:extLst>
      <p:ext uri="{BB962C8B-B14F-4D97-AF65-F5344CB8AC3E}">
        <p14:creationId xmlns:p14="http://schemas.microsoft.com/office/powerpoint/2010/main" val="133982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a:extLst>
              <a:ext uri="{FF2B5EF4-FFF2-40B4-BE49-F238E27FC236}">
                <a16:creationId xmlns:a16="http://schemas.microsoft.com/office/drawing/2014/main" id="{56744660-4694-800F-81E6-BF0A9843A8CF}"/>
              </a:ext>
            </a:extLst>
          </p:cNvPr>
          <p:cNvGraphicFramePr>
            <a:graphicFrameLocks noGrp="1"/>
          </p:cNvGraphicFramePr>
          <p:nvPr>
            <p:ph sz="half" idx="1"/>
            <p:extLst>
              <p:ext uri="{D42A27DB-BD31-4B8C-83A1-F6EECF244321}">
                <p14:modId xmlns:p14="http://schemas.microsoft.com/office/powerpoint/2010/main" val="1634627128"/>
              </p:ext>
            </p:extLst>
          </p:nvPr>
        </p:nvGraphicFramePr>
        <p:xfrm>
          <a:off x="428264" y="1762126"/>
          <a:ext cx="5023411" cy="4019516"/>
        </p:xfrm>
        <a:graphic>
          <a:graphicData uri="http://schemas.openxmlformats.org/drawingml/2006/table">
            <a:tbl>
              <a:tblPr firstRow="1" firstCol="1" bandRow="1">
                <a:tableStyleId>{616DA210-FB5B-4158-B5E0-FEB733F419BA}</a:tableStyleId>
              </a:tblPr>
              <a:tblGrid>
                <a:gridCol w="1536284">
                  <a:extLst>
                    <a:ext uri="{9D8B030D-6E8A-4147-A177-3AD203B41FA5}">
                      <a16:colId xmlns:a16="http://schemas.microsoft.com/office/drawing/2014/main" val="2607970316"/>
                    </a:ext>
                  </a:extLst>
                </a:gridCol>
                <a:gridCol w="1058889">
                  <a:extLst>
                    <a:ext uri="{9D8B030D-6E8A-4147-A177-3AD203B41FA5}">
                      <a16:colId xmlns:a16="http://schemas.microsoft.com/office/drawing/2014/main" val="1987314647"/>
                    </a:ext>
                  </a:extLst>
                </a:gridCol>
                <a:gridCol w="1096815">
                  <a:extLst>
                    <a:ext uri="{9D8B030D-6E8A-4147-A177-3AD203B41FA5}">
                      <a16:colId xmlns:a16="http://schemas.microsoft.com/office/drawing/2014/main" val="3797148253"/>
                    </a:ext>
                  </a:extLst>
                </a:gridCol>
                <a:gridCol w="1331423">
                  <a:extLst>
                    <a:ext uri="{9D8B030D-6E8A-4147-A177-3AD203B41FA5}">
                      <a16:colId xmlns:a16="http://schemas.microsoft.com/office/drawing/2014/main" val="2446750223"/>
                    </a:ext>
                  </a:extLst>
                </a:gridCol>
              </a:tblGrid>
              <a:tr h="696163">
                <a:tc>
                  <a:txBody>
                    <a:bodyPr/>
                    <a:lstStyle/>
                    <a:p>
                      <a:pPr algn="ctr">
                        <a:lnSpc>
                          <a:spcPct val="107000"/>
                        </a:lnSpc>
                        <a:spcAft>
                          <a:spcPts val="0"/>
                        </a:spcAft>
                      </a:pPr>
                      <a:r>
                        <a:rPr lang="en-GB" sz="1400" b="1" cap="none" spc="0" dirty="0">
                          <a:solidFill>
                            <a:schemeClr val="tx1"/>
                          </a:solidFill>
                          <a:effectLst/>
                        </a:rPr>
                        <a:t>Level of education</a:t>
                      </a:r>
                      <a:endParaRPr lang="en-GB" sz="14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0"/>
                        </a:spcAft>
                      </a:pPr>
                      <a:r>
                        <a:rPr lang="en-GB" sz="1400" b="1" kern="1200" cap="none" spc="0" dirty="0">
                          <a:solidFill>
                            <a:schemeClr val="tx1"/>
                          </a:solidFill>
                          <a:effectLst/>
                          <a:latin typeface="+mn-lt"/>
                          <a:ea typeface="+mn-ea"/>
                          <a:cs typeface="+mn-cs"/>
                        </a:rPr>
                        <a:t>Strongly Agree &amp; Agree (%)</a:t>
                      </a:r>
                    </a:p>
                  </a:txBody>
                  <a:tcPr marL="0" marR="39897" marT="14962" marB="74808" anchor="ctr"/>
                </a:tc>
                <a:tc>
                  <a:txBody>
                    <a:bodyPr/>
                    <a:lstStyle/>
                    <a:p>
                      <a:pPr algn="ctr">
                        <a:lnSpc>
                          <a:spcPct val="107000"/>
                        </a:lnSpc>
                        <a:spcAft>
                          <a:spcPts val="0"/>
                        </a:spcAft>
                      </a:pPr>
                      <a:r>
                        <a:rPr lang="en-GB" sz="1400" b="1" kern="1200" cap="none" spc="0" dirty="0">
                          <a:solidFill>
                            <a:schemeClr val="tx1"/>
                          </a:solidFill>
                          <a:effectLst/>
                          <a:latin typeface="+mn-lt"/>
                          <a:ea typeface="+mn-ea"/>
                          <a:cs typeface="+mn-cs"/>
                        </a:rPr>
                        <a:t>Neutral (%)</a:t>
                      </a:r>
                    </a:p>
                  </a:txBody>
                  <a:tcPr marL="0" marR="39897" marT="14962" marB="74808" anchor="ctr"/>
                </a:tc>
                <a:tc>
                  <a:txBody>
                    <a:bodyPr/>
                    <a:lstStyle/>
                    <a:p>
                      <a:pPr algn="ctr">
                        <a:lnSpc>
                          <a:spcPct val="107000"/>
                        </a:lnSpc>
                        <a:spcAft>
                          <a:spcPts val="0"/>
                        </a:spcAft>
                      </a:pPr>
                      <a:r>
                        <a:rPr lang="en-GB" sz="1400" b="1" kern="1200" cap="none" spc="0" dirty="0">
                          <a:solidFill>
                            <a:schemeClr val="tx1"/>
                          </a:solidFill>
                          <a:effectLst/>
                          <a:latin typeface="+mn-lt"/>
                          <a:ea typeface="+mn-ea"/>
                          <a:cs typeface="+mn-cs"/>
                        </a:rPr>
                        <a:t>Disagree &amp; Strongly Disagree (%)</a:t>
                      </a:r>
                    </a:p>
                  </a:txBody>
                  <a:tcPr marL="0" marR="39897" marT="14962" marB="74808" anchor="ctr"/>
                </a:tc>
                <a:extLst>
                  <a:ext uri="{0D108BD9-81ED-4DB2-BD59-A6C34878D82A}">
                    <a16:rowId xmlns:a16="http://schemas.microsoft.com/office/drawing/2014/main" val="1057969974"/>
                  </a:ext>
                </a:extLst>
              </a:tr>
              <a:tr h="549465">
                <a:tc>
                  <a:txBody>
                    <a:bodyPr/>
                    <a:lstStyle/>
                    <a:p>
                      <a:pPr algn="ctr">
                        <a:lnSpc>
                          <a:spcPct val="107000"/>
                        </a:lnSpc>
                        <a:spcAft>
                          <a:spcPts val="0"/>
                        </a:spcAft>
                      </a:pPr>
                      <a:r>
                        <a:rPr lang="en-GB" sz="1400" b="0" cap="none" spc="0" dirty="0">
                          <a:solidFill>
                            <a:schemeClr val="tx1"/>
                          </a:solidFill>
                          <a:effectLst/>
                        </a:rPr>
                        <a:t>English language centre</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0"/>
                        </a:spcAft>
                      </a:pPr>
                      <a:r>
                        <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60.53</a:t>
                      </a:r>
                    </a:p>
                  </a:txBody>
                  <a:tcPr marL="53747" marR="87328" marT="15356" marB="115172" anchor="ctr"/>
                </a:tc>
                <a:tc>
                  <a:txBody>
                    <a:bodyPr/>
                    <a:lstStyle/>
                    <a:p>
                      <a:pPr algn="ctr">
                        <a:lnSpc>
                          <a:spcPct val="107000"/>
                        </a:lnSpc>
                        <a:spcAft>
                          <a:spcPts val="0"/>
                        </a:spcAft>
                      </a:pPr>
                      <a:r>
                        <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21.05</a:t>
                      </a:r>
                    </a:p>
                  </a:txBody>
                  <a:tcPr marL="53747" marR="87328" marT="15356" marB="115172" anchor="ctr"/>
                </a:tc>
                <a:tc>
                  <a:txBody>
                    <a:bodyPr/>
                    <a:lstStyle/>
                    <a:p>
                      <a:pPr algn="ctr">
                        <a:lnSpc>
                          <a:spcPct val="107000"/>
                        </a:lnSpc>
                        <a:spcAft>
                          <a:spcPts val="0"/>
                        </a:spcAft>
                      </a:pPr>
                      <a:r>
                        <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18.42</a:t>
                      </a:r>
                    </a:p>
                  </a:txBody>
                  <a:tcPr marL="53747" marR="87328" marT="15356" marB="115172" anchor="ctr"/>
                </a:tc>
                <a:extLst>
                  <a:ext uri="{0D108BD9-81ED-4DB2-BD59-A6C34878D82A}">
                    <a16:rowId xmlns:a16="http://schemas.microsoft.com/office/drawing/2014/main" val="1009484573"/>
                  </a:ext>
                </a:extLst>
              </a:tr>
              <a:tr h="529996">
                <a:tc>
                  <a:txBody>
                    <a:bodyPr/>
                    <a:lstStyle/>
                    <a:p>
                      <a:pPr algn="ctr">
                        <a:lnSpc>
                          <a:spcPct val="107000"/>
                        </a:lnSpc>
                        <a:spcAft>
                          <a:spcPts val="0"/>
                        </a:spcAft>
                      </a:pPr>
                      <a:r>
                        <a:rPr lang="en-GB" sz="1400" b="0" cap="none" spc="0" dirty="0">
                          <a:solidFill>
                            <a:schemeClr val="tx1"/>
                          </a:solidFill>
                          <a:effectLst/>
                        </a:rPr>
                        <a:t>Vocational training</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0"/>
                        </a:spcAft>
                      </a:pPr>
                      <a:r>
                        <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53747" marR="87328" marT="15356" marB="115172" anchor="ctr"/>
                </a:tc>
                <a:tc>
                  <a:txBody>
                    <a:bodyPr/>
                    <a:lstStyle/>
                    <a:p>
                      <a:pPr algn="ctr">
                        <a:lnSpc>
                          <a:spcPct val="107000"/>
                        </a:lnSpc>
                        <a:spcAft>
                          <a:spcPts val="0"/>
                        </a:spcAft>
                      </a:pPr>
                      <a:r>
                        <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p>
                  </a:txBody>
                  <a:tcPr marL="53747" marR="87328" marT="15356" marB="115172" anchor="ctr"/>
                </a:tc>
                <a:tc>
                  <a:txBody>
                    <a:bodyPr/>
                    <a:lstStyle/>
                    <a:p>
                      <a:pPr algn="ctr">
                        <a:lnSpc>
                          <a:spcPct val="107000"/>
                        </a:lnSpc>
                        <a:spcAft>
                          <a:spcPts val="0"/>
                        </a:spcAft>
                      </a:pPr>
                      <a:r>
                        <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p>
                  </a:txBody>
                  <a:tcPr marL="53747" marR="87328" marT="15356" marB="115172" anchor="ctr"/>
                </a:tc>
                <a:extLst>
                  <a:ext uri="{0D108BD9-81ED-4DB2-BD59-A6C34878D82A}">
                    <a16:rowId xmlns:a16="http://schemas.microsoft.com/office/drawing/2014/main" val="2142520241"/>
                  </a:ext>
                </a:extLst>
              </a:tr>
              <a:tr h="348720">
                <a:tc>
                  <a:txBody>
                    <a:bodyPr/>
                    <a:lstStyle/>
                    <a:p>
                      <a:pPr algn="ctr">
                        <a:lnSpc>
                          <a:spcPct val="107000"/>
                        </a:lnSpc>
                        <a:spcAft>
                          <a:spcPts val="0"/>
                        </a:spcAft>
                      </a:pPr>
                      <a:r>
                        <a:rPr lang="en-GB" sz="1400" b="0" cap="none" spc="0" dirty="0">
                          <a:solidFill>
                            <a:schemeClr val="tx1"/>
                          </a:solidFill>
                          <a:effectLst/>
                        </a:rPr>
                        <a:t>Primary</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0"/>
                        </a:spcAft>
                      </a:pPr>
                      <a:r>
                        <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67.54</a:t>
                      </a:r>
                    </a:p>
                  </a:txBody>
                  <a:tcPr marL="53747" marR="87328" marT="15356" marB="115172" anchor="ctr"/>
                </a:tc>
                <a:tc>
                  <a:txBody>
                    <a:bodyPr/>
                    <a:lstStyle/>
                    <a:p>
                      <a:pPr algn="ctr">
                        <a:lnSpc>
                          <a:spcPct val="107000"/>
                        </a:lnSpc>
                        <a:spcAft>
                          <a:spcPts val="0"/>
                        </a:spcAft>
                      </a:pPr>
                      <a:r>
                        <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20.55</a:t>
                      </a:r>
                    </a:p>
                  </a:txBody>
                  <a:tcPr marL="53747" marR="87328" marT="15356" marB="115172" anchor="ctr"/>
                </a:tc>
                <a:tc>
                  <a:txBody>
                    <a:bodyPr/>
                    <a:lstStyle/>
                    <a:p>
                      <a:pPr algn="ctr">
                        <a:lnSpc>
                          <a:spcPct val="107000"/>
                        </a:lnSpc>
                        <a:spcAft>
                          <a:spcPts val="0"/>
                        </a:spcAft>
                      </a:pPr>
                      <a:r>
                        <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11.91</a:t>
                      </a:r>
                    </a:p>
                  </a:txBody>
                  <a:tcPr marL="53747" marR="87328" marT="15356" marB="115172" anchor="ctr"/>
                </a:tc>
                <a:extLst>
                  <a:ext uri="{0D108BD9-81ED-4DB2-BD59-A6C34878D82A}">
                    <a16:rowId xmlns:a16="http://schemas.microsoft.com/office/drawing/2014/main" val="2805838541"/>
                  </a:ext>
                </a:extLst>
              </a:tr>
              <a:tr h="337357">
                <a:tc>
                  <a:txBody>
                    <a:bodyPr/>
                    <a:lstStyle/>
                    <a:p>
                      <a:pPr algn="ctr">
                        <a:lnSpc>
                          <a:spcPct val="107000"/>
                        </a:lnSpc>
                        <a:spcAft>
                          <a:spcPts val="0"/>
                        </a:spcAft>
                      </a:pPr>
                      <a:r>
                        <a:rPr lang="en-GB" sz="1400" b="0" cap="none" spc="0" dirty="0">
                          <a:solidFill>
                            <a:schemeClr val="tx1"/>
                          </a:solidFill>
                          <a:effectLst/>
                        </a:rPr>
                        <a:t>Secondary</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0"/>
                        </a:spcAft>
                      </a:pPr>
                      <a:r>
                        <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66.67</a:t>
                      </a:r>
                    </a:p>
                  </a:txBody>
                  <a:tcPr marL="53747" marR="87328" marT="15356" marB="115172" anchor="ctr"/>
                </a:tc>
                <a:tc>
                  <a:txBody>
                    <a:bodyPr/>
                    <a:lstStyle/>
                    <a:p>
                      <a:pPr algn="ctr">
                        <a:lnSpc>
                          <a:spcPct val="107000"/>
                        </a:lnSpc>
                        <a:spcAft>
                          <a:spcPts val="0"/>
                        </a:spcAft>
                      </a:pPr>
                      <a:r>
                        <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20.55</a:t>
                      </a:r>
                    </a:p>
                  </a:txBody>
                  <a:tcPr marL="53747" marR="87328" marT="15356" marB="115172" anchor="ctr"/>
                </a:tc>
                <a:tc>
                  <a:txBody>
                    <a:bodyPr/>
                    <a:lstStyle/>
                    <a:p>
                      <a:pPr algn="ctr">
                        <a:lnSpc>
                          <a:spcPct val="107000"/>
                        </a:lnSpc>
                        <a:spcAft>
                          <a:spcPts val="0"/>
                        </a:spcAft>
                      </a:pPr>
                      <a:r>
                        <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12.79</a:t>
                      </a:r>
                    </a:p>
                  </a:txBody>
                  <a:tcPr marL="53747" marR="87328" marT="15356" marB="115172" anchor="ctr"/>
                </a:tc>
                <a:extLst>
                  <a:ext uri="{0D108BD9-81ED-4DB2-BD59-A6C34878D82A}">
                    <a16:rowId xmlns:a16="http://schemas.microsoft.com/office/drawing/2014/main" val="287532948"/>
                  </a:ext>
                </a:extLst>
              </a:tr>
              <a:tr h="337357">
                <a:tc>
                  <a:txBody>
                    <a:bodyPr/>
                    <a:lstStyle/>
                    <a:p>
                      <a:pPr algn="ctr">
                        <a:lnSpc>
                          <a:spcPct val="107000"/>
                        </a:lnSpc>
                        <a:spcAft>
                          <a:spcPts val="0"/>
                        </a:spcAft>
                        <a:tabLst>
                          <a:tab pos="2765425" algn="ctr"/>
                        </a:tabLst>
                      </a:pPr>
                      <a:r>
                        <a:rPr lang="en-GB" sz="1400" b="0" cap="none" spc="0" dirty="0">
                          <a:solidFill>
                            <a:schemeClr val="tx1"/>
                          </a:solidFill>
                          <a:effectLst/>
                        </a:rPr>
                        <a:t>High school</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0"/>
                        </a:spcAft>
                        <a:tabLst>
                          <a:tab pos="2765425" algn="ctr"/>
                        </a:tabLst>
                      </a:pPr>
                      <a:r>
                        <a:rPr lang="en-GB" sz="1400" b="0" cap="none" spc="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61.08</a:t>
                      </a:r>
                    </a:p>
                  </a:txBody>
                  <a:tcPr marL="53747" marR="87328" marT="15356" marB="115172" anchor="ctr"/>
                </a:tc>
                <a:tc>
                  <a:txBody>
                    <a:bodyPr/>
                    <a:lstStyle/>
                    <a:p>
                      <a:pPr algn="ctr">
                        <a:lnSpc>
                          <a:spcPct val="107000"/>
                        </a:lnSpc>
                        <a:spcAft>
                          <a:spcPts val="0"/>
                        </a:spcAft>
                        <a:tabLst>
                          <a:tab pos="2765425" algn="ctr"/>
                        </a:tabLst>
                      </a:pPr>
                      <a:r>
                        <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18.56</a:t>
                      </a:r>
                    </a:p>
                  </a:txBody>
                  <a:tcPr marL="53747" marR="87328" marT="15356" marB="115172" anchor="ctr"/>
                </a:tc>
                <a:tc>
                  <a:txBody>
                    <a:bodyPr/>
                    <a:lstStyle/>
                    <a:p>
                      <a:pPr algn="ctr">
                        <a:lnSpc>
                          <a:spcPct val="107000"/>
                        </a:lnSpc>
                        <a:spcAft>
                          <a:spcPts val="0"/>
                        </a:spcAft>
                        <a:tabLst>
                          <a:tab pos="2765425" algn="ctr"/>
                        </a:tabLst>
                      </a:pPr>
                      <a:r>
                        <a:rPr lang="en-GB" sz="1400" b="0" cap="none" spc="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20.36</a:t>
                      </a:r>
                    </a:p>
                  </a:txBody>
                  <a:tcPr marL="53747" marR="87328" marT="15356" marB="115172" anchor="ctr"/>
                </a:tc>
                <a:extLst>
                  <a:ext uri="{0D108BD9-81ED-4DB2-BD59-A6C34878D82A}">
                    <a16:rowId xmlns:a16="http://schemas.microsoft.com/office/drawing/2014/main" val="2446985559"/>
                  </a:ext>
                </a:extLst>
              </a:tr>
              <a:tr h="377047">
                <a:tc>
                  <a:txBody>
                    <a:bodyPr/>
                    <a:lstStyle/>
                    <a:p>
                      <a:pPr algn="ctr">
                        <a:lnSpc>
                          <a:spcPct val="107000"/>
                        </a:lnSpc>
                        <a:spcAft>
                          <a:spcPts val="0"/>
                        </a:spcAft>
                      </a:pPr>
                      <a:r>
                        <a:rPr lang="en-GB" sz="1400" b="0" cap="none" spc="0" dirty="0">
                          <a:solidFill>
                            <a:schemeClr val="tx1"/>
                          </a:solidFill>
                          <a:effectLst/>
                        </a:rPr>
                        <a:t>College</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0"/>
                        </a:spcAft>
                      </a:pPr>
                      <a:r>
                        <a:rPr lang="en-GB" sz="1400" b="0" cap="none" spc="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57.14</a:t>
                      </a:r>
                    </a:p>
                  </a:txBody>
                  <a:tcPr marL="53747" marR="87328" marT="15356" marB="115172" anchor="ctr"/>
                </a:tc>
                <a:tc>
                  <a:txBody>
                    <a:bodyPr/>
                    <a:lstStyle/>
                    <a:p>
                      <a:pPr algn="ctr">
                        <a:lnSpc>
                          <a:spcPct val="107000"/>
                        </a:lnSpc>
                        <a:spcAft>
                          <a:spcPts val="0"/>
                        </a:spcAft>
                      </a:pPr>
                      <a:r>
                        <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7.14</a:t>
                      </a:r>
                    </a:p>
                  </a:txBody>
                  <a:tcPr marL="53747" marR="87328" marT="15356" marB="115172" anchor="ctr"/>
                </a:tc>
                <a:tc>
                  <a:txBody>
                    <a:bodyPr/>
                    <a:lstStyle/>
                    <a:p>
                      <a:pPr algn="ctr">
                        <a:lnSpc>
                          <a:spcPct val="107000"/>
                        </a:lnSpc>
                        <a:spcAft>
                          <a:spcPts val="0"/>
                        </a:spcAft>
                      </a:pPr>
                      <a:r>
                        <a:rPr lang="en-GB" sz="1400" b="0" cap="none" spc="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35.71</a:t>
                      </a:r>
                    </a:p>
                  </a:txBody>
                  <a:tcPr marL="53747" marR="87328" marT="15356" marB="115172" anchor="ctr"/>
                </a:tc>
                <a:extLst>
                  <a:ext uri="{0D108BD9-81ED-4DB2-BD59-A6C34878D82A}">
                    <a16:rowId xmlns:a16="http://schemas.microsoft.com/office/drawing/2014/main" val="3124398471"/>
                  </a:ext>
                </a:extLst>
              </a:tr>
              <a:tr h="317513">
                <a:tc>
                  <a:txBody>
                    <a:bodyPr/>
                    <a:lstStyle/>
                    <a:p>
                      <a:pPr marL="0" algn="ctr" defTabSz="914400" rtl="0" eaLnBrk="1" latinLnBrk="0" hangingPunct="1">
                        <a:lnSpc>
                          <a:spcPct val="107000"/>
                        </a:lnSpc>
                        <a:spcAft>
                          <a:spcPts val="0"/>
                        </a:spcAft>
                        <a:tabLst>
                          <a:tab pos="2765425" algn="ctr"/>
                        </a:tabLst>
                      </a:pPr>
                      <a:r>
                        <a:rPr lang="en-GB" sz="1400" b="0" kern="1200" cap="none" spc="0" dirty="0">
                          <a:solidFill>
                            <a:schemeClr val="tx1"/>
                          </a:solidFill>
                          <a:effectLst/>
                        </a:rPr>
                        <a:t>University</a:t>
                      </a:r>
                      <a:endParaRPr lang="en-GB" sz="1400" b="0" kern="1200" cap="none" spc="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marL="0" algn="ctr" defTabSz="914400" rtl="0" eaLnBrk="1" latinLnBrk="0" hangingPunct="1">
                        <a:lnSpc>
                          <a:spcPct val="107000"/>
                        </a:lnSpc>
                        <a:spcAft>
                          <a:spcPts val="0"/>
                        </a:spcAft>
                        <a:tabLst>
                          <a:tab pos="2765425" algn="ctr"/>
                        </a:tabLst>
                      </a:pPr>
                      <a:r>
                        <a:rPr lang="en-GB" sz="1400" b="0" kern="1200" cap="none" spc="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63.83</a:t>
                      </a:r>
                    </a:p>
                  </a:txBody>
                  <a:tcPr marL="53747" marR="87328" marT="15356" marB="115172" anchor="ctr"/>
                </a:tc>
                <a:tc>
                  <a:txBody>
                    <a:bodyPr/>
                    <a:lstStyle/>
                    <a:p>
                      <a:pPr marL="0" algn="ctr" defTabSz="914400" rtl="0" eaLnBrk="1" latinLnBrk="0" hangingPunct="1">
                        <a:lnSpc>
                          <a:spcPct val="107000"/>
                        </a:lnSpc>
                        <a:spcAft>
                          <a:spcPts val="0"/>
                        </a:spcAft>
                        <a:tabLst>
                          <a:tab pos="2765425" algn="ctr"/>
                        </a:tabLst>
                      </a:pPr>
                      <a:r>
                        <a:rPr lang="en-GB" sz="1400" b="0" kern="1200" cap="none" spc="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14.89</a:t>
                      </a:r>
                    </a:p>
                  </a:txBody>
                  <a:tcPr marL="53747" marR="87328" marT="15356" marB="115172" anchor="ctr"/>
                </a:tc>
                <a:tc>
                  <a:txBody>
                    <a:bodyPr/>
                    <a:lstStyle/>
                    <a:p>
                      <a:pPr marL="0" algn="ctr" defTabSz="914400" rtl="0" eaLnBrk="1" latinLnBrk="0" hangingPunct="1">
                        <a:lnSpc>
                          <a:spcPct val="107000"/>
                        </a:lnSpc>
                        <a:spcAft>
                          <a:spcPts val="0"/>
                        </a:spcAft>
                        <a:tabLst>
                          <a:tab pos="2765425" algn="ctr"/>
                        </a:tabLst>
                      </a:pPr>
                      <a:r>
                        <a:rPr lang="en-GB" sz="1400" b="0" kern="1200" cap="none" spc="0" dirty="0">
                          <a:solidFill>
                            <a:schemeClr val="accent6">
                              <a:lumMod val="50000"/>
                            </a:schemeClr>
                          </a:solidFill>
                          <a:effectLst/>
                          <a:latin typeface="Arial" panose="020B0604020202020204" pitchFamily="34" charset="0"/>
                          <a:ea typeface="Calibri" panose="020F0502020204030204" pitchFamily="34" charset="0"/>
                          <a:cs typeface="Times New Roman" panose="02020603050405020304" pitchFamily="18" charset="0"/>
                        </a:rPr>
                        <a:t>21.28</a:t>
                      </a:r>
                    </a:p>
                  </a:txBody>
                  <a:tcPr marL="53747" marR="87328" marT="15356" marB="115172" anchor="ctr"/>
                </a:tc>
                <a:extLst>
                  <a:ext uri="{0D108BD9-81ED-4DB2-BD59-A6C34878D82A}">
                    <a16:rowId xmlns:a16="http://schemas.microsoft.com/office/drawing/2014/main" val="3308331089"/>
                  </a:ext>
                </a:extLst>
              </a:tr>
              <a:tr h="346404">
                <a:tc>
                  <a:txBody>
                    <a:bodyPr/>
                    <a:lstStyle/>
                    <a:p>
                      <a:pPr algn="ctr">
                        <a:lnSpc>
                          <a:spcPct val="107000"/>
                        </a:lnSpc>
                        <a:spcAft>
                          <a:spcPts val="0"/>
                        </a:spcAft>
                      </a:pPr>
                      <a:r>
                        <a:rPr lang="en-GB" sz="1400" b="0" cap="none" spc="0" dirty="0">
                          <a:solidFill>
                            <a:schemeClr val="tx1"/>
                          </a:solidFill>
                          <a:effectLst/>
                        </a:rPr>
                        <a:t>Others</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0"/>
                        </a:spcAft>
                      </a:pPr>
                      <a:r>
                        <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57.58</a:t>
                      </a:r>
                    </a:p>
                  </a:txBody>
                  <a:tcPr marL="53747" marR="87328" marT="15356" marB="115172" anchor="ctr"/>
                </a:tc>
                <a:tc>
                  <a:txBody>
                    <a:bodyPr/>
                    <a:lstStyle/>
                    <a:p>
                      <a:pPr algn="ctr">
                        <a:lnSpc>
                          <a:spcPct val="107000"/>
                        </a:lnSpc>
                        <a:spcAft>
                          <a:spcPts val="0"/>
                        </a:spcAft>
                      </a:pPr>
                      <a:r>
                        <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27.27</a:t>
                      </a:r>
                    </a:p>
                  </a:txBody>
                  <a:tcPr marL="53747" marR="87328" marT="15356" marB="115172" anchor="ctr"/>
                </a:tc>
                <a:tc>
                  <a:txBody>
                    <a:bodyPr/>
                    <a:lstStyle/>
                    <a:p>
                      <a:pPr algn="ctr">
                        <a:lnSpc>
                          <a:spcPct val="107000"/>
                        </a:lnSpc>
                        <a:spcAft>
                          <a:spcPts val="0"/>
                        </a:spcAft>
                      </a:pPr>
                      <a:r>
                        <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15.15</a:t>
                      </a:r>
                    </a:p>
                  </a:txBody>
                  <a:tcPr marL="53747" marR="87328" marT="15356" marB="115172" anchor="ctr"/>
                </a:tc>
                <a:extLst>
                  <a:ext uri="{0D108BD9-81ED-4DB2-BD59-A6C34878D82A}">
                    <a16:rowId xmlns:a16="http://schemas.microsoft.com/office/drawing/2014/main" val="1604904032"/>
                  </a:ext>
                </a:extLst>
              </a:tr>
            </a:tbl>
          </a:graphicData>
        </a:graphic>
      </p:graphicFrame>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a:xfrm>
            <a:off x="624000" y="478686"/>
            <a:ext cx="10944000" cy="539886"/>
          </a:xfrm>
        </p:spPr>
        <p:txBody>
          <a:bodyPr/>
          <a:lstStyle/>
          <a:p>
            <a:r>
              <a:rPr lang="en-US" dirty="0"/>
              <a:t>Survey of the situation – Training experiences</a:t>
            </a:r>
          </a:p>
        </p:txBody>
      </p:sp>
      <p:sp>
        <p:nvSpPr>
          <p:cNvPr id="10" name="Title 1">
            <a:extLst>
              <a:ext uri="{FF2B5EF4-FFF2-40B4-BE49-F238E27FC236}">
                <a16:creationId xmlns:a16="http://schemas.microsoft.com/office/drawing/2014/main" id="{58A55769-2C9A-0FE6-87F9-4D226FBFB3A6}"/>
              </a:ext>
            </a:extLst>
          </p:cNvPr>
          <p:cNvSpPr txBox="1">
            <a:spLocks/>
          </p:cNvSpPr>
          <p:nvPr/>
        </p:nvSpPr>
        <p:spPr>
          <a:xfrm>
            <a:off x="423752" y="575999"/>
            <a:ext cx="5027923" cy="1530593"/>
          </a:xfrm>
          <a:prstGeom prst="rect">
            <a:avLst/>
          </a:prstGeom>
        </p:spPr>
        <p:txBody>
          <a:bodyPr vert="horz" lIns="91440" tIns="45720" rIns="91440" bIns="45720" rtlCol="0" anchor="ctr" anchorCtr="0">
            <a:norm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pPr>
              <a:lnSpc>
                <a:spcPct val="107000"/>
              </a:lnSpc>
            </a:pPr>
            <a:r>
              <a:rPr lang="en-US" sz="1800" i="1" dirty="0">
                <a:solidFill>
                  <a:srgbClr val="230859"/>
                </a:solidFill>
              </a:rPr>
              <a:t>I studied assessment as part of my initial teacher education </a:t>
            </a:r>
            <a:r>
              <a:rPr lang="en-US" sz="1800" i="1" dirty="0" err="1">
                <a:solidFill>
                  <a:srgbClr val="230859"/>
                </a:solidFill>
              </a:rPr>
              <a:t>programme</a:t>
            </a:r>
            <a:r>
              <a:rPr lang="en-US" sz="1800" i="1" dirty="0">
                <a:solidFill>
                  <a:srgbClr val="230859"/>
                </a:solidFill>
              </a:rPr>
              <a:t>.</a:t>
            </a:r>
          </a:p>
        </p:txBody>
      </p:sp>
      <p:sp>
        <p:nvSpPr>
          <p:cNvPr id="11" name="Content Placeholder 4">
            <a:extLst>
              <a:ext uri="{FF2B5EF4-FFF2-40B4-BE49-F238E27FC236}">
                <a16:creationId xmlns:a16="http://schemas.microsoft.com/office/drawing/2014/main" id="{959BE002-9950-AA25-25D2-C7B26D6B3CA7}"/>
              </a:ext>
            </a:extLst>
          </p:cNvPr>
          <p:cNvSpPr>
            <a:spLocks noGrp="1"/>
          </p:cNvSpPr>
          <p:nvPr>
            <p:ph sz="half" idx="2"/>
          </p:nvPr>
        </p:nvSpPr>
        <p:spPr>
          <a:xfrm>
            <a:off x="423751" y="5891515"/>
            <a:ext cx="10943999" cy="879676"/>
          </a:xfrm>
        </p:spPr>
        <p:txBody>
          <a:bodyPr vert="horz" lIns="91440" tIns="45720" rIns="91440" bIns="45720" rtlCol="0">
            <a:normAutofit lnSpcReduction="10000"/>
          </a:bodyPr>
          <a:lstStyle/>
          <a:p>
            <a:r>
              <a:rPr lang="en-US" sz="1800" b="0" dirty="0">
                <a:solidFill>
                  <a:schemeClr val="accent6">
                    <a:lumMod val="50000"/>
                  </a:schemeClr>
                </a:solidFill>
              </a:rPr>
              <a:t>Further findings showing that more teachers need in-service training on assessment, especially teachers of adult learners (at high schools, colleges and universities) and those teaching at language centers and vocational training </a:t>
            </a:r>
            <a:r>
              <a:rPr lang="en-US" sz="1800" b="0" dirty="0" err="1">
                <a:solidFill>
                  <a:schemeClr val="accent6">
                    <a:lumMod val="50000"/>
                  </a:schemeClr>
                </a:solidFill>
              </a:rPr>
              <a:t>programmes</a:t>
            </a:r>
            <a:r>
              <a:rPr lang="en-US" sz="1800" b="0" dirty="0">
                <a:solidFill>
                  <a:schemeClr val="accent6">
                    <a:lumMod val="50000"/>
                  </a:schemeClr>
                </a:solidFill>
              </a:rPr>
              <a:t>.</a:t>
            </a:r>
            <a:endParaRPr lang="en-US" sz="1800" b="0" dirty="0">
              <a:solidFill>
                <a:srgbClr val="00B050"/>
              </a:solidFill>
            </a:endParaRPr>
          </a:p>
        </p:txBody>
      </p:sp>
      <p:graphicFrame>
        <p:nvGraphicFramePr>
          <p:cNvPr id="2" name="Content Placeholder 3">
            <a:extLst>
              <a:ext uri="{FF2B5EF4-FFF2-40B4-BE49-F238E27FC236}">
                <a16:creationId xmlns:a16="http://schemas.microsoft.com/office/drawing/2014/main" id="{21C39F60-387E-700E-52C7-C456617E6FF7}"/>
              </a:ext>
            </a:extLst>
          </p:cNvPr>
          <p:cNvGraphicFramePr>
            <a:graphicFrameLocks/>
          </p:cNvGraphicFramePr>
          <p:nvPr>
            <p:extLst>
              <p:ext uri="{D42A27DB-BD31-4B8C-83A1-F6EECF244321}">
                <p14:modId xmlns:p14="http://schemas.microsoft.com/office/powerpoint/2010/main" val="1801426396"/>
              </p:ext>
            </p:extLst>
          </p:nvPr>
        </p:nvGraphicFramePr>
        <p:xfrm>
          <a:off x="5979601" y="1762127"/>
          <a:ext cx="5027923" cy="4016104"/>
        </p:xfrm>
        <a:graphic>
          <a:graphicData uri="http://schemas.openxmlformats.org/drawingml/2006/table">
            <a:tbl>
              <a:tblPr firstRow="1" firstCol="1" bandRow="1">
                <a:tableStyleId>{616DA210-FB5B-4158-B5E0-FEB733F419BA}</a:tableStyleId>
              </a:tblPr>
              <a:tblGrid>
                <a:gridCol w="1554624">
                  <a:extLst>
                    <a:ext uri="{9D8B030D-6E8A-4147-A177-3AD203B41FA5}">
                      <a16:colId xmlns:a16="http://schemas.microsoft.com/office/drawing/2014/main" val="2607970316"/>
                    </a:ext>
                  </a:extLst>
                </a:gridCol>
                <a:gridCol w="1042880">
                  <a:extLst>
                    <a:ext uri="{9D8B030D-6E8A-4147-A177-3AD203B41FA5}">
                      <a16:colId xmlns:a16="http://schemas.microsoft.com/office/drawing/2014/main" val="1987314647"/>
                    </a:ext>
                  </a:extLst>
                </a:gridCol>
                <a:gridCol w="1097800">
                  <a:extLst>
                    <a:ext uri="{9D8B030D-6E8A-4147-A177-3AD203B41FA5}">
                      <a16:colId xmlns:a16="http://schemas.microsoft.com/office/drawing/2014/main" val="3797148253"/>
                    </a:ext>
                  </a:extLst>
                </a:gridCol>
                <a:gridCol w="1332619">
                  <a:extLst>
                    <a:ext uri="{9D8B030D-6E8A-4147-A177-3AD203B41FA5}">
                      <a16:colId xmlns:a16="http://schemas.microsoft.com/office/drawing/2014/main" val="2446750223"/>
                    </a:ext>
                  </a:extLst>
                </a:gridCol>
              </a:tblGrid>
              <a:tr h="732953">
                <a:tc>
                  <a:txBody>
                    <a:bodyPr/>
                    <a:lstStyle/>
                    <a:p>
                      <a:pPr algn="ctr">
                        <a:lnSpc>
                          <a:spcPct val="107000"/>
                        </a:lnSpc>
                        <a:spcAft>
                          <a:spcPts val="800"/>
                        </a:spcAft>
                      </a:pPr>
                      <a:r>
                        <a:rPr lang="en-GB" sz="1400" b="1" cap="none" spc="0" dirty="0">
                          <a:solidFill>
                            <a:schemeClr val="tx1"/>
                          </a:solidFill>
                          <a:effectLst/>
                        </a:rPr>
                        <a:t>Level of education</a:t>
                      </a:r>
                      <a:endParaRPr lang="en-GB" sz="14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0"/>
                        </a:spcAft>
                      </a:pPr>
                      <a:r>
                        <a:rPr lang="en-GB" sz="1400" b="1" kern="1200" cap="none" spc="0" dirty="0">
                          <a:solidFill>
                            <a:schemeClr val="tx1"/>
                          </a:solidFill>
                          <a:effectLst/>
                          <a:latin typeface="+mn-lt"/>
                          <a:ea typeface="+mn-ea"/>
                          <a:cs typeface="+mn-cs"/>
                        </a:rPr>
                        <a:t>Strongly Agree &amp; Agree (%)</a:t>
                      </a:r>
                    </a:p>
                  </a:txBody>
                  <a:tcPr marL="0" marR="39897" marT="14962" marB="74808" anchor="ctr"/>
                </a:tc>
                <a:tc>
                  <a:txBody>
                    <a:bodyPr/>
                    <a:lstStyle/>
                    <a:p>
                      <a:pPr algn="ctr">
                        <a:lnSpc>
                          <a:spcPct val="107000"/>
                        </a:lnSpc>
                        <a:spcAft>
                          <a:spcPts val="0"/>
                        </a:spcAft>
                      </a:pPr>
                      <a:r>
                        <a:rPr lang="en-GB" sz="1400" b="1" kern="1200" cap="none" spc="0" dirty="0">
                          <a:solidFill>
                            <a:schemeClr val="tx1"/>
                          </a:solidFill>
                          <a:effectLst/>
                          <a:latin typeface="+mn-lt"/>
                          <a:ea typeface="+mn-ea"/>
                          <a:cs typeface="+mn-cs"/>
                        </a:rPr>
                        <a:t>Neutral (%)</a:t>
                      </a:r>
                    </a:p>
                  </a:txBody>
                  <a:tcPr marL="0" marR="39897" marT="14962" marB="74808" anchor="ctr"/>
                </a:tc>
                <a:tc>
                  <a:txBody>
                    <a:bodyPr/>
                    <a:lstStyle/>
                    <a:p>
                      <a:pPr algn="ctr">
                        <a:lnSpc>
                          <a:spcPct val="107000"/>
                        </a:lnSpc>
                        <a:spcAft>
                          <a:spcPts val="0"/>
                        </a:spcAft>
                      </a:pPr>
                      <a:r>
                        <a:rPr lang="en-GB" sz="1400" b="1" kern="1200" cap="none" spc="0" dirty="0">
                          <a:solidFill>
                            <a:schemeClr val="tx1"/>
                          </a:solidFill>
                          <a:effectLst/>
                          <a:latin typeface="+mn-lt"/>
                          <a:ea typeface="+mn-ea"/>
                          <a:cs typeface="+mn-cs"/>
                        </a:rPr>
                        <a:t>Disagree &amp; Strongly Disagree (%)</a:t>
                      </a:r>
                    </a:p>
                  </a:txBody>
                  <a:tcPr marL="0" marR="39897" marT="14962" marB="74808" anchor="ctr"/>
                </a:tc>
                <a:extLst>
                  <a:ext uri="{0D108BD9-81ED-4DB2-BD59-A6C34878D82A}">
                    <a16:rowId xmlns:a16="http://schemas.microsoft.com/office/drawing/2014/main" val="1057969974"/>
                  </a:ext>
                </a:extLst>
              </a:tr>
              <a:tr h="570413">
                <a:tc>
                  <a:txBody>
                    <a:bodyPr/>
                    <a:lstStyle/>
                    <a:p>
                      <a:pPr algn="ctr">
                        <a:lnSpc>
                          <a:spcPct val="107000"/>
                        </a:lnSpc>
                        <a:spcAft>
                          <a:spcPts val="800"/>
                        </a:spcAft>
                      </a:pPr>
                      <a:r>
                        <a:rPr lang="en-GB" sz="1400" b="0" cap="none" spc="0" dirty="0">
                          <a:solidFill>
                            <a:schemeClr val="tx1"/>
                          </a:solidFill>
                          <a:effectLst/>
                        </a:rPr>
                        <a:t>English language centre</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pPr>
                      <a:r>
                        <a:rPr lang="en-GB" sz="1400" b="0" cap="none" spc="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50.65</a:t>
                      </a:r>
                    </a:p>
                  </a:txBody>
                  <a:tcPr marL="53747" marR="87328" marT="15356" marB="115172" anchor="ctr"/>
                </a:tc>
                <a:tc>
                  <a:txBody>
                    <a:bodyPr/>
                    <a:lstStyle/>
                    <a:p>
                      <a:pPr algn="ctr">
                        <a:lnSpc>
                          <a:spcPct val="107000"/>
                        </a:lnSpc>
                        <a:spcAft>
                          <a:spcPts val="800"/>
                        </a:spcAft>
                      </a:pPr>
                      <a:r>
                        <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27.27</a:t>
                      </a:r>
                    </a:p>
                  </a:txBody>
                  <a:tcPr marL="53747" marR="87328" marT="15356" marB="115172" anchor="ctr"/>
                </a:tc>
                <a:tc>
                  <a:txBody>
                    <a:bodyPr/>
                    <a:lstStyle/>
                    <a:p>
                      <a:pPr algn="ctr">
                        <a:lnSpc>
                          <a:spcPct val="107000"/>
                        </a:lnSpc>
                        <a:spcAft>
                          <a:spcPts val="800"/>
                        </a:spcAft>
                      </a:pPr>
                      <a:r>
                        <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22.08</a:t>
                      </a:r>
                    </a:p>
                  </a:txBody>
                  <a:tcPr marL="53747" marR="87328" marT="15356" marB="115172" anchor="ctr"/>
                </a:tc>
                <a:extLst>
                  <a:ext uri="{0D108BD9-81ED-4DB2-BD59-A6C34878D82A}">
                    <a16:rowId xmlns:a16="http://schemas.microsoft.com/office/drawing/2014/main" val="1009484573"/>
                  </a:ext>
                </a:extLst>
              </a:tr>
              <a:tr h="558004">
                <a:tc>
                  <a:txBody>
                    <a:bodyPr/>
                    <a:lstStyle/>
                    <a:p>
                      <a:pPr algn="ctr">
                        <a:lnSpc>
                          <a:spcPct val="107000"/>
                        </a:lnSpc>
                        <a:spcAft>
                          <a:spcPts val="800"/>
                        </a:spcAft>
                      </a:pPr>
                      <a:r>
                        <a:rPr lang="en-GB" sz="1400" b="0" cap="none" spc="0" dirty="0">
                          <a:solidFill>
                            <a:schemeClr val="tx1"/>
                          </a:solidFill>
                          <a:effectLst/>
                        </a:rPr>
                        <a:t>Vocational training</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pPr>
                      <a:r>
                        <a:rPr lang="en-GB" sz="1400" b="0" cap="none" spc="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50.00</a:t>
                      </a:r>
                    </a:p>
                  </a:txBody>
                  <a:tcPr marL="53747" marR="87328" marT="15356" marB="115172" anchor="ctr"/>
                </a:tc>
                <a:tc>
                  <a:txBody>
                    <a:bodyPr/>
                    <a:lstStyle/>
                    <a:p>
                      <a:pPr algn="ctr">
                        <a:lnSpc>
                          <a:spcPct val="107000"/>
                        </a:lnSpc>
                        <a:spcAft>
                          <a:spcPts val="800"/>
                        </a:spcAft>
                      </a:pPr>
                      <a:r>
                        <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p>
                  </a:txBody>
                  <a:tcPr marL="53747" marR="87328" marT="15356" marB="115172" anchor="ctr"/>
                </a:tc>
                <a:tc>
                  <a:txBody>
                    <a:bodyPr/>
                    <a:lstStyle/>
                    <a:p>
                      <a:pPr algn="ctr">
                        <a:lnSpc>
                          <a:spcPct val="107000"/>
                        </a:lnSpc>
                        <a:spcAft>
                          <a:spcPts val="800"/>
                        </a:spcAft>
                      </a:pPr>
                      <a:r>
                        <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50.00</a:t>
                      </a:r>
                    </a:p>
                  </a:txBody>
                  <a:tcPr marL="53747" marR="87328" marT="15356" marB="115172" anchor="ctr"/>
                </a:tc>
                <a:extLst>
                  <a:ext uri="{0D108BD9-81ED-4DB2-BD59-A6C34878D82A}">
                    <a16:rowId xmlns:a16="http://schemas.microsoft.com/office/drawing/2014/main" val="2142520241"/>
                  </a:ext>
                </a:extLst>
              </a:tr>
              <a:tr h="345569">
                <a:tc>
                  <a:txBody>
                    <a:bodyPr/>
                    <a:lstStyle/>
                    <a:p>
                      <a:pPr algn="ctr">
                        <a:lnSpc>
                          <a:spcPct val="107000"/>
                        </a:lnSpc>
                        <a:spcAft>
                          <a:spcPts val="800"/>
                        </a:spcAft>
                      </a:pPr>
                      <a:r>
                        <a:rPr lang="en-GB" sz="1400" b="0" cap="none" spc="0" dirty="0">
                          <a:solidFill>
                            <a:schemeClr val="tx1"/>
                          </a:solidFill>
                          <a:effectLst/>
                        </a:rPr>
                        <a:t>Primary</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pPr>
                      <a:r>
                        <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64.01</a:t>
                      </a:r>
                    </a:p>
                  </a:txBody>
                  <a:tcPr marL="53747" marR="87328" marT="15356" marB="115172" anchor="ctr"/>
                </a:tc>
                <a:tc>
                  <a:txBody>
                    <a:bodyPr/>
                    <a:lstStyle/>
                    <a:p>
                      <a:pPr algn="ctr">
                        <a:lnSpc>
                          <a:spcPct val="107000"/>
                        </a:lnSpc>
                        <a:spcAft>
                          <a:spcPts val="800"/>
                        </a:spcAft>
                      </a:pPr>
                      <a:r>
                        <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22.80</a:t>
                      </a:r>
                    </a:p>
                  </a:txBody>
                  <a:tcPr marL="53747" marR="87328" marT="15356" marB="115172" anchor="ctr"/>
                </a:tc>
                <a:tc>
                  <a:txBody>
                    <a:bodyPr/>
                    <a:lstStyle/>
                    <a:p>
                      <a:pPr algn="ctr">
                        <a:lnSpc>
                          <a:spcPct val="107000"/>
                        </a:lnSpc>
                        <a:spcAft>
                          <a:spcPts val="800"/>
                        </a:spcAft>
                      </a:pPr>
                      <a:r>
                        <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13.19</a:t>
                      </a:r>
                    </a:p>
                  </a:txBody>
                  <a:tcPr marL="53747" marR="87328" marT="15356" marB="115172" anchor="ctr"/>
                </a:tc>
                <a:extLst>
                  <a:ext uri="{0D108BD9-81ED-4DB2-BD59-A6C34878D82A}">
                    <a16:rowId xmlns:a16="http://schemas.microsoft.com/office/drawing/2014/main" val="2805838541"/>
                  </a:ext>
                </a:extLst>
              </a:tr>
              <a:tr h="338329">
                <a:tc>
                  <a:txBody>
                    <a:bodyPr/>
                    <a:lstStyle/>
                    <a:p>
                      <a:pPr algn="ctr">
                        <a:lnSpc>
                          <a:spcPct val="107000"/>
                        </a:lnSpc>
                        <a:spcAft>
                          <a:spcPts val="800"/>
                        </a:spcAft>
                      </a:pPr>
                      <a:r>
                        <a:rPr lang="en-GB" sz="1400" b="0" cap="none" spc="0" dirty="0">
                          <a:solidFill>
                            <a:schemeClr val="tx1"/>
                          </a:solidFill>
                          <a:effectLst/>
                        </a:rPr>
                        <a:t>Secondary</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pPr>
                      <a:r>
                        <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70.39</a:t>
                      </a:r>
                    </a:p>
                  </a:txBody>
                  <a:tcPr marL="53747" marR="87328" marT="15356" marB="115172" anchor="ctr"/>
                </a:tc>
                <a:tc>
                  <a:txBody>
                    <a:bodyPr/>
                    <a:lstStyle/>
                    <a:p>
                      <a:pPr algn="ctr">
                        <a:lnSpc>
                          <a:spcPct val="107000"/>
                        </a:lnSpc>
                        <a:spcAft>
                          <a:spcPts val="800"/>
                        </a:spcAft>
                      </a:pPr>
                      <a:r>
                        <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18.00</a:t>
                      </a:r>
                    </a:p>
                  </a:txBody>
                  <a:tcPr marL="53747" marR="87328" marT="15356" marB="115172" anchor="ctr"/>
                </a:tc>
                <a:tc>
                  <a:txBody>
                    <a:bodyPr/>
                    <a:lstStyle/>
                    <a:p>
                      <a:pPr algn="ctr">
                        <a:lnSpc>
                          <a:spcPct val="107000"/>
                        </a:lnSpc>
                        <a:spcAft>
                          <a:spcPts val="800"/>
                        </a:spcAft>
                      </a:pPr>
                      <a:r>
                        <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11.62</a:t>
                      </a:r>
                    </a:p>
                  </a:txBody>
                  <a:tcPr marL="53747" marR="87328" marT="15356" marB="115172" anchor="ctr"/>
                </a:tc>
                <a:extLst>
                  <a:ext uri="{0D108BD9-81ED-4DB2-BD59-A6C34878D82A}">
                    <a16:rowId xmlns:a16="http://schemas.microsoft.com/office/drawing/2014/main" val="287532948"/>
                  </a:ext>
                </a:extLst>
              </a:tr>
              <a:tr h="338329">
                <a:tc>
                  <a:txBody>
                    <a:bodyPr/>
                    <a:lstStyle/>
                    <a:p>
                      <a:pPr algn="ctr">
                        <a:lnSpc>
                          <a:spcPct val="107000"/>
                        </a:lnSpc>
                        <a:spcAft>
                          <a:spcPts val="800"/>
                        </a:spcAft>
                        <a:tabLst>
                          <a:tab pos="2765425" algn="ctr"/>
                        </a:tabLst>
                      </a:pPr>
                      <a:r>
                        <a:rPr lang="en-GB" sz="1400" b="0" cap="none" spc="0" dirty="0">
                          <a:solidFill>
                            <a:schemeClr val="tx1"/>
                          </a:solidFill>
                          <a:effectLst/>
                        </a:rPr>
                        <a:t>High school</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tabLst>
                          <a:tab pos="2765425" algn="ctr"/>
                        </a:tabLst>
                      </a:pPr>
                      <a:r>
                        <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66.27</a:t>
                      </a:r>
                    </a:p>
                  </a:txBody>
                  <a:tcPr marL="53747" marR="87328" marT="15356" marB="115172" anchor="ctr"/>
                </a:tc>
                <a:tc>
                  <a:txBody>
                    <a:bodyPr/>
                    <a:lstStyle/>
                    <a:p>
                      <a:pPr algn="ctr">
                        <a:lnSpc>
                          <a:spcPct val="107000"/>
                        </a:lnSpc>
                        <a:spcAft>
                          <a:spcPts val="800"/>
                        </a:spcAft>
                        <a:tabLst>
                          <a:tab pos="2765425" algn="ctr"/>
                        </a:tabLst>
                      </a:pPr>
                      <a:r>
                        <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19.58</a:t>
                      </a:r>
                    </a:p>
                  </a:txBody>
                  <a:tcPr marL="53747" marR="87328" marT="15356" marB="115172" anchor="ctr"/>
                </a:tc>
                <a:tc>
                  <a:txBody>
                    <a:bodyPr/>
                    <a:lstStyle/>
                    <a:p>
                      <a:pPr algn="ctr">
                        <a:lnSpc>
                          <a:spcPct val="107000"/>
                        </a:lnSpc>
                        <a:spcAft>
                          <a:spcPts val="800"/>
                        </a:spcAft>
                        <a:tabLst>
                          <a:tab pos="2765425" algn="ctr"/>
                        </a:tabLst>
                      </a:pPr>
                      <a:r>
                        <a:rPr lang="en-GB" sz="1400" b="0" cap="none" spc="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14.16</a:t>
                      </a:r>
                    </a:p>
                  </a:txBody>
                  <a:tcPr marL="53747" marR="87328" marT="15356" marB="115172" anchor="ctr"/>
                </a:tc>
                <a:extLst>
                  <a:ext uri="{0D108BD9-81ED-4DB2-BD59-A6C34878D82A}">
                    <a16:rowId xmlns:a16="http://schemas.microsoft.com/office/drawing/2014/main" val="2446985559"/>
                  </a:ext>
                </a:extLst>
              </a:tr>
              <a:tr h="373641">
                <a:tc>
                  <a:txBody>
                    <a:bodyPr/>
                    <a:lstStyle/>
                    <a:p>
                      <a:pPr algn="ctr">
                        <a:lnSpc>
                          <a:spcPct val="107000"/>
                        </a:lnSpc>
                        <a:spcAft>
                          <a:spcPts val="800"/>
                        </a:spcAft>
                      </a:pPr>
                      <a:r>
                        <a:rPr lang="en-GB" sz="1400" b="0" cap="none" spc="0" dirty="0">
                          <a:solidFill>
                            <a:schemeClr val="tx1"/>
                          </a:solidFill>
                          <a:effectLst/>
                        </a:rPr>
                        <a:t>College</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pPr>
                      <a:r>
                        <a:rPr lang="en-GB" sz="1400" b="0" cap="none" spc="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50.00</a:t>
                      </a:r>
                    </a:p>
                  </a:txBody>
                  <a:tcPr marL="53747" marR="87328" marT="15356" marB="115172" anchor="ctr"/>
                </a:tc>
                <a:tc>
                  <a:txBody>
                    <a:bodyPr/>
                    <a:lstStyle/>
                    <a:p>
                      <a:pPr algn="ctr">
                        <a:lnSpc>
                          <a:spcPct val="107000"/>
                        </a:lnSpc>
                        <a:spcAft>
                          <a:spcPts val="800"/>
                        </a:spcAft>
                      </a:pPr>
                      <a:r>
                        <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21.43</a:t>
                      </a:r>
                    </a:p>
                  </a:txBody>
                  <a:tcPr marL="53747" marR="87328" marT="15356" marB="115172" anchor="ctr"/>
                </a:tc>
                <a:tc>
                  <a:txBody>
                    <a:bodyPr/>
                    <a:lstStyle/>
                    <a:p>
                      <a:pPr algn="ctr">
                        <a:lnSpc>
                          <a:spcPct val="107000"/>
                        </a:lnSpc>
                        <a:spcAft>
                          <a:spcPts val="800"/>
                        </a:spcAft>
                      </a:pPr>
                      <a:r>
                        <a:rPr lang="en-GB" sz="1400" b="0" cap="none" spc="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28.57</a:t>
                      </a:r>
                    </a:p>
                  </a:txBody>
                  <a:tcPr marL="53747" marR="87328" marT="15356" marB="115172" anchor="ctr"/>
                </a:tc>
                <a:extLst>
                  <a:ext uri="{0D108BD9-81ED-4DB2-BD59-A6C34878D82A}">
                    <a16:rowId xmlns:a16="http://schemas.microsoft.com/office/drawing/2014/main" val="3124398471"/>
                  </a:ext>
                </a:extLst>
              </a:tr>
              <a:tr h="332105">
                <a:tc>
                  <a:txBody>
                    <a:bodyPr/>
                    <a:lstStyle/>
                    <a:p>
                      <a:pPr marL="0" algn="ctr" defTabSz="914400" rtl="0" eaLnBrk="1" latinLnBrk="0" hangingPunct="1">
                        <a:lnSpc>
                          <a:spcPct val="107000"/>
                        </a:lnSpc>
                        <a:spcAft>
                          <a:spcPts val="800"/>
                        </a:spcAft>
                        <a:tabLst>
                          <a:tab pos="2765425" algn="ctr"/>
                        </a:tabLst>
                      </a:pPr>
                      <a:r>
                        <a:rPr lang="en-GB" sz="1400" b="0" kern="1200" cap="none" spc="0" dirty="0">
                          <a:solidFill>
                            <a:schemeClr val="tx1"/>
                          </a:solidFill>
                          <a:effectLst/>
                        </a:rPr>
                        <a:t>University</a:t>
                      </a:r>
                      <a:endParaRPr lang="en-GB" sz="1400" b="0" kern="1200" cap="none" spc="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marL="0" algn="ctr" defTabSz="914400" rtl="0" eaLnBrk="1" latinLnBrk="0" hangingPunct="1">
                        <a:lnSpc>
                          <a:spcPct val="107000"/>
                        </a:lnSpc>
                        <a:spcAft>
                          <a:spcPts val="800"/>
                        </a:spcAft>
                        <a:tabLst>
                          <a:tab pos="2765425" algn="ctr"/>
                        </a:tabLst>
                      </a:pPr>
                      <a:r>
                        <a:rPr lang="en-GB" sz="1400" b="0" kern="1200" cap="none" spc="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64.89</a:t>
                      </a:r>
                    </a:p>
                  </a:txBody>
                  <a:tcPr marL="53747" marR="87328" marT="15356" marB="115172" anchor="ctr"/>
                </a:tc>
                <a:tc>
                  <a:txBody>
                    <a:bodyPr/>
                    <a:lstStyle/>
                    <a:p>
                      <a:pPr marL="0" algn="ctr" defTabSz="914400" rtl="0" eaLnBrk="1" latinLnBrk="0" hangingPunct="1">
                        <a:lnSpc>
                          <a:spcPct val="107000"/>
                        </a:lnSpc>
                        <a:spcAft>
                          <a:spcPts val="800"/>
                        </a:spcAft>
                        <a:tabLst>
                          <a:tab pos="2765425" algn="ctr"/>
                        </a:tabLst>
                      </a:pPr>
                      <a:r>
                        <a:rPr lang="en-GB" sz="1400" b="0" kern="1200" cap="none" spc="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19.15</a:t>
                      </a:r>
                    </a:p>
                  </a:txBody>
                  <a:tcPr marL="53747" marR="87328" marT="15356" marB="115172" anchor="ctr"/>
                </a:tc>
                <a:tc>
                  <a:txBody>
                    <a:bodyPr/>
                    <a:lstStyle/>
                    <a:p>
                      <a:pPr marL="0" algn="ctr" defTabSz="914400" rtl="0" eaLnBrk="1" latinLnBrk="0" hangingPunct="1">
                        <a:lnSpc>
                          <a:spcPct val="107000"/>
                        </a:lnSpc>
                        <a:spcAft>
                          <a:spcPts val="800"/>
                        </a:spcAft>
                        <a:tabLst>
                          <a:tab pos="2765425" algn="ctr"/>
                        </a:tabLst>
                      </a:pPr>
                      <a:r>
                        <a:rPr lang="en-GB" sz="1400" b="0" kern="1200" cap="none" spc="0" dirty="0">
                          <a:solidFill>
                            <a:schemeClr val="accent6">
                              <a:lumMod val="50000"/>
                            </a:schemeClr>
                          </a:solidFill>
                          <a:effectLst/>
                          <a:latin typeface="Arial" panose="020B0604020202020204" pitchFamily="34" charset="0"/>
                          <a:ea typeface="Calibri" panose="020F0502020204030204" pitchFamily="34" charset="0"/>
                          <a:cs typeface="Times New Roman" panose="02020603050405020304" pitchFamily="18" charset="0"/>
                        </a:rPr>
                        <a:t>15.96</a:t>
                      </a:r>
                    </a:p>
                  </a:txBody>
                  <a:tcPr marL="53747" marR="87328" marT="15356" marB="115172" anchor="ctr"/>
                </a:tc>
                <a:extLst>
                  <a:ext uri="{0D108BD9-81ED-4DB2-BD59-A6C34878D82A}">
                    <a16:rowId xmlns:a16="http://schemas.microsoft.com/office/drawing/2014/main" val="3308331089"/>
                  </a:ext>
                </a:extLst>
              </a:tr>
              <a:tr h="343275">
                <a:tc>
                  <a:txBody>
                    <a:bodyPr/>
                    <a:lstStyle/>
                    <a:p>
                      <a:pPr algn="ctr">
                        <a:lnSpc>
                          <a:spcPct val="107000"/>
                        </a:lnSpc>
                        <a:spcAft>
                          <a:spcPts val="800"/>
                        </a:spcAft>
                      </a:pPr>
                      <a:r>
                        <a:rPr lang="en-GB" sz="1400" b="0" cap="none" spc="0" dirty="0">
                          <a:solidFill>
                            <a:schemeClr val="tx1"/>
                          </a:solidFill>
                          <a:effectLst/>
                        </a:rPr>
                        <a:t>Others</a:t>
                      </a:r>
                      <a:endPar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747" marR="87328" marT="15356" marB="115172" anchor="ctr"/>
                </a:tc>
                <a:tc>
                  <a:txBody>
                    <a:bodyPr/>
                    <a:lstStyle/>
                    <a:p>
                      <a:pPr algn="ctr">
                        <a:lnSpc>
                          <a:spcPct val="107000"/>
                        </a:lnSpc>
                        <a:spcAft>
                          <a:spcPts val="800"/>
                        </a:spcAft>
                      </a:pPr>
                      <a:r>
                        <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60.61</a:t>
                      </a:r>
                    </a:p>
                  </a:txBody>
                  <a:tcPr marL="53747" marR="87328" marT="15356" marB="115172" anchor="ctr"/>
                </a:tc>
                <a:tc>
                  <a:txBody>
                    <a:bodyPr/>
                    <a:lstStyle/>
                    <a:p>
                      <a:pPr algn="ctr">
                        <a:lnSpc>
                          <a:spcPct val="107000"/>
                        </a:lnSpc>
                        <a:spcAft>
                          <a:spcPts val="800"/>
                        </a:spcAft>
                      </a:pPr>
                      <a:r>
                        <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15.15</a:t>
                      </a:r>
                    </a:p>
                  </a:txBody>
                  <a:tcPr marL="53747" marR="87328" marT="15356" marB="115172" anchor="ctr"/>
                </a:tc>
                <a:tc>
                  <a:txBody>
                    <a:bodyPr/>
                    <a:lstStyle/>
                    <a:p>
                      <a:pPr algn="ctr">
                        <a:lnSpc>
                          <a:spcPct val="107000"/>
                        </a:lnSpc>
                        <a:spcAft>
                          <a:spcPts val="800"/>
                        </a:spcAft>
                      </a:pPr>
                      <a:r>
                        <a:rPr lang="en-GB"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24.24</a:t>
                      </a:r>
                    </a:p>
                  </a:txBody>
                  <a:tcPr marL="53747" marR="87328" marT="15356" marB="115172" anchor="ctr"/>
                </a:tc>
                <a:extLst>
                  <a:ext uri="{0D108BD9-81ED-4DB2-BD59-A6C34878D82A}">
                    <a16:rowId xmlns:a16="http://schemas.microsoft.com/office/drawing/2014/main" val="1604904032"/>
                  </a:ext>
                </a:extLst>
              </a:tr>
            </a:tbl>
          </a:graphicData>
        </a:graphic>
      </p:graphicFrame>
      <p:sp>
        <p:nvSpPr>
          <p:cNvPr id="3" name="Title 1">
            <a:extLst>
              <a:ext uri="{FF2B5EF4-FFF2-40B4-BE49-F238E27FC236}">
                <a16:creationId xmlns:a16="http://schemas.microsoft.com/office/drawing/2014/main" id="{EB8885C2-3640-1C18-E7F7-40F9A33D0662}"/>
              </a:ext>
            </a:extLst>
          </p:cNvPr>
          <p:cNvSpPr txBox="1">
            <a:spLocks/>
          </p:cNvSpPr>
          <p:nvPr/>
        </p:nvSpPr>
        <p:spPr>
          <a:xfrm>
            <a:off x="5979601" y="478686"/>
            <a:ext cx="4588085" cy="1755228"/>
          </a:xfrm>
          <a:prstGeom prst="rect">
            <a:avLst/>
          </a:prstGeom>
        </p:spPr>
        <p:txBody>
          <a:bodyPr vert="horz" lIns="91440" tIns="45720" rIns="91440" bIns="45720" rtlCol="0" anchor="ctr" anchorCtr="0">
            <a:norm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pPr>
              <a:lnSpc>
                <a:spcPct val="107000"/>
              </a:lnSpc>
            </a:pPr>
            <a:r>
              <a:rPr lang="en-US" sz="1800" i="1" dirty="0">
                <a:solidFill>
                  <a:srgbClr val="230859"/>
                </a:solidFill>
              </a:rPr>
              <a:t>I have been attending training courses in assessment.</a:t>
            </a:r>
          </a:p>
        </p:txBody>
      </p:sp>
    </p:spTree>
    <p:extLst>
      <p:ext uri="{BB962C8B-B14F-4D97-AF65-F5344CB8AC3E}">
        <p14:creationId xmlns:p14="http://schemas.microsoft.com/office/powerpoint/2010/main" val="3615790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Classroom observations and follow-up interviews</a:t>
            </a:r>
            <a:br>
              <a:rPr lang="en-US" dirty="0"/>
            </a:br>
            <a:endParaRPr lang="en-US" dirty="0"/>
          </a:p>
        </p:txBody>
      </p:sp>
      <p:sp>
        <p:nvSpPr>
          <p:cNvPr id="7" name="Content Placeholder 6"/>
          <p:cNvSpPr>
            <a:spLocks noGrp="1"/>
          </p:cNvSpPr>
          <p:nvPr>
            <p:ph idx="1"/>
          </p:nvPr>
        </p:nvSpPr>
        <p:spPr>
          <a:xfrm>
            <a:off x="648000" y="1080135"/>
            <a:ext cx="10067223" cy="792000"/>
          </a:xfrm>
        </p:spPr>
        <p:txBody>
          <a:bodyPr/>
          <a:lstStyle/>
          <a:p>
            <a:r>
              <a:rPr lang="en-US" b="0" dirty="0"/>
              <a:t>OT7: The teacher delivered the lesson in a lecture-like style, without engaging classroom assessment</a:t>
            </a:r>
          </a:p>
        </p:txBody>
      </p:sp>
      <p:sp>
        <p:nvSpPr>
          <p:cNvPr id="4" name="Footer Placeholder 3"/>
          <p:cNvSpPr>
            <a:spLocks noGrp="1"/>
          </p:cNvSpPr>
          <p:nvPr>
            <p:ph type="ftr" sz="quarter" idx="11"/>
          </p:nvPr>
        </p:nvSpPr>
        <p:spPr/>
        <p:txBody>
          <a:bodyPr/>
          <a:lstStyle/>
          <a:p>
            <a:r>
              <a:rPr lang="en-GB">
                <a:solidFill>
                  <a:srgbClr val="000000"/>
                </a:solidFill>
              </a:rPr>
              <a:t>www.britishcouncil.org</a:t>
            </a:r>
            <a:endParaRPr lang="en-GB" dirty="0">
              <a:solidFill>
                <a:srgbClr val="000000"/>
              </a:solidFill>
            </a:endParaRPr>
          </a:p>
        </p:txBody>
      </p:sp>
      <p:sp>
        <p:nvSpPr>
          <p:cNvPr id="5" name="Slide Number Placeholder 4"/>
          <p:cNvSpPr>
            <a:spLocks noGrp="1"/>
          </p:cNvSpPr>
          <p:nvPr>
            <p:ph type="sldNum" sz="quarter" idx="12"/>
          </p:nvPr>
        </p:nvSpPr>
        <p:spPr/>
        <p:txBody>
          <a:bodyPr/>
          <a:lstStyle/>
          <a:p>
            <a:fld id="{A36854FA-307F-854E-96D4-DE585DB24BD3}" type="slidenum">
              <a:rPr lang="en-GB" smtClean="0">
                <a:solidFill>
                  <a:srgbClr val="230859"/>
                </a:solidFill>
              </a:rPr>
              <a:pPr/>
              <a:t>15</a:t>
            </a:fld>
            <a:endParaRPr lang="en-GB" dirty="0">
              <a:solidFill>
                <a:srgbClr val="230859"/>
              </a:solidFill>
            </a:endParaRPr>
          </a:p>
        </p:txBody>
      </p:sp>
      <p:sp>
        <p:nvSpPr>
          <p:cNvPr id="2" name="Rounded Rectangular Callout 1">
            <a:extLst>
              <a:ext uri="{FF2B5EF4-FFF2-40B4-BE49-F238E27FC236}">
                <a16:creationId xmlns:a16="http://schemas.microsoft.com/office/drawing/2014/main" id="{210EE88B-B43C-4975-7458-309885634354}"/>
              </a:ext>
            </a:extLst>
          </p:cNvPr>
          <p:cNvSpPr/>
          <p:nvPr/>
        </p:nvSpPr>
        <p:spPr>
          <a:xfrm>
            <a:off x="555585" y="1944187"/>
            <a:ext cx="9074552" cy="2546795"/>
          </a:xfrm>
          <a:prstGeom prst="wedgeRoundRectCallout">
            <a:avLst>
              <a:gd name="adj1" fmla="val -51190"/>
              <a:gd name="adj2" fmla="val 63880"/>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r>
              <a:rPr lang="en-US" b="0" i="1" dirty="0"/>
              <a:t>“I think the purpose of the lesson in the video is to inform students how an essay should be structured and what criteria should be considered when rating or writing the essay, so I think </a:t>
            </a:r>
            <a:r>
              <a:rPr lang="en-US" b="0" i="1" dirty="0">
                <a:solidFill>
                  <a:srgbClr val="FF0000"/>
                </a:solidFill>
              </a:rPr>
              <a:t>the purpose was purely informational</a:t>
            </a:r>
            <a:r>
              <a:rPr lang="en-US" b="0" i="1" dirty="0"/>
              <a:t>, so just give students some ideas, so I think that nature [lecture-like] determines my decision was very, how to say, </a:t>
            </a:r>
            <a:r>
              <a:rPr lang="en-US" b="0" i="1" dirty="0">
                <a:solidFill>
                  <a:srgbClr val="FF0000"/>
                </a:solidFill>
              </a:rPr>
              <a:t>easy-going</a:t>
            </a:r>
            <a:r>
              <a:rPr lang="en-US" b="0" i="1" dirty="0"/>
              <a:t> and </a:t>
            </a:r>
            <a:r>
              <a:rPr lang="en-US" b="0" i="1" dirty="0">
                <a:solidFill>
                  <a:srgbClr val="FF0000"/>
                </a:solidFill>
              </a:rPr>
              <a:t>the students didn’t take it seriously </a:t>
            </a:r>
            <a:r>
              <a:rPr lang="en-US" b="0" i="1" dirty="0"/>
              <a:t>and </a:t>
            </a:r>
            <a:r>
              <a:rPr lang="en-US" b="0" i="1" dirty="0">
                <a:solidFill>
                  <a:srgbClr val="FF0000"/>
                </a:solidFill>
              </a:rPr>
              <a:t>I myself didn’t take it seriously either</a:t>
            </a:r>
            <a:r>
              <a:rPr lang="en-US" b="0" i="1" dirty="0"/>
              <a:t>, and no </a:t>
            </a:r>
            <a:r>
              <a:rPr lang="en-US" b="0" i="1" dirty="0">
                <a:solidFill>
                  <a:srgbClr val="FF0000"/>
                </a:solidFill>
              </a:rPr>
              <a:t>score-related matter </a:t>
            </a:r>
            <a:r>
              <a:rPr lang="en-US" b="0" i="1" dirty="0"/>
              <a:t>was discussed. So I think it made the lesson less </a:t>
            </a:r>
            <a:r>
              <a:rPr lang="en-US" b="0" i="1" dirty="0">
                <a:solidFill>
                  <a:srgbClr val="FF0000"/>
                </a:solidFill>
              </a:rPr>
              <a:t>stressful</a:t>
            </a:r>
            <a:r>
              <a:rPr lang="en-US" b="0" i="1" dirty="0"/>
              <a:t> for them.” (OT7)</a:t>
            </a:r>
          </a:p>
          <a:p>
            <a:pPr algn="ctr"/>
            <a:endParaRPr lang="x-none" dirty="0"/>
          </a:p>
        </p:txBody>
      </p:sp>
      <p:sp>
        <p:nvSpPr>
          <p:cNvPr id="3" name="TextBox 2">
            <a:extLst>
              <a:ext uri="{FF2B5EF4-FFF2-40B4-BE49-F238E27FC236}">
                <a16:creationId xmlns:a16="http://schemas.microsoft.com/office/drawing/2014/main" id="{E57949B7-1572-8E47-08A6-4F7AEC6C1398}"/>
              </a:ext>
            </a:extLst>
          </p:cNvPr>
          <p:cNvSpPr txBox="1"/>
          <p:nvPr/>
        </p:nvSpPr>
        <p:spPr>
          <a:xfrm>
            <a:off x="5092860" y="5346977"/>
            <a:ext cx="6146157" cy="400110"/>
          </a:xfrm>
          <a:prstGeom prst="rect">
            <a:avLst/>
          </a:prstGeom>
          <a:noFill/>
        </p:spPr>
        <p:txBody>
          <a:bodyPr wrap="square" rtlCol="0">
            <a:spAutoFit/>
          </a:bodyPr>
          <a:lstStyle/>
          <a:p>
            <a:r>
              <a:rPr lang="x-none" sz="2000" b="1" dirty="0">
                <a:solidFill>
                  <a:schemeClr val="tx2"/>
                </a:solidFill>
              </a:rPr>
              <a:t> </a:t>
            </a:r>
            <a:r>
              <a:rPr lang="x-none" sz="2000" b="1" dirty="0">
                <a:solidFill>
                  <a:schemeClr val="tx2"/>
                </a:solidFill>
                <a:sym typeface="Wingdings" pitchFamily="2" charset="2"/>
              </a:rPr>
              <a:t> </a:t>
            </a:r>
            <a:r>
              <a:rPr lang="x-none" sz="2000" b="1" dirty="0">
                <a:solidFill>
                  <a:schemeClr val="tx2"/>
                </a:solidFill>
              </a:rPr>
              <a:t>Teachers’ misperception of assessment  </a:t>
            </a:r>
          </a:p>
        </p:txBody>
      </p:sp>
      <p:pic>
        <p:nvPicPr>
          <p:cNvPr id="1026" name="Picture 2" descr="Issue Stock Photos, Royalty Free Issue Images | Depositphotos">
            <a:extLst>
              <a:ext uri="{FF2B5EF4-FFF2-40B4-BE49-F238E27FC236}">
                <a16:creationId xmlns:a16="http://schemas.microsoft.com/office/drawing/2014/main" id="{3792E8A7-6198-E9BA-BF9F-F285B0870C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7511" y="4653022"/>
            <a:ext cx="2204977" cy="2204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79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000" y="573448"/>
            <a:ext cx="10944000" cy="792000"/>
          </a:xfrm>
        </p:spPr>
        <p:txBody>
          <a:bodyPr/>
          <a:lstStyle/>
          <a:p>
            <a:r>
              <a:rPr lang="en-GB" dirty="0"/>
              <a:t>Focus-group discussions</a:t>
            </a:r>
            <a:endParaRPr lang="en-US" dirty="0"/>
          </a:p>
        </p:txBody>
      </p:sp>
      <p:sp>
        <p:nvSpPr>
          <p:cNvPr id="3" name="Content Placeholder 2"/>
          <p:cNvSpPr>
            <a:spLocks noGrp="1"/>
          </p:cNvSpPr>
          <p:nvPr>
            <p:ph idx="1"/>
          </p:nvPr>
        </p:nvSpPr>
        <p:spPr>
          <a:xfrm>
            <a:off x="2841405" y="3664149"/>
            <a:ext cx="8102414" cy="1493136"/>
          </a:xfrm>
        </p:spPr>
        <p:txBody>
          <a:bodyPr/>
          <a:lstStyle/>
          <a:p>
            <a:pPr marL="342900" indent="-342900">
              <a:buFont typeface="Wingdings" pitchFamily="2" charset="2"/>
              <a:buChar char="à"/>
            </a:pPr>
            <a:r>
              <a:rPr lang="x-none" sz="2400" b="1" dirty="0">
                <a:solidFill>
                  <a:schemeClr val="tx2"/>
                </a:solidFill>
              </a:rPr>
              <a:t>Teachers’ insufficient knowledge of assessment</a:t>
            </a:r>
          </a:p>
          <a:p>
            <a:r>
              <a:rPr lang="x-none" sz="2400" dirty="0">
                <a:ea typeface="+mn-lt"/>
                <a:cs typeface="+mn-lt"/>
              </a:rPr>
              <a:t>(separating assessment from teaching, not using assessment for learning…)</a:t>
            </a:r>
            <a:endParaRPr lang="en-US" b="0" dirty="0">
              <a:ea typeface="+mn-lt"/>
              <a:cs typeface="+mn-lt"/>
            </a:endParaRPr>
          </a:p>
        </p:txBody>
      </p:sp>
      <p:sp>
        <p:nvSpPr>
          <p:cNvPr id="4" name="Footer Placeholder 3"/>
          <p:cNvSpPr>
            <a:spLocks noGrp="1"/>
          </p:cNvSpPr>
          <p:nvPr>
            <p:ph type="ftr" sz="quarter" idx="11"/>
          </p:nvPr>
        </p:nvSpPr>
        <p:spPr/>
        <p:txBody>
          <a:bodyPr/>
          <a:lstStyle/>
          <a:p>
            <a:r>
              <a:rPr lang="en-GB">
                <a:solidFill>
                  <a:srgbClr val="000000"/>
                </a:solidFill>
              </a:rPr>
              <a:t>www.britishcouncil.org</a:t>
            </a:r>
            <a:endParaRPr lang="en-GB" dirty="0">
              <a:solidFill>
                <a:srgbClr val="000000"/>
              </a:solidFill>
            </a:endParaRPr>
          </a:p>
        </p:txBody>
      </p:sp>
      <p:sp>
        <p:nvSpPr>
          <p:cNvPr id="5" name="Slide Number Placeholder 4"/>
          <p:cNvSpPr>
            <a:spLocks noGrp="1"/>
          </p:cNvSpPr>
          <p:nvPr>
            <p:ph type="sldNum" sz="quarter" idx="12"/>
          </p:nvPr>
        </p:nvSpPr>
        <p:spPr/>
        <p:txBody>
          <a:bodyPr/>
          <a:lstStyle/>
          <a:p>
            <a:fld id="{A36854FA-307F-854E-96D4-DE585DB24BD3}" type="slidenum">
              <a:rPr lang="en-GB" smtClean="0">
                <a:solidFill>
                  <a:srgbClr val="230859"/>
                </a:solidFill>
              </a:rPr>
              <a:pPr/>
              <a:t>16</a:t>
            </a:fld>
            <a:endParaRPr lang="en-GB" dirty="0">
              <a:solidFill>
                <a:srgbClr val="230859"/>
              </a:solidFill>
            </a:endParaRPr>
          </a:p>
        </p:txBody>
      </p:sp>
      <p:sp>
        <p:nvSpPr>
          <p:cNvPr id="6" name="Rounded Rectangular Callout 5">
            <a:extLst>
              <a:ext uri="{FF2B5EF4-FFF2-40B4-BE49-F238E27FC236}">
                <a16:creationId xmlns:a16="http://schemas.microsoft.com/office/drawing/2014/main" id="{851B62EE-25BA-0A95-DBA8-20D57815B90A}"/>
              </a:ext>
            </a:extLst>
          </p:cNvPr>
          <p:cNvSpPr/>
          <p:nvPr/>
        </p:nvSpPr>
        <p:spPr>
          <a:xfrm>
            <a:off x="648000" y="1157468"/>
            <a:ext cx="9514572" cy="1493135"/>
          </a:xfrm>
          <a:prstGeom prst="wedgeRoundRectCallout">
            <a:avLst>
              <a:gd name="adj1" fmla="val -49952"/>
              <a:gd name="adj2" fmla="val 67151"/>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r>
              <a:rPr lang="en-US" b="0" i="1" dirty="0">
                <a:ea typeface="+mn-lt"/>
                <a:cs typeface="+mn-lt"/>
              </a:rPr>
              <a:t>Usually at the beginning of a lesson, I have a part to check new words and review the grammar of the previous session. </a:t>
            </a:r>
            <a:r>
              <a:rPr lang="en-US" b="0" i="1" dirty="0">
                <a:solidFill>
                  <a:srgbClr val="FF0000"/>
                </a:solidFill>
                <a:ea typeface="+mn-lt"/>
                <a:cs typeface="+mn-lt"/>
              </a:rPr>
              <a:t>This book does not have that part, so I add it.</a:t>
            </a:r>
            <a:r>
              <a:rPr lang="en-US" b="0" i="1" dirty="0">
                <a:ea typeface="+mn-lt"/>
                <a:cs typeface="+mn-lt"/>
              </a:rPr>
              <a:t> (FGD2)</a:t>
            </a:r>
          </a:p>
        </p:txBody>
      </p:sp>
      <p:pic>
        <p:nvPicPr>
          <p:cNvPr id="7" name="Picture 2" descr="Issue Stock Photos, Royalty Free Issue Images | Depositphotos">
            <a:extLst>
              <a:ext uri="{FF2B5EF4-FFF2-40B4-BE49-F238E27FC236}">
                <a16:creationId xmlns:a16="http://schemas.microsoft.com/office/drawing/2014/main" id="{76A3F73A-74A6-2BE1-BCCC-305EC73C87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00" y="3134607"/>
            <a:ext cx="2204977" cy="2204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79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group discussions</a:t>
            </a:r>
          </a:p>
        </p:txBody>
      </p:sp>
      <p:sp>
        <p:nvSpPr>
          <p:cNvPr id="4" name="Footer Placeholder 3"/>
          <p:cNvSpPr>
            <a:spLocks noGrp="1"/>
          </p:cNvSpPr>
          <p:nvPr>
            <p:ph type="ftr" sz="quarter" idx="11"/>
          </p:nvPr>
        </p:nvSpPr>
        <p:spPr>
          <a:xfrm>
            <a:off x="648000" y="6435069"/>
            <a:ext cx="10439999" cy="180000"/>
          </a:xfrm>
        </p:spPr>
        <p:txBody>
          <a:bodyPr/>
          <a:lstStyle/>
          <a:p>
            <a:r>
              <a:rPr lang="en-GB" dirty="0" err="1">
                <a:solidFill>
                  <a:srgbClr val="000000"/>
                </a:solidFill>
              </a:rPr>
              <a:t>www.britishcouncil.org</a:t>
            </a:r>
            <a:endParaRPr lang="en-GB" dirty="0">
              <a:solidFill>
                <a:srgbClr val="000000"/>
              </a:solidFill>
            </a:endParaRPr>
          </a:p>
        </p:txBody>
      </p:sp>
      <p:sp>
        <p:nvSpPr>
          <p:cNvPr id="5" name="Slide Number Placeholder 4"/>
          <p:cNvSpPr>
            <a:spLocks noGrp="1"/>
          </p:cNvSpPr>
          <p:nvPr>
            <p:ph type="sldNum" sz="quarter" idx="12"/>
          </p:nvPr>
        </p:nvSpPr>
        <p:spPr/>
        <p:txBody>
          <a:bodyPr/>
          <a:lstStyle/>
          <a:p>
            <a:fld id="{A36854FA-307F-854E-96D4-DE585DB24BD3}" type="slidenum">
              <a:rPr lang="en-GB" smtClean="0">
                <a:solidFill>
                  <a:srgbClr val="230859"/>
                </a:solidFill>
              </a:rPr>
              <a:pPr/>
              <a:t>17</a:t>
            </a:fld>
            <a:endParaRPr lang="en-GB" dirty="0">
              <a:solidFill>
                <a:srgbClr val="230859"/>
              </a:solidFill>
            </a:endParaRPr>
          </a:p>
        </p:txBody>
      </p:sp>
      <p:sp>
        <p:nvSpPr>
          <p:cNvPr id="6" name="Rounded Rectangular Callout 5">
            <a:extLst>
              <a:ext uri="{FF2B5EF4-FFF2-40B4-BE49-F238E27FC236}">
                <a16:creationId xmlns:a16="http://schemas.microsoft.com/office/drawing/2014/main" id="{B1366F02-D942-EE91-CC18-A6B605AD36B5}"/>
              </a:ext>
            </a:extLst>
          </p:cNvPr>
          <p:cNvSpPr/>
          <p:nvPr/>
        </p:nvSpPr>
        <p:spPr>
          <a:xfrm>
            <a:off x="752354" y="1701478"/>
            <a:ext cx="9606988" cy="2047282"/>
          </a:xfrm>
          <a:prstGeom prst="wedgeRoundRectCallout">
            <a:avLst>
              <a:gd name="adj1" fmla="val -50370"/>
              <a:gd name="adj2" fmla="val 65985"/>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r>
              <a:rPr lang="en-US" b="0" i="1" dirty="0"/>
              <a:t>With your question about </a:t>
            </a:r>
            <a:r>
              <a:rPr lang="en-US" b="0" i="1" dirty="0">
                <a:solidFill>
                  <a:srgbClr val="FF0000"/>
                </a:solidFill>
              </a:rPr>
              <a:t>testing activities</a:t>
            </a:r>
            <a:r>
              <a:rPr lang="en-US" b="0" i="1" dirty="0"/>
              <a:t>, at my school, the feature is that English is highly valued, we have enough equipment, my school often has </a:t>
            </a:r>
            <a:r>
              <a:rPr lang="en-US" b="0" i="1" dirty="0">
                <a:solidFill>
                  <a:srgbClr val="FF0000"/>
                </a:solidFill>
              </a:rPr>
              <a:t>tests </a:t>
            </a:r>
            <a:r>
              <a:rPr lang="en-US" b="0" i="1" dirty="0"/>
              <a:t>to evaluate all 4 skills. Students are equipped with their own laptops, so the English test is also done through its own software, that is, there will be </a:t>
            </a:r>
            <a:r>
              <a:rPr lang="en-US" b="0" i="1" dirty="0">
                <a:solidFill>
                  <a:srgbClr val="FF0000"/>
                </a:solidFill>
              </a:rPr>
              <a:t>a separate exam software </a:t>
            </a:r>
            <a:r>
              <a:rPr lang="en-US" b="0" i="1" dirty="0"/>
              <a:t>for students that you can use. (FG2)</a:t>
            </a:r>
          </a:p>
        </p:txBody>
      </p:sp>
      <p:sp>
        <p:nvSpPr>
          <p:cNvPr id="7" name="TextBox 6">
            <a:extLst>
              <a:ext uri="{FF2B5EF4-FFF2-40B4-BE49-F238E27FC236}">
                <a16:creationId xmlns:a16="http://schemas.microsoft.com/office/drawing/2014/main" id="{3D433C5D-0B41-D768-2F48-6AD666235C2D}"/>
              </a:ext>
            </a:extLst>
          </p:cNvPr>
          <p:cNvSpPr txBox="1"/>
          <p:nvPr/>
        </p:nvSpPr>
        <p:spPr>
          <a:xfrm>
            <a:off x="648000" y="1064871"/>
            <a:ext cx="9711342" cy="369332"/>
          </a:xfrm>
          <a:prstGeom prst="rect">
            <a:avLst/>
          </a:prstGeom>
          <a:noFill/>
        </p:spPr>
        <p:txBody>
          <a:bodyPr wrap="square" rtlCol="0">
            <a:spAutoFit/>
          </a:bodyPr>
          <a:lstStyle/>
          <a:p>
            <a:r>
              <a:rPr lang="en-US" b="1" i="1" dirty="0"/>
              <a:t>FGD question: “</a:t>
            </a:r>
            <a:r>
              <a:rPr lang="en-GB" b="1" i="1" dirty="0"/>
              <a:t>What assessment tasks/activities do you conduct with your students?”</a:t>
            </a:r>
            <a:endParaRPr lang="x-none" b="1" i="1" dirty="0"/>
          </a:p>
        </p:txBody>
      </p:sp>
      <p:sp>
        <p:nvSpPr>
          <p:cNvPr id="8" name="Content Placeholder 2">
            <a:extLst>
              <a:ext uri="{FF2B5EF4-FFF2-40B4-BE49-F238E27FC236}">
                <a16:creationId xmlns:a16="http://schemas.microsoft.com/office/drawing/2014/main" id="{1B2D17FA-457B-61C8-191A-DA2FEA32D6A1}"/>
              </a:ext>
            </a:extLst>
          </p:cNvPr>
          <p:cNvSpPr txBox="1">
            <a:spLocks/>
          </p:cNvSpPr>
          <p:nvPr/>
        </p:nvSpPr>
        <p:spPr>
          <a:xfrm>
            <a:off x="2806680" y="4474382"/>
            <a:ext cx="8102414" cy="1493136"/>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itchFamily="2" charset="2"/>
              <a:buChar char="à"/>
            </a:pPr>
            <a:r>
              <a:rPr lang="x-none" sz="2400" dirty="0"/>
              <a:t>Teachers’ insufficient knowledge of assessment</a:t>
            </a:r>
          </a:p>
          <a:p>
            <a:r>
              <a:rPr lang="en-US" sz="2400" dirty="0"/>
              <a:t>(limiting assessment to summative testing only</a:t>
            </a:r>
            <a:r>
              <a:rPr lang="en-GB" sz="2400" dirty="0"/>
              <a:t>…)</a:t>
            </a:r>
            <a:endParaRPr lang="en-US" sz="2400" dirty="0"/>
          </a:p>
        </p:txBody>
      </p:sp>
      <p:pic>
        <p:nvPicPr>
          <p:cNvPr id="9" name="Picture 2" descr="Issue Stock Photos, Royalty Free Issue Images | Depositphotos">
            <a:extLst>
              <a:ext uri="{FF2B5EF4-FFF2-40B4-BE49-F238E27FC236}">
                <a16:creationId xmlns:a16="http://schemas.microsoft.com/office/drawing/2014/main" id="{ABA41D56-0659-02CB-031F-8683572AAE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550" y="4106884"/>
            <a:ext cx="2204977" cy="2204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6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Classroom observation</a:t>
            </a:r>
          </a:p>
        </p:txBody>
      </p:sp>
      <p:sp>
        <p:nvSpPr>
          <p:cNvPr id="4" name="Footer Placeholder 3"/>
          <p:cNvSpPr>
            <a:spLocks noGrp="1"/>
          </p:cNvSpPr>
          <p:nvPr>
            <p:ph type="ftr" sz="quarter" idx="11"/>
          </p:nvPr>
        </p:nvSpPr>
        <p:spPr>
          <a:xfrm>
            <a:off x="844770" y="6620266"/>
            <a:ext cx="10439999" cy="180000"/>
          </a:xfrm>
        </p:spPr>
        <p:txBody>
          <a:bodyPr/>
          <a:lstStyle/>
          <a:p>
            <a:r>
              <a:rPr lang="en-GB" dirty="0" err="1">
                <a:solidFill>
                  <a:srgbClr val="000000"/>
                </a:solidFill>
              </a:rPr>
              <a:t>www.britishcouncil.org</a:t>
            </a:r>
            <a:endParaRPr lang="en-GB" dirty="0">
              <a:solidFill>
                <a:srgbClr val="000000"/>
              </a:solidFill>
            </a:endParaRPr>
          </a:p>
        </p:txBody>
      </p:sp>
      <p:sp>
        <p:nvSpPr>
          <p:cNvPr id="5" name="Slide Number Placeholder 4"/>
          <p:cNvSpPr>
            <a:spLocks noGrp="1"/>
          </p:cNvSpPr>
          <p:nvPr>
            <p:ph type="sldNum" sz="quarter" idx="12"/>
          </p:nvPr>
        </p:nvSpPr>
        <p:spPr/>
        <p:txBody>
          <a:bodyPr/>
          <a:lstStyle/>
          <a:p>
            <a:fld id="{A36854FA-307F-854E-96D4-DE585DB24BD3}" type="slidenum">
              <a:rPr lang="en-GB" smtClean="0">
                <a:solidFill>
                  <a:srgbClr val="230859"/>
                </a:solidFill>
              </a:rPr>
              <a:pPr/>
              <a:t>18</a:t>
            </a:fld>
            <a:endParaRPr lang="en-GB" dirty="0">
              <a:solidFill>
                <a:srgbClr val="230859"/>
              </a:solidFill>
            </a:endParaRPr>
          </a:p>
        </p:txBody>
      </p:sp>
      <p:sp>
        <p:nvSpPr>
          <p:cNvPr id="10" name="Bevel 9">
            <a:extLst>
              <a:ext uri="{FF2B5EF4-FFF2-40B4-BE49-F238E27FC236}">
                <a16:creationId xmlns:a16="http://schemas.microsoft.com/office/drawing/2014/main" id="{15EF774B-7585-14D6-7C98-4564A41A425B}"/>
              </a:ext>
            </a:extLst>
          </p:cNvPr>
          <p:cNvSpPr/>
          <p:nvPr/>
        </p:nvSpPr>
        <p:spPr>
          <a:xfrm>
            <a:off x="636424" y="1029776"/>
            <a:ext cx="9433549" cy="3368597"/>
          </a:xfrm>
          <a:prstGeom prst="bevel">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r>
              <a:rPr lang="en-US" b="0" dirty="0"/>
              <a:t>In a primary class:</a:t>
            </a:r>
          </a:p>
          <a:p>
            <a:pPr marL="285750" indent="-285750">
              <a:buFont typeface="Arial" panose="020B0604020202020204" pitchFamily="34" charset="0"/>
              <a:buChar char="•"/>
            </a:pPr>
            <a:r>
              <a:rPr lang="en-US" b="0" dirty="0"/>
              <a:t>Activity 1: T asked Ss to stand up -&gt; Ss stood up -&gt; T: ‘</a:t>
            </a:r>
            <a:r>
              <a:rPr lang="en-US" b="0" i="1" dirty="0"/>
              <a:t>Good</a:t>
            </a:r>
            <a:r>
              <a:rPr lang="en-US" b="0" dirty="0"/>
              <a:t>!’</a:t>
            </a:r>
          </a:p>
          <a:p>
            <a:pPr marL="285750" indent="-285750">
              <a:buFont typeface="Arial" panose="020B0604020202020204" pitchFamily="34" charset="0"/>
              <a:buChar char="•"/>
            </a:pPr>
            <a:r>
              <a:rPr lang="en-US" b="0" dirty="0"/>
              <a:t>Activity 2: T said ‘Good morning’ -&gt; Ss said ‘Good morning’ -&gt;T: </a:t>
            </a:r>
            <a:r>
              <a:rPr lang="en-US" b="0" i="1" dirty="0"/>
              <a:t>‘Very good’</a:t>
            </a:r>
          </a:p>
          <a:p>
            <a:pPr marL="285750" indent="-285750">
              <a:buFont typeface="Arial" panose="020B0604020202020204" pitchFamily="34" charset="0"/>
              <a:buChar char="•"/>
            </a:pPr>
            <a:r>
              <a:rPr lang="en-US" b="0" dirty="0"/>
              <a:t>Activity 3: T sang along with Ss -&gt; T: </a:t>
            </a:r>
            <a:r>
              <a:rPr lang="en-US" b="0" i="1" dirty="0"/>
              <a:t>‘Very good’</a:t>
            </a:r>
          </a:p>
          <a:p>
            <a:pPr marL="285750" indent="-285750">
              <a:buFont typeface="Arial" panose="020B0604020202020204" pitchFamily="34" charset="0"/>
              <a:buChar char="•"/>
            </a:pPr>
            <a:r>
              <a:rPr lang="en-GB" b="0" dirty="0"/>
              <a:t>Activity 4: Miming game (stage 1: T mimed the word, Ss said aloud)</a:t>
            </a:r>
            <a:r>
              <a:rPr lang="en-US" b="0" dirty="0"/>
              <a:t> -&gt; T:</a:t>
            </a:r>
            <a:r>
              <a:rPr lang="en-GB" b="0" dirty="0"/>
              <a:t> </a:t>
            </a:r>
            <a:r>
              <a:rPr lang="en-GB" b="0" i="1" dirty="0"/>
              <a:t>‘Very good’</a:t>
            </a:r>
            <a:r>
              <a:rPr lang="en-GB" b="0" dirty="0"/>
              <a:t> (3 times), </a:t>
            </a:r>
            <a:r>
              <a:rPr lang="en-GB" b="0" i="1" dirty="0"/>
              <a:t>‘well-done, amazing, good job</a:t>
            </a:r>
            <a:r>
              <a:rPr lang="en-GB" b="0" dirty="0"/>
              <a:t> + “thumb-up” gesture (Used all 4 complimentary words at a time to encourage Ss)</a:t>
            </a:r>
            <a:endParaRPr lang="x-none" dirty="0"/>
          </a:p>
        </p:txBody>
      </p:sp>
      <p:sp>
        <p:nvSpPr>
          <p:cNvPr id="12" name="Content Placeholder 11">
            <a:extLst>
              <a:ext uri="{FF2B5EF4-FFF2-40B4-BE49-F238E27FC236}">
                <a16:creationId xmlns:a16="http://schemas.microsoft.com/office/drawing/2014/main" id="{8F591403-1C2B-7ACF-BE93-DF569ECB883B}"/>
              </a:ext>
            </a:extLst>
          </p:cNvPr>
          <p:cNvSpPr>
            <a:spLocks noGrp="1"/>
          </p:cNvSpPr>
          <p:nvPr>
            <p:ph idx="1"/>
          </p:nvPr>
        </p:nvSpPr>
        <p:spPr>
          <a:xfrm>
            <a:off x="3067292" y="4917483"/>
            <a:ext cx="8272708" cy="1087851"/>
          </a:xfrm>
        </p:spPr>
        <p:txBody>
          <a:bodyPr/>
          <a:lstStyle/>
          <a:p>
            <a:r>
              <a:rPr lang="x-none" sz="2800" dirty="0">
                <a:sym typeface="Wingdings" pitchFamily="2" charset="2"/>
              </a:rPr>
              <a:t> Effective feedback?</a:t>
            </a:r>
            <a:endParaRPr lang="x-none" sz="2800" dirty="0"/>
          </a:p>
        </p:txBody>
      </p:sp>
      <p:pic>
        <p:nvPicPr>
          <p:cNvPr id="13" name="Picture 2" descr="Issue Stock Photos, Royalty Free Issue Images | Depositphotos">
            <a:extLst>
              <a:ext uri="{FF2B5EF4-FFF2-40B4-BE49-F238E27FC236}">
                <a16:creationId xmlns:a16="http://schemas.microsoft.com/office/drawing/2014/main" id="{E9AFE959-3A17-A2B1-DAB8-0A03E76CC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919" y="4433100"/>
            <a:ext cx="2204977" cy="2204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02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a:xfrm>
            <a:off x="555402" y="504000"/>
            <a:ext cx="9815514" cy="792000"/>
          </a:xfrm>
        </p:spPr>
        <p:txBody>
          <a:bodyPr/>
          <a:lstStyle/>
          <a:p>
            <a:r>
              <a:rPr lang="en-US" sz="2800" dirty="0"/>
              <a:t>The situation of Vietnamese teachers’ Language Assessment Literacy and Practices</a:t>
            </a:r>
          </a:p>
        </p:txBody>
      </p:sp>
      <p:sp>
        <p:nvSpPr>
          <p:cNvPr id="8" name="Content Placeholder 7">
            <a:extLst>
              <a:ext uri="{FF2B5EF4-FFF2-40B4-BE49-F238E27FC236}">
                <a16:creationId xmlns:a16="http://schemas.microsoft.com/office/drawing/2014/main" id="{35DEC72E-E749-3A47-BD4B-864D21E52366}"/>
              </a:ext>
            </a:extLst>
          </p:cNvPr>
          <p:cNvSpPr>
            <a:spLocks noGrp="1"/>
          </p:cNvSpPr>
          <p:nvPr>
            <p:ph sz="half" idx="1"/>
          </p:nvPr>
        </p:nvSpPr>
        <p:spPr>
          <a:xfrm>
            <a:off x="648000" y="1512000"/>
            <a:ext cx="9475714" cy="4500000"/>
          </a:xfrm>
        </p:spPr>
        <p:txBody>
          <a:bodyPr/>
          <a:lstStyle/>
          <a:p>
            <a:pPr marL="637200" lvl="3" indent="-457200" algn="just">
              <a:buFont typeface="Courier New" panose="02070309020205020404" pitchFamily="49" charset="0"/>
              <a:buChar char="o"/>
            </a:pPr>
            <a:r>
              <a:rPr lang="en-US" sz="2800" dirty="0"/>
              <a:t>Many teachers, especially those of adult learners and at language centers and vocational </a:t>
            </a:r>
            <a:r>
              <a:rPr lang="en-US" sz="2800" dirty="0" err="1"/>
              <a:t>programmes</a:t>
            </a:r>
            <a:r>
              <a:rPr lang="en-US" sz="2800" dirty="0"/>
              <a:t>, need more training on assessment.</a:t>
            </a:r>
          </a:p>
          <a:p>
            <a:pPr marL="637200" lvl="3" indent="-457200" algn="just">
              <a:buFont typeface="Courier New" panose="02070309020205020404" pitchFamily="49" charset="0"/>
              <a:buChar char="o"/>
            </a:pPr>
            <a:r>
              <a:rPr lang="en-US" sz="2800" dirty="0"/>
              <a:t>Many teachers are keen to developing their language assessment practices.</a:t>
            </a:r>
          </a:p>
          <a:p>
            <a:pPr marL="637200" lvl="3" indent="-457200" algn="just">
              <a:buFont typeface="Courier New" panose="02070309020205020404" pitchFamily="49" charset="0"/>
              <a:buChar char="o"/>
            </a:pPr>
            <a:r>
              <a:rPr lang="en-US" sz="2800" dirty="0"/>
              <a:t>Tests are most commonly used for assessment.</a:t>
            </a:r>
          </a:p>
          <a:p>
            <a:pPr marL="637200" lvl="3" indent="-457200" algn="just">
              <a:buFont typeface="Courier New" panose="02070309020205020404" pitchFamily="49" charset="0"/>
              <a:buChar char="o"/>
            </a:pPr>
            <a:r>
              <a:rPr lang="en-US" sz="2800" dirty="0"/>
              <a:t>The most common assessments are summative.</a:t>
            </a:r>
          </a:p>
          <a:p>
            <a:pPr lvl="3" indent="0" algn="just">
              <a:buNone/>
            </a:pPr>
            <a:endParaRPr lang="en-US" sz="2800" dirty="0"/>
          </a:p>
        </p:txBody>
      </p:sp>
      <p:sp>
        <p:nvSpPr>
          <p:cNvPr id="5" name="Footer Placeholder 4">
            <a:extLst>
              <a:ext uri="{FF2B5EF4-FFF2-40B4-BE49-F238E27FC236}">
                <a16:creationId xmlns:a16="http://schemas.microsoft.com/office/drawing/2014/main" id="{31A26B34-D37B-DF44-B29B-B64B088E14EE}"/>
              </a:ext>
            </a:extLst>
          </p:cNvPr>
          <p:cNvSpPr>
            <a:spLocks noGrp="1"/>
          </p:cNvSpPr>
          <p:nvPr>
            <p:ph type="ftr" sz="quarter" idx="11"/>
          </p:nvPr>
        </p:nvSpPr>
        <p:spPr/>
        <p:txBody>
          <a:bodyPr/>
          <a:lstStyle/>
          <a:p>
            <a:pPr>
              <a:defRPr/>
            </a:pPr>
            <a:r>
              <a:rPr lang="en-GB" dirty="0">
                <a:solidFill>
                  <a:srgbClr val="000000"/>
                </a:solidFill>
              </a:rPr>
              <a:t>www.britishcouncil.org</a:t>
            </a:r>
          </a:p>
        </p:txBody>
      </p:sp>
    </p:spTree>
    <p:extLst>
      <p:ext uri="{BB962C8B-B14F-4D97-AF65-F5344CB8AC3E}">
        <p14:creationId xmlns:p14="http://schemas.microsoft.com/office/powerpoint/2010/main" val="284965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Presenters</a:t>
            </a:r>
          </a:p>
        </p:txBody>
      </p:sp>
      <p:sp>
        <p:nvSpPr>
          <p:cNvPr id="5" name="Footer Placeholder 4"/>
          <p:cNvSpPr>
            <a:spLocks noGrp="1"/>
          </p:cNvSpPr>
          <p:nvPr>
            <p:ph type="ftr" sz="quarter" idx="11"/>
          </p:nvPr>
        </p:nvSpPr>
        <p:spPr>
          <a:xfrm>
            <a:off x="0" y="6680215"/>
            <a:ext cx="10439999" cy="180000"/>
          </a:xfrm>
        </p:spPr>
        <p:txBody>
          <a:bodyPr/>
          <a:lstStyle/>
          <a:p>
            <a:r>
              <a:rPr lang="en-US" dirty="0"/>
              <a:t>www.britishcouncil.org</a:t>
            </a:r>
            <a:endParaRPr lang="en-US" dirty="0">
              <a:solidFill>
                <a:srgbClr val="FF0000"/>
              </a:solidFill>
            </a:endParaRPr>
          </a:p>
        </p:txBody>
      </p:sp>
      <p:sp>
        <p:nvSpPr>
          <p:cNvPr id="6" name="Slide Number Placeholder 5"/>
          <p:cNvSpPr>
            <a:spLocks noGrp="1"/>
          </p:cNvSpPr>
          <p:nvPr>
            <p:ph type="sldNum" sz="quarter" idx="12"/>
          </p:nvPr>
        </p:nvSpPr>
        <p:spPr/>
        <p:txBody>
          <a:bodyPr/>
          <a:lstStyle/>
          <a:p>
            <a:fld id="{A36854FA-307F-854E-96D4-DE585DB24BD3}" type="slidenum">
              <a:rPr lang="en-GB" noProof="0" smtClean="0"/>
              <a:t>2</a:t>
            </a:fld>
            <a:endParaRPr lang="en-GB" noProof="0" dirty="0"/>
          </a:p>
        </p:txBody>
      </p:sp>
      <p:pic>
        <p:nvPicPr>
          <p:cNvPr id="9" name="Picture 8"/>
          <p:cNvPicPr/>
          <p:nvPr/>
        </p:nvPicPr>
        <p:blipFill>
          <a:blip r:embed="rId2"/>
          <a:stretch>
            <a:fillRect/>
          </a:stretch>
        </p:blipFill>
        <p:spPr>
          <a:xfrm>
            <a:off x="648000" y="1572120"/>
            <a:ext cx="2771619" cy="3832393"/>
          </a:xfrm>
          <a:prstGeom prst="rect">
            <a:avLst/>
          </a:prstGeom>
        </p:spPr>
      </p:pic>
      <p:pic>
        <p:nvPicPr>
          <p:cNvPr id="10" name="Picture 9" descr="E:\Thao\PROFESSIONAL DEVELOPMENT\TESTING\CLTA PROJECTS\[2022] Hudderfield vs ULIS\VLAS\Bio &amp; Images\Chi.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3636" y="1476586"/>
            <a:ext cx="3302758" cy="3927927"/>
          </a:xfrm>
          <a:prstGeom prst="rect">
            <a:avLst/>
          </a:prstGeom>
          <a:noFill/>
          <a:ln>
            <a:noFill/>
          </a:ln>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9463" y="1465092"/>
            <a:ext cx="2954566" cy="3939421"/>
          </a:xfrm>
          <a:prstGeom prst="rect">
            <a:avLst/>
          </a:prstGeom>
        </p:spPr>
      </p:pic>
      <p:sp>
        <p:nvSpPr>
          <p:cNvPr id="14" name="Rounded Rectangle 13"/>
          <p:cNvSpPr/>
          <p:nvPr/>
        </p:nvSpPr>
        <p:spPr>
          <a:xfrm>
            <a:off x="267286" y="5475916"/>
            <a:ext cx="3376246" cy="53098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b="1" dirty="0">
                <a:solidFill>
                  <a:schemeClr val="tx1"/>
                </a:solidFill>
              </a:rPr>
              <a:t>Dr. Nguyen </a:t>
            </a:r>
            <a:r>
              <a:rPr lang="en-US" b="1" dirty="0" err="1">
                <a:solidFill>
                  <a:schemeClr val="tx1"/>
                </a:solidFill>
              </a:rPr>
              <a:t>Thi</a:t>
            </a:r>
            <a:r>
              <a:rPr lang="en-US" b="1" dirty="0">
                <a:solidFill>
                  <a:schemeClr val="tx1"/>
                </a:solidFill>
              </a:rPr>
              <a:t> Ngoc </a:t>
            </a:r>
            <a:r>
              <a:rPr lang="en-US" b="1" dirty="0" err="1">
                <a:solidFill>
                  <a:schemeClr val="tx1"/>
                </a:solidFill>
              </a:rPr>
              <a:t>Quynh</a:t>
            </a:r>
            <a:endParaRPr lang="en-US" b="1" dirty="0">
              <a:solidFill>
                <a:schemeClr val="tx1"/>
              </a:solidFill>
            </a:endParaRPr>
          </a:p>
        </p:txBody>
      </p:sp>
      <p:sp>
        <p:nvSpPr>
          <p:cNvPr id="15" name="Rounded Rectangle 14"/>
          <p:cNvSpPr/>
          <p:nvPr/>
        </p:nvSpPr>
        <p:spPr>
          <a:xfrm>
            <a:off x="4353636" y="5475915"/>
            <a:ext cx="3376246" cy="53098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b="1" dirty="0">
                <a:solidFill>
                  <a:schemeClr val="tx1"/>
                </a:solidFill>
              </a:rPr>
              <a:t>Dr. Nguyen </a:t>
            </a:r>
            <a:r>
              <a:rPr lang="en-US" b="1" dirty="0" err="1">
                <a:solidFill>
                  <a:schemeClr val="tx1"/>
                </a:solidFill>
              </a:rPr>
              <a:t>Thi</a:t>
            </a:r>
            <a:r>
              <a:rPr lang="en-US" b="1" dirty="0">
                <a:solidFill>
                  <a:schemeClr val="tx1"/>
                </a:solidFill>
              </a:rPr>
              <a:t> Chi</a:t>
            </a:r>
          </a:p>
        </p:txBody>
      </p:sp>
      <p:sp>
        <p:nvSpPr>
          <p:cNvPr id="16" name="Rounded Rectangle 15"/>
          <p:cNvSpPr/>
          <p:nvPr/>
        </p:nvSpPr>
        <p:spPr>
          <a:xfrm>
            <a:off x="7898623" y="5429934"/>
            <a:ext cx="3376246" cy="53098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b="1" dirty="0">
                <a:solidFill>
                  <a:schemeClr val="tx1"/>
                </a:solidFill>
              </a:rPr>
              <a:t>Ms. Nguyen </a:t>
            </a:r>
            <a:r>
              <a:rPr lang="en-US" b="1" dirty="0" err="1">
                <a:solidFill>
                  <a:schemeClr val="tx1"/>
                </a:solidFill>
              </a:rPr>
              <a:t>Thi</a:t>
            </a:r>
            <a:r>
              <a:rPr lang="en-US" b="1" dirty="0">
                <a:solidFill>
                  <a:schemeClr val="tx1"/>
                </a:solidFill>
              </a:rPr>
              <a:t> Phuong </a:t>
            </a:r>
            <a:r>
              <a:rPr lang="en-US" b="1" dirty="0" err="1">
                <a:solidFill>
                  <a:schemeClr val="tx1"/>
                </a:solidFill>
              </a:rPr>
              <a:t>Thao</a:t>
            </a:r>
            <a:endParaRPr lang="en-US" b="1" dirty="0">
              <a:solidFill>
                <a:schemeClr val="tx1"/>
              </a:solidFill>
            </a:endParaRPr>
          </a:p>
        </p:txBody>
      </p:sp>
      <p:sp>
        <p:nvSpPr>
          <p:cNvPr id="17" name="Rounded Rectangle 16"/>
          <p:cNvSpPr/>
          <p:nvPr/>
        </p:nvSpPr>
        <p:spPr>
          <a:xfrm>
            <a:off x="2700997" y="6182666"/>
            <a:ext cx="7512148" cy="53098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b="1" dirty="0">
                <a:solidFill>
                  <a:schemeClr val="tx1"/>
                </a:solidFill>
              </a:rPr>
              <a:t>University of Languages and International Studies (ULIS), </a:t>
            </a:r>
          </a:p>
          <a:p>
            <a:pPr algn="ctr"/>
            <a:r>
              <a:rPr lang="en-US" b="1" dirty="0">
                <a:solidFill>
                  <a:schemeClr val="tx1"/>
                </a:solidFill>
              </a:rPr>
              <a:t>Vietnam National University, Hanoi</a:t>
            </a:r>
          </a:p>
        </p:txBody>
      </p:sp>
    </p:spTree>
    <p:extLst>
      <p:ext uri="{BB962C8B-B14F-4D97-AF65-F5344CB8AC3E}">
        <p14:creationId xmlns:p14="http://schemas.microsoft.com/office/powerpoint/2010/main" val="510465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a:xfrm>
            <a:off x="647999" y="683863"/>
            <a:ext cx="10944000" cy="792000"/>
          </a:xfrm>
        </p:spPr>
        <p:txBody>
          <a:bodyPr/>
          <a:lstStyle/>
          <a:p>
            <a:r>
              <a:rPr lang="en-US" sz="3200" dirty="0"/>
              <a:t>What are teachers’ needs and wants? </a:t>
            </a:r>
            <a:endParaRPr lang="en-US" dirty="0"/>
          </a:p>
        </p:txBody>
      </p:sp>
      <p:sp>
        <p:nvSpPr>
          <p:cNvPr id="8" name="Content Placeholder 7">
            <a:extLst>
              <a:ext uri="{FF2B5EF4-FFF2-40B4-BE49-F238E27FC236}">
                <a16:creationId xmlns:a16="http://schemas.microsoft.com/office/drawing/2014/main" id="{35DEC72E-E749-3A47-BD4B-864D21E52366}"/>
              </a:ext>
            </a:extLst>
          </p:cNvPr>
          <p:cNvSpPr>
            <a:spLocks noGrp="1"/>
          </p:cNvSpPr>
          <p:nvPr>
            <p:ph sz="half" idx="1"/>
          </p:nvPr>
        </p:nvSpPr>
        <p:spPr>
          <a:xfrm>
            <a:off x="647999" y="1504708"/>
            <a:ext cx="9883929" cy="4507291"/>
          </a:xfrm>
        </p:spPr>
        <p:txBody>
          <a:bodyPr/>
          <a:lstStyle/>
          <a:p>
            <a:pPr marL="637200" lvl="3" indent="-457200" algn="just">
              <a:buFont typeface="Courier New" panose="02070309020205020404" pitchFamily="49" charset="0"/>
              <a:buChar char="o"/>
            </a:pPr>
            <a:r>
              <a:rPr lang="en-US" sz="2800" dirty="0"/>
              <a:t>More regular training to develop professionally</a:t>
            </a:r>
          </a:p>
          <a:p>
            <a:pPr marL="637200" lvl="3" indent="-457200" algn="just">
              <a:buFont typeface="Courier New" panose="02070309020205020404" pitchFamily="49" charset="0"/>
              <a:buChar char="o"/>
            </a:pPr>
            <a:r>
              <a:rPr lang="en-US" sz="2800" dirty="0"/>
              <a:t>Resources to support their practices properly</a:t>
            </a:r>
          </a:p>
          <a:p>
            <a:pPr marL="637200" lvl="3" indent="-457200" algn="just">
              <a:buFont typeface="Courier New" panose="02070309020205020404" pitchFamily="49" charset="0"/>
              <a:buChar char="o"/>
            </a:pPr>
            <a:r>
              <a:rPr lang="en-US" sz="2800" dirty="0"/>
              <a:t>A community of practice to share and learn from professional ideas and practices</a:t>
            </a:r>
          </a:p>
          <a:p>
            <a:pPr lvl="3" indent="0" algn="just">
              <a:buNone/>
            </a:pPr>
            <a:endParaRPr lang="en-US" sz="2800" dirty="0"/>
          </a:p>
          <a:p>
            <a:pPr lvl="3" indent="0" algn="just">
              <a:buNone/>
            </a:pPr>
            <a:r>
              <a:rPr lang="en-US" sz="2800" dirty="0">
                <a:sym typeface="Wingdings" panose="05000000000000000000" pitchFamily="2" charset="2"/>
              </a:rPr>
              <a:t> Let’s watch a video to see what is brought to you!</a:t>
            </a:r>
            <a:endParaRPr lang="en-US" sz="2800" dirty="0"/>
          </a:p>
        </p:txBody>
      </p:sp>
      <p:sp>
        <p:nvSpPr>
          <p:cNvPr id="5" name="Footer Placeholder 4">
            <a:extLst>
              <a:ext uri="{FF2B5EF4-FFF2-40B4-BE49-F238E27FC236}">
                <a16:creationId xmlns:a16="http://schemas.microsoft.com/office/drawing/2014/main" id="{31A26B34-D37B-DF44-B29B-B64B088E14EE}"/>
              </a:ext>
            </a:extLst>
          </p:cNvPr>
          <p:cNvSpPr>
            <a:spLocks noGrp="1"/>
          </p:cNvSpPr>
          <p:nvPr>
            <p:ph type="ftr" sz="quarter" idx="11"/>
          </p:nvPr>
        </p:nvSpPr>
        <p:spPr/>
        <p:txBody>
          <a:bodyPr/>
          <a:lstStyle/>
          <a:p>
            <a:pPr>
              <a:defRPr/>
            </a:pPr>
            <a:r>
              <a:rPr lang="en-GB" dirty="0">
                <a:solidFill>
                  <a:srgbClr val="000000"/>
                </a:solidFill>
              </a:rPr>
              <a:t>www.britishcouncil.org</a:t>
            </a:r>
          </a:p>
        </p:txBody>
      </p:sp>
    </p:spTree>
    <p:extLst>
      <p:ext uri="{BB962C8B-B14F-4D97-AF65-F5344CB8AC3E}">
        <p14:creationId xmlns:p14="http://schemas.microsoft.com/office/powerpoint/2010/main" val="77921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Video</a:t>
            </a:r>
          </a:p>
        </p:txBody>
      </p:sp>
      <p:sp>
        <p:nvSpPr>
          <p:cNvPr id="5" name="Footer Placeholder 4"/>
          <p:cNvSpPr>
            <a:spLocks noGrp="1"/>
          </p:cNvSpPr>
          <p:nvPr>
            <p:ph type="ftr" sz="quarter" idx="11"/>
          </p:nvPr>
        </p:nvSpPr>
        <p:spPr/>
        <p:txBody>
          <a:bodyPr/>
          <a:lstStyle/>
          <a:p>
            <a:r>
              <a:rPr lang="en-US">
                <a:solidFill>
                  <a:srgbClr val="000000"/>
                </a:solidFill>
              </a:rPr>
              <a:t>www.britishcouncil.org</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A36854FA-307F-854E-96D4-DE585DB24BD3}" type="slidenum">
              <a:rPr lang="en-GB" smtClean="0">
                <a:solidFill>
                  <a:srgbClr val="230859"/>
                </a:solidFill>
              </a:rPr>
              <a:pPr/>
              <a:t>21</a:t>
            </a:fld>
            <a:endParaRPr lang="en-GB" dirty="0">
              <a:solidFill>
                <a:srgbClr val="230859"/>
              </a:solidFill>
            </a:endParaRPr>
          </a:p>
        </p:txBody>
      </p:sp>
      <p:sp>
        <p:nvSpPr>
          <p:cNvPr id="4" name="Content Placeholder 3">
            <a:extLst>
              <a:ext uri="{FF2B5EF4-FFF2-40B4-BE49-F238E27FC236}">
                <a16:creationId xmlns:a16="http://schemas.microsoft.com/office/drawing/2014/main" id="{40C2205E-7BFC-2235-E6A4-1A344AECF895}"/>
              </a:ext>
            </a:extLst>
          </p:cNvPr>
          <p:cNvSpPr>
            <a:spLocks noGrp="1"/>
          </p:cNvSpPr>
          <p:nvPr>
            <p:ph idx="1"/>
          </p:nvPr>
        </p:nvSpPr>
        <p:spPr/>
        <p:txBody>
          <a:bodyPr/>
          <a:lstStyle/>
          <a:p>
            <a:r>
              <a:rPr lang="en-GB" dirty="0">
                <a:hlinkClick r:id="rId2"/>
              </a:rPr>
              <a:t>https://youtu.be/iwJ4gTS3kk4</a:t>
            </a:r>
            <a:endParaRPr lang="en-GB" dirty="0"/>
          </a:p>
          <a:p>
            <a:endParaRPr lang="en-GB" dirty="0"/>
          </a:p>
        </p:txBody>
      </p:sp>
    </p:spTree>
    <p:extLst>
      <p:ext uri="{BB962C8B-B14F-4D97-AF65-F5344CB8AC3E}">
        <p14:creationId xmlns:p14="http://schemas.microsoft.com/office/powerpoint/2010/main" val="3296914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a:xfrm>
            <a:off x="648000" y="851241"/>
            <a:ext cx="10944000" cy="792000"/>
          </a:xfrm>
        </p:spPr>
        <p:txBody>
          <a:bodyPr/>
          <a:lstStyle/>
          <a:p>
            <a:r>
              <a:rPr lang="en-US" dirty="0"/>
              <a:t>What’s next?</a:t>
            </a:r>
          </a:p>
        </p:txBody>
      </p:sp>
      <p:sp>
        <p:nvSpPr>
          <p:cNvPr id="8" name="Content Placeholder 7">
            <a:extLst>
              <a:ext uri="{FF2B5EF4-FFF2-40B4-BE49-F238E27FC236}">
                <a16:creationId xmlns:a16="http://schemas.microsoft.com/office/drawing/2014/main" id="{35DEC72E-E749-3A47-BD4B-864D21E52366}"/>
              </a:ext>
            </a:extLst>
          </p:cNvPr>
          <p:cNvSpPr>
            <a:spLocks noGrp="1"/>
          </p:cNvSpPr>
          <p:nvPr>
            <p:ph sz="half" idx="1"/>
          </p:nvPr>
        </p:nvSpPr>
        <p:spPr>
          <a:xfrm>
            <a:off x="648000" y="1854000"/>
            <a:ext cx="10810937" cy="4500000"/>
          </a:xfrm>
        </p:spPr>
        <p:txBody>
          <a:bodyPr/>
          <a:lstStyle/>
          <a:p>
            <a:pPr marL="457200" lvl="2" indent="-457200" algn="just">
              <a:buFont typeface="Courier New" panose="02070309020205020404" pitchFamily="49" charset="0"/>
              <a:buChar char="o"/>
            </a:pPr>
            <a:r>
              <a:rPr lang="en-US" sz="2800" dirty="0"/>
              <a:t>Two scenarios to be analyzed</a:t>
            </a:r>
          </a:p>
          <a:p>
            <a:pPr marL="457200" lvl="2" indent="-457200">
              <a:buFont typeface="Courier New" panose="02070309020205020404" pitchFamily="49" charset="0"/>
              <a:buChar char="o"/>
            </a:pPr>
            <a:r>
              <a:rPr lang="en-US" sz="2800" dirty="0"/>
              <a:t>Immediate discussion to be facilitated via the Community of Practice (COP)</a:t>
            </a:r>
          </a:p>
          <a:p>
            <a:pPr marL="457200" lvl="2" indent="-457200" algn="just">
              <a:buFont typeface="Courier New" panose="02070309020205020404" pitchFamily="49" charset="0"/>
              <a:buChar char="o"/>
            </a:pPr>
            <a:r>
              <a:rPr lang="en-US" sz="2800" dirty="0"/>
              <a:t>Highlights of the toolkits to be introduced</a:t>
            </a:r>
          </a:p>
          <a:p>
            <a:pPr lvl="3" indent="0" algn="just">
              <a:buNone/>
            </a:pPr>
            <a:endParaRPr lang="en-US" sz="2800" dirty="0"/>
          </a:p>
        </p:txBody>
      </p:sp>
      <p:sp>
        <p:nvSpPr>
          <p:cNvPr id="5" name="Footer Placeholder 4">
            <a:extLst>
              <a:ext uri="{FF2B5EF4-FFF2-40B4-BE49-F238E27FC236}">
                <a16:creationId xmlns:a16="http://schemas.microsoft.com/office/drawing/2014/main" id="{31A26B34-D37B-DF44-B29B-B64B088E14E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British Council Sans"/>
                <a:ea typeface="+mn-ea"/>
                <a:cs typeface="+mn-cs"/>
              </a:rPr>
              <a:t>www.britishcouncil.org</a:t>
            </a:r>
          </a:p>
        </p:txBody>
      </p:sp>
    </p:spTree>
    <p:extLst>
      <p:ext uri="{BB962C8B-B14F-4D97-AF65-F5344CB8AC3E}">
        <p14:creationId xmlns:p14="http://schemas.microsoft.com/office/powerpoint/2010/main" val="4061752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p:txBody>
          <a:bodyPr/>
          <a:lstStyle/>
          <a:p>
            <a:r>
              <a:rPr lang="en-US" dirty="0"/>
              <a:t>Scenario 1</a:t>
            </a:r>
          </a:p>
        </p:txBody>
      </p:sp>
      <p:sp>
        <p:nvSpPr>
          <p:cNvPr id="8" name="Content Placeholder 7">
            <a:extLst>
              <a:ext uri="{FF2B5EF4-FFF2-40B4-BE49-F238E27FC236}">
                <a16:creationId xmlns:a16="http://schemas.microsoft.com/office/drawing/2014/main" id="{35DEC72E-E749-3A47-BD4B-864D21E52366}"/>
              </a:ext>
            </a:extLst>
          </p:cNvPr>
          <p:cNvSpPr>
            <a:spLocks noGrp="1"/>
          </p:cNvSpPr>
          <p:nvPr>
            <p:ph sz="half" idx="1"/>
          </p:nvPr>
        </p:nvSpPr>
        <p:spPr>
          <a:xfrm>
            <a:off x="648000" y="1055527"/>
            <a:ext cx="4284219" cy="4500000"/>
          </a:xfrm>
        </p:spPr>
        <p:txBody>
          <a:bodyPr/>
          <a:lstStyle/>
          <a:p>
            <a:pPr marL="457200" lvl="2" indent="-457200">
              <a:buFont typeface="Courier New" panose="02070309020205020404" pitchFamily="49" charset="0"/>
              <a:buChar char="o"/>
            </a:pPr>
            <a:r>
              <a:rPr lang="en-US" sz="2000" dirty="0"/>
              <a:t>Let’s watch and think:</a:t>
            </a:r>
          </a:p>
          <a:p>
            <a:pPr marL="637200" lvl="3" indent="-457200">
              <a:buFont typeface="Courier New" panose="02070309020205020404" pitchFamily="49" charset="0"/>
              <a:buChar char="o"/>
            </a:pPr>
            <a:r>
              <a:rPr lang="en-US" sz="2000" dirty="0"/>
              <a:t>What assessment activities are there in the video?</a:t>
            </a:r>
          </a:p>
          <a:p>
            <a:pPr marL="637200" lvl="3" indent="-457200">
              <a:buFont typeface="Courier New" panose="02070309020205020404" pitchFamily="49" charset="0"/>
              <a:buChar char="o"/>
            </a:pPr>
            <a:r>
              <a:rPr lang="en-US" sz="2000" dirty="0"/>
              <a:t>Are these assessment activities well-organized? How meaningful are they to the learners?</a:t>
            </a:r>
          </a:p>
          <a:p>
            <a:pPr marL="637200" lvl="3" indent="-457200">
              <a:buFont typeface="Courier New" panose="02070309020205020404" pitchFamily="49" charset="0"/>
              <a:buChar char="o"/>
            </a:pPr>
            <a:r>
              <a:rPr lang="en-US" sz="2000" dirty="0"/>
              <a:t>If you were the teacher in this video, what would you like to change?</a:t>
            </a:r>
          </a:p>
          <a:p>
            <a:pPr lvl="3" indent="0">
              <a:buNone/>
            </a:pPr>
            <a:endParaRPr lang="en-US" sz="2800" dirty="0"/>
          </a:p>
        </p:txBody>
      </p:sp>
      <p:sp>
        <p:nvSpPr>
          <p:cNvPr id="5" name="Footer Placeholder 4">
            <a:extLst>
              <a:ext uri="{FF2B5EF4-FFF2-40B4-BE49-F238E27FC236}">
                <a16:creationId xmlns:a16="http://schemas.microsoft.com/office/drawing/2014/main" id="{31A26B34-D37B-DF44-B29B-B64B088E14E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British Council Sans"/>
                <a:ea typeface="+mn-ea"/>
                <a:cs typeface="+mn-cs"/>
              </a:rPr>
              <a:t>www.britishcouncil.org</a:t>
            </a:r>
          </a:p>
        </p:txBody>
      </p:sp>
      <p:sp>
        <p:nvSpPr>
          <p:cNvPr id="4" name="TextBox 3">
            <a:extLst>
              <a:ext uri="{FF2B5EF4-FFF2-40B4-BE49-F238E27FC236}">
                <a16:creationId xmlns:a16="http://schemas.microsoft.com/office/drawing/2014/main" id="{1213681D-FAC4-7F70-5614-9F54E1BABBC6}"/>
              </a:ext>
            </a:extLst>
          </p:cNvPr>
          <p:cNvSpPr txBox="1"/>
          <p:nvPr/>
        </p:nvSpPr>
        <p:spPr>
          <a:xfrm>
            <a:off x="648000" y="4519794"/>
            <a:ext cx="6818897" cy="646331"/>
          </a:xfrm>
          <a:prstGeom prst="rect">
            <a:avLst/>
          </a:prstGeom>
          <a:noFill/>
        </p:spPr>
        <p:txBody>
          <a:bodyPr wrap="square">
            <a:spAutoFit/>
          </a:bodyPr>
          <a:lstStyle/>
          <a:p>
            <a:r>
              <a:rPr lang="fr-FR" dirty="0"/>
              <a:t>Source: </a:t>
            </a:r>
            <a:r>
              <a:rPr lang="fr-FR" dirty="0">
                <a:hlinkClick r:id="rId2"/>
              </a:rPr>
              <a:t>https://www.youtube.com/watch?v=Cy7lBAlp6u4</a:t>
            </a:r>
            <a:endParaRPr lang="fr-FR" dirty="0"/>
          </a:p>
          <a:p>
            <a:endParaRPr lang="fr-FR" dirty="0"/>
          </a:p>
        </p:txBody>
      </p:sp>
    </p:spTree>
    <p:extLst>
      <p:ext uri="{BB962C8B-B14F-4D97-AF65-F5344CB8AC3E}">
        <p14:creationId xmlns:p14="http://schemas.microsoft.com/office/powerpoint/2010/main" val="994610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p:txBody>
          <a:bodyPr/>
          <a:lstStyle/>
          <a:p>
            <a:r>
              <a:rPr lang="en-US" dirty="0"/>
              <a:t>Scenario 1</a:t>
            </a:r>
          </a:p>
        </p:txBody>
      </p:sp>
      <p:sp>
        <p:nvSpPr>
          <p:cNvPr id="8" name="Content Placeholder 7">
            <a:extLst>
              <a:ext uri="{FF2B5EF4-FFF2-40B4-BE49-F238E27FC236}">
                <a16:creationId xmlns:a16="http://schemas.microsoft.com/office/drawing/2014/main" id="{35DEC72E-E749-3A47-BD4B-864D21E52366}"/>
              </a:ext>
            </a:extLst>
          </p:cNvPr>
          <p:cNvSpPr>
            <a:spLocks noGrp="1"/>
          </p:cNvSpPr>
          <p:nvPr>
            <p:ph sz="half" idx="1"/>
          </p:nvPr>
        </p:nvSpPr>
        <p:spPr>
          <a:xfrm>
            <a:off x="366849" y="1296000"/>
            <a:ext cx="5766052" cy="4500000"/>
          </a:xfrm>
        </p:spPr>
        <p:txBody>
          <a:bodyPr/>
          <a:lstStyle/>
          <a:p>
            <a:pPr marL="457200" lvl="2" indent="-457200">
              <a:buFont typeface="Courier New" panose="02070309020205020404" pitchFamily="49" charset="0"/>
              <a:buChar char="o"/>
            </a:pPr>
            <a:r>
              <a:rPr lang="en-US" sz="2000" dirty="0"/>
              <a:t>Immediate feedback</a:t>
            </a:r>
          </a:p>
          <a:p>
            <a:pPr marL="637200" lvl="3" indent="-457200">
              <a:buFont typeface="Courier New" panose="02070309020205020404" pitchFamily="49" charset="0"/>
              <a:buChar char="o"/>
            </a:pPr>
            <a:endParaRPr lang="en-US" sz="2000" dirty="0"/>
          </a:p>
          <a:p>
            <a:pPr marL="522900" lvl="3" indent="-342900">
              <a:buFont typeface="Wingdings" panose="05000000000000000000" pitchFamily="2" charset="2"/>
              <a:buChar char="à"/>
            </a:pPr>
            <a:r>
              <a:rPr lang="en-US" sz="2000" dirty="0">
                <a:sym typeface="Wingdings" panose="05000000000000000000" pitchFamily="2" charset="2"/>
              </a:rPr>
              <a:t>Immediate feedback vs. Delayed feedback</a:t>
            </a:r>
          </a:p>
          <a:p>
            <a:pPr marL="702900" lvl="4" indent="-342900">
              <a:buFont typeface="Wingdings" panose="05000000000000000000" pitchFamily="2" charset="2"/>
              <a:buChar char="à"/>
            </a:pPr>
            <a:r>
              <a:rPr lang="en-US" sz="2000" dirty="0"/>
              <a:t>Pros and cons?</a:t>
            </a:r>
          </a:p>
          <a:p>
            <a:pPr marL="702900" lvl="4" indent="-342900">
              <a:buFont typeface="Wingdings" panose="05000000000000000000" pitchFamily="2" charset="2"/>
              <a:buChar char="à"/>
            </a:pPr>
            <a:r>
              <a:rPr lang="en-US" sz="2000" dirty="0"/>
              <a:t>When to use?</a:t>
            </a:r>
          </a:p>
          <a:p>
            <a:pPr marL="702900" lvl="4" indent="-342900">
              <a:buFont typeface="Wingdings" panose="05000000000000000000" pitchFamily="2" charset="2"/>
              <a:buChar char="à"/>
            </a:pPr>
            <a:r>
              <a:rPr lang="en-US" sz="2000" dirty="0"/>
              <a:t>How to use?</a:t>
            </a:r>
          </a:p>
          <a:p>
            <a:pPr lvl="4" indent="0">
              <a:buNone/>
            </a:pPr>
            <a:r>
              <a:rPr lang="en-US" sz="2000" dirty="0">
                <a:solidFill>
                  <a:srgbClr val="002060"/>
                </a:solidFill>
              </a:rPr>
              <a:t>    </a:t>
            </a:r>
          </a:p>
          <a:p>
            <a:pPr lvl="4" indent="0">
              <a:buNone/>
            </a:pPr>
            <a:endParaRPr lang="en-US" sz="2000" dirty="0">
              <a:solidFill>
                <a:srgbClr val="002060"/>
              </a:solidFill>
            </a:endParaRPr>
          </a:p>
          <a:p>
            <a:pPr lvl="4" indent="0">
              <a:buNone/>
            </a:pPr>
            <a:endParaRPr lang="en-US" sz="2000" dirty="0">
              <a:solidFill>
                <a:srgbClr val="002060"/>
              </a:solidFill>
            </a:endParaRPr>
          </a:p>
          <a:p>
            <a:pPr lvl="4" indent="0">
              <a:buNone/>
            </a:pPr>
            <a:r>
              <a:rPr lang="en-US" sz="2000" dirty="0">
                <a:solidFill>
                  <a:srgbClr val="002060"/>
                </a:solidFill>
              </a:rPr>
              <a:t>You can find the answers in Toolkit 1 – giving feedback</a:t>
            </a:r>
          </a:p>
          <a:p>
            <a:pPr lvl="3" indent="0">
              <a:buNone/>
            </a:pPr>
            <a:endParaRPr lang="en-US" sz="2800" dirty="0"/>
          </a:p>
        </p:txBody>
      </p:sp>
      <p:sp>
        <p:nvSpPr>
          <p:cNvPr id="5" name="Footer Placeholder 4">
            <a:extLst>
              <a:ext uri="{FF2B5EF4-FFF2-40B4-BE49-F238E27FC236}">
                <a16:creationId xmlns:a16="http://schemas.microsoft.com/office/drawing/2014/main" id="{31A26B34-D37B-DF44-B29B-B64B088E14E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British Council Sans"/>
                <a:ea typeface="+mn-ea"/>
                <a:cs typeface="+mn-cs"/>
              </a:rPr>
              <a:t>www.britishcouncil.org</a:t>
            </a:r>
          </a:p>
        </p:txBody>
      </p:sp>
      <p:pic>
        <p:nvPicPr>
          <p:cNvPr id="1028" name="Picture 4" descr="Idea - Free marketing icons">
            <a:extLst>
              <a:ext uri="{FF2B5EF4-FFF2-40B4-BE49-F238E27FC236}">
                <a16:creationId xmlns:a16="http://schemas.microsoft.com/office/drawing/2014/main" id="{ABC1424E-9920-A990-13DE-B9A5FE0191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476" y="3839696"/>
            <a:ext cx="637681" cy="6376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1D3C1EC-F0F9-C2E9-D4B3-55F6AE9BC574}"/>
              </a:ext>
            </a:extLst>
          </p:cNvPr>
          <p:cNvSpPr txBox="1"/>
          <p:nvPr/>
        </p:nvSpPr>
        <p:spPr>
          <a:xfrm>
            <a:off x="7013305" y="4299263"/>
            <a:ext cx="5101389" cy="523220"/>
          </a:xfrm>
          <a:prstGeom prst="rect">
            <a:avLst/>
          </a:prstGeom>
          <a:noFill/>
        </p:spPr>
        <p:txBody>
          <a:bodyPr wrap="square">
            <a:spAutoFit/>
          </a:bodyPr>
          <a:lstStyle/>
          <a:p>
            <a:r>
              <a:rPr lang="fr-FR" sz="1400" dirty="0"/>
              <a:t>Source: </a:t>
            </a:r>
            <a:r>
              <a:rPr lang="fr-FR" sz="1400" dirty="0">
                <a:hlinkClick r:id="rId3"/>
              </a:rPr>
              <a:t>https://www.youtube.com/watch?v=Cy7lBAlp6u4</a:t>
            </a:r>
            <a:endParaRPr lang="fr-FR" sz="1400" dirty="0"/>
          </a:p>
          <a:p>
            <a:endParaRPr lang="fr-FR" sz="1400" dirty="0"/>
          </a:p>
        </p:txBody>
      </p:sp>
    </p:spTree>
    <p:extLst>
      <p:ext uri="{BB962C8B-B14F-4D97-AF65-F5344CB8AC3E}">
        <p14:creationId xmlns:p14="http://schemas.microsoft.com/office/powerpoint/2010/main" val="291033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500"/>
                                        <p:tgtEl>
                                          <p:spTgt spid="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par>
                                <p:cTn id="28" presetID="10" presetClass="entr" presetSubtype="0" fill="hold" nodeType="withEffect">
                                  <p:stCondLst>
                                    <p:cond delay="0"/>
                                  </p:stCondLst>
                                  <p:childTnLst>
                                    <p:set>
                                      <p:cBhvr>
                                        <p:cTn id="29" dur="1" fill="hold">
                                          <p:stCondLst>
                                            <p:cond delay="0"/>
                                          </p:stCondLst>
                                        </p:cTn>
                                        <p:tgtEl>
                                          <p:spTgt spid="8">
                                            <p:txEl>
                                              <p:pRg st="9" end="9"/>
                                            </p:txEl>
                                          </p:spTgt>
                                        </p:tgtEl>
                                        <p:attrNameLst>
                                          <p:attrName>style.visibility</p:attrName>
                                        </p:attrNameLst>
                                      </p:cBhvr>
                                      <p:to>
                                        <p:strVal val="visible"/>
                                      </p:to>
                                    </p:set>
                                    <p:animEffect transition="in" filter="fade">
                                      <p:cBhvr>
                                        <p:cTn id="30"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p:txBody>
          <a:bodyPr/>
          <a:lstStyle/>
          <a:p>
            <a:r>
              <a:rPr lang="en-US" dirty="0"/>
              <a:t>Scenario 1</a:t>
            </a:r>
          </a:p>
        </p:txBody>
      </p:sp>
      <p:sp>
        <p:nvSpPr>
          <p:cNvPr id="8" name="Content Placeholder 7">
            <a:extLst>
              <a:ext uri="{FF2B5EF4-FFF2-40B4-BE49-F238E27FC236}">
                <a16:creationId xmlns:a16="http://schemas.microsoft.com/office/drawing/2014/main" id="{35DEC72E-E749-3A47-BD4B-864D21E52366}"/>
              </a:ext>
            </a:extLst>
          </p:cNvPr>
          <p:cNvSpPr>
            <a:spLocks noGrp="1"/>
          </p:cNvSpPr>
          <p:nvPr>
            <p:ph sz="half" idx="1"/>
          </p:nvPr>
        </p:nvSpPr>
        <p:spPr>
          <a:xfrm>
            <a:off x="600000" y="1179000"/>
            <a:ext cx="7849455" cy="4500000"/>
          </a:xfrm>
        </p:spPr>
        <p:txBody>
          <a:bodyPr/>
          <a:lstStyle/>
          <a:p>
            <a:pPr marL="457200" lvl="2" indent="-457200">
              <a:buFont typeface="Courier New" panose="02070309020205020404" pitchFamily="49" charset="0"/>
              <a:buChar char="o"/>
            </a:pPr>
            <a:r>
              <a:rPr lang="en-US" sz="2000" dirty="0"/>
              <a:t>Formative assessment</a:t>
            </a:r>
          </a:p>
          <a:p>
            <a:pPr marL="637200" lvl="3" indent="-457200">
              <a:buFont typeface="Courier New" panose="02070309020205020404" pitchFamily="49" charset="0"/>
              <a:buChar char="o"/>
            </a:pPr>
            <a:endParaRPr lang="en-US" sz="2000" dirty="0"/>
          </a:p>
          <a:p>
            <a:pPr marL="522900" lvl="3" indent="-342900">
              <a:buFont typeface="Wingdings" panose="05000000000000000000" pitchFamily="2" charset="2"/>
              <a:buChar char="à"/>
            </a:pPr>
            <a:r>
              <a:rPr lang="en-US" sz="2000" dirty="0">
                <a:sym typeface="Wingdings" panose="05000000000000000000" pitchFamily="2" charset="2"/>
              </a:rPr>
              <a:t>More teaching &amp; less assessment</a:t>
            </a:r>
          </a:p>
          <a:p>
            <a:pPr marL="702900" lvl="4" indent="-342900">
              <a:buFont typeface="Wingdings" panose="05000000000000000000" pitchFamily="2" charset="2"/>
              <a:buChar char="à"/>
            </a:pPr>
            <a:r>
              <a:rPr lang="en-US" sz="2000" dirty="0">
                <a:sym typeface="Wingdings" panose="05000000000000000000" pitchFamily="2" charset="2"/>
              </a:rPr>
              <a:t>Reasonable?</a:t>
            </a:r>
          </a:p>
          <a:p>
            <a:pPr marL="702900" lvl="4" indent="-342900">
              <a:buFont typeface="Wingdings" panose="05000000000000000000" pitchFamily="2" charset="2"/>
              <a:buChar char="à"/>
            </a:pPr>
            <a:r>
              <a:rPr lang="en-US" sz="2000" dirty="0">
                <a:sym typeface="Wingdings" panose="05000000000000000000" pitchFamily="2" charset="2"/>
              </a:rPr>
              <a:t>Pros and cons?</a:t>
            </a:r>
          </a:p>
          <a:p>
            <a:pPr lvl="4" indent="0">
              <a:buNone/>
            </a:pPr>
            <a:endParaRPr lang="en-US" sz="2000" dirty="0">
              <a:sym typeface="Wingdings" panose="05000000000000000000" pitchFamily="2" charset="2"/>
            </a:endParaRPr>
          </a:p>
          <a:p>
            <a:pPr marL="522900" lvl="3" indent="-342900">
              <a:buFont typeface="Wingdings" panose="05000000000000000000" pitchFamily="2" charset="2"/>
              <a:buChar char="à"/>
            </a:pPr>
            <a:r>
              <a:rPr lang="en-US" sz="2000" dirty="0">
                <a:sym typeface="Wingdings" panose="05000000000000000000" pitchFamily="2" charset="2"/>
              </a:rPr>
              <a:t>Unplanned assessment vs. Planned assessment</a:t>
            </a:r>
          </a:p>
          <a:p>
            <a:pPr marL="702900" lvl="4" indent="-342900">
              <a:buFont typeface="Wingdings" panose="05000000000000000000" pitchFamily="2" charset="2"/>
              <a:buChar char="à"/>
            </a:pPr>
            <a:r>
              <a:rPr lang="en-US" sz="2000" dirty="0"/>
              <a:t>Pros and cons</a:t>
            </a:r>
          </a:p>
          <a:p>
            <a:pPr marL="702900" lvl="4" indent="-342900">
              <a:buFont typeface="Wingdings" panose="05000000000000000000" pitchFamily="2" charset="2"/>
              <a:buChar char="à"/>
            </a:pPr>
            <a:r>
              <a:rPr lang="en-US" sz="2000" dirty="0"/>
              <a:t>Naturally integrated in the lesson?</a:t>
            </a:r>
          </a:p>
          <a:p>
            <a:pPr marL="702900" lvl="4" indent="-342900">
              <a:buFont typeface="Wingdings" panose="05000000000000000000" pitchFamily="2" charset="2"/>
              <a:buChar char="à"/>
            </a:pPr>
            <a:r>
              <a:rPr lang="en-US" sz="2000" dirty="0"/>
              <a:t>Suit learners’ age and ability?</a:t>
            </a:r>
          </a:p>
          <a:p>
            <a:pPr lvl="4" indent="0">
              <a:buNone/>
            </a:pPr>
            <a:r>
              <a:rPr lang="en-US" sz="2000" dirty="0">
                <a:solidFill>
                  <a:srgbClr val="002060"/>
                </a:solidFill>
              </a:rPr>
              <a:t>    </a:t>
            </a:r>
          </a:p>
          <a:p>
            <a:pPr lvl="4" indent="0">
              <a:buNone/>
            </a:pPr>
            <a:r>
              <a:rPr lang="en-US" sz="2000" dirty="0">
                <a:solidFill>
                  <a:srgbClr val="002060"/>
                </a:solidFill>
              </a:rPr>
              <a:t>You can learn about criteria to evaluate the effectiveness of formative assessment in Toolkit 3 – formative assessment</a:t>
            </a:r>
          </a:p>
          <a:p>
            <a:pPr lvl="3" indent="0">
              <a:buNone/>
            </a:pPr>
            <a:endParaRPr lang="en-US" sz="2800" dirty="0"/>
          </a:p>
        </p:txBody>
      </p:sp>
      <p:sp>
        <p:nvSpPr>
          <p:cNvPr id="5" name="Footer Placeholder 4">
            <a:extLst>
              <a:ext uri="{FF2B5EF4-FFF2-40B4-BE49-F238E27FC236}">
                <a16:creationId xmlns:a16="http://schemas.microsoft.com/office/drawing/2014/main" id="{31A26B34-D37B-DF44-B29B-B64B088E14E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British Council Sans"/>
                <a:ea typeface="+mn-ea"/>
                <a:cs typeface="+mn-cs"/>
              </a:rPr>
              <a:t>www.britishcouncil.org</a:t>
            </a:r>
          </a:p>
        </p:txBody>
      </p:sp>
      <p:pic>
        <p:nvPicPr>
          <p:cNvPr id="1028" name="Picture 4" descr="Idea - Free marketing icons">
            <a:extLst>
              <a:ext uri="{FF2B5EF4-FFF2-40B4-BE49-F238E27FC236}">
                <a16:creationId xmlns:a16="http://schemas.microsoft.com/office/drawing/2014/main" id="{ABC1424E-9920-A990-13DE-B9A5FE0191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159" y="5297819"/>
            <a:ext cx="637681" cy="6376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9E09FFC-6E81-D581-0B12-DF3DB1565818}"/>
              </a:ext>
            </a:extLst>
          </p:cNvPr>
          <p:cNvSpPr txBox="1"/>
          <p:nvPr/>
        </p:nvSpPr>
        <p:spPr>
          <a:xfrm>
            <a:off x="7013305" y="4299263"/>
            <a:ext cx="5101389" cy="523220"/>
          </a:xfrm>
          <a:prstGeom prst="rect">
            <a:avLst/>
          </a:prstGeom>
          <a:noFill/>
        </p:spPr>
        <p:txBody>
          <a:bodyPr wrap="square">
            <a:spAutoFit/>
          </a:bodyPr>
          <a:lstStyle/>
          <a:p>
            <a:r>
              <a:rPr lang="fr-FR" sz="1400" dirty="0"/>
              <a:t>Source: </a:t>
            </a:r>
            <a:r>
              <a:rPr lang="fr-FR" sz="1400" dirty="0">
                <a:hlinkClick r:id="rId3"/>
              </a:rPr>
              <a:t>https://www.youtube.com/watch?v=Cy7lBAlp6u4</a:t>
            </a:r>
            <a:endParaRPr lang="fr-FR" sz="1400" dirty="0"/>
          </a:p>
          <a:p>
            <a:endParaRPr lang="fr-FR" sz="1400" dirty="0"/>
          </a:p>
        </p:txBody>
      </p:sp>
    </p:spTree>
    <p:extLst>
      <p:ext uri="{BB962C8B-B14F-4D97-AF65-F5344CB8AC3E}">
        <p14:creationId xmlns:p14="http://schemas.microsoft.com/office/powerpoint/2010/main" val="387168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fade">
                                      <p:cBhvr>
                                        <p:cTn id="27" dur="500"/>
                                        <p:tgtEl>
                                          <p:spTgt spid="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8" end="8"/>
                                            </p:txEl>
                                          </p:spTgt>
                                        </p:tgtEl>
                                        <p:attrNameLst>
                                          <p:attrName>style.visibility</p:attrName>
                                        </p:attrNameLst>
                                      </p:cBhvr>
                                      <p:to>
                                        <p:strVal val="visible"/>
                                      </p:to>
                                    </p:set>
                                    <p:animEffect transition="in" filter="fade">
                                      <p:cBhvr>
                                        <p:cTn id="32" dur="500"/>
                                        <p:tgtEl>
                                          <p:spTgt spid="8">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9" end="9"/>
                                            </p:txEl>
                                          </p:spTgt>
                                        </p:tgtEl>
                                        <p:attrNameLst>
                                          <p:attrName>style.visibility</p:attrName>
                                        </p:attrNameLst>
                                      </p:cBhvr>
                                      <p:to>
                                        <p:strVal val="visible"/>
                                      </p:to>
                                    </p:set>
                                    <p:animEffect transition="in" filter="fade">
                                      <p:cBhvr>
                                        <p:cTn id="37" dur="500"/>
                                        <p:tgtEl>
                                          <p:spTgt spid="8">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fade">
                                      <p:cBhvr>
                                        <p:cTn id="42" dur="500"/>
                                        <p:tgtEl>
                                          <p:spTgt spid="1028"/>
                                        </p:tgtEl>
                                      </p:cBhvr>
                                    </p:animEffect>
                                  </p:childTnLst>
                                </p:cTn>
                              </p:par>
                              <p:par>
                                <p:cTn id="43" presetID="10" presetClass="entr" presetSubtype="0" fill="hold" nodeType="withEffect">
                                  <p:stCondLst>
                                    <p:cond delay="0"/>
                                  </p:stCondLst>
                                  <p:childTnLst>
                                    <p:set>
                                      <p:cBhvr>
                                        <p:cTn id="44" dur="1" fill="hold">
                                          <p:stCondLst>
                                            <p:cond delay="0"/>
                                          </p:stCondLst>
                                        </p:cTn>
                                        <p:tgtEl>
                                          <p:spTgt spid="8">
                                            <p:txEl>
                                              <p:pRg st="11" end="11"/>
                                            </p:txEl>
                                          </p:spTgt>
                                        </p:tgtEl>
                                        <p:attrNameLst>
                                          <p:attrName>style.visibility</p:attrName>
                                        </p:attrNameLst>
                                      </p:cBhvr>
                                      <p:to>
                                        <p:strVal val="visible"/>
                                      </p:to>
                                    </p:set>
                                    <p:animEffect transition="in" filter="fade">
                                      <p:cBhvr>
                                        <p:cTn id="45"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p:txBody>
          <a:bodyPr/>
          <a:lstStyle/>
          <a:p>
            <a:r>
              <a:rPr lang="en-US" dirty="0"/>
              <a:t>Food for thought</a:t>
            </a:r>
          </a:p>
        </p:txBody>
      </p:sp>
      <p:sp>
        <p:nvSpPr>
          <p:cNvPr id="8" name="Content Placeholder 7">
            <a:extLst>
              <a:ext uri="{FF2B5EF4-FFF2-40B4-BE49-F238E27FC236}">
                <a16:creationId xmlns:a16="http://schemas.microsoft.com/office/drawing/2014/main" id="{35DEC72E-E749-3A47-BD4B-864D21E52366}"/>
              </a:ext>
            </a:extLst>
          </p:cNvPr>
          <p:cNvSpPr>
            <a:spLocks noGrp="1"/>
          </p:cNvSpPr>
          <p:nvPr>
            <p:ph sz="half" idx="1"/>
          </p:nvPr>
        </p:nvSpPr>
        <p:spPr>
          <a:xfrm>
            <a:off x="647999" y="1912054"/>
            <a:ext cx="10213965" cy="4500000"/>
          </a:xfrm>
        </p:spPr>
        <p:txBody>
          <a:bodyPr/>
          <a:lstStyle/>
          <a:p>
            <a:pPr lvl="2"/>
            <a:r>
              <a:rPr lang="en-US" sz="2400" dirty="0"/>
              <a:t>“He who loves practice without theory is like the sailor who boards ship without a rudder and compass and never knows where he may cast.”</a:t>
            </a:r>
          </a:p>
          <a:p>
            <a:pPr lvl="2" algn="r"/>
            <a:r>
              <a:rPr lang="en-US" sz="2400" dirty="0"/>
              <a:t>Leonardo da Vinci</a:t>
            </a:r>
          </a:p>
        </p:txBody>
      </p:sp>
      <p:sp>
        <p:nvSpPr>
          <p:cNvPr id="5" name="Footer Placeholder 4">
            <a:extLst>
              <a:ext uri="{FF2B5EF4-FFF2-40B4-BE49-F238E27FC236}">
                <a16:creationId xmlns:a16="http://schemas.microsoft.com/office/drawing/2014/main" id="{31A26B34-D37B-DF44-B29B-B64B088E14E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British Council Sans"/>
                <a:ea typeface="+mn-ea"/>
                <a:cs typeface="+mn-cs"/>
              </a:rPr>
              <a:t>www.britishcouncil.org</a:t>
            </a:r>
          </a:p>
        </p:txBody>
      </p:sp>
    </p:spTree>
    <p:extLst>
      <p:ext uri="{BB962C8B-B14F-4D97-AF65-F5344CB8AC3E}">
        <p14:creationId xmlns:p14="http://schemas.microsoft.com/office/powerpoint/2010/main" val="4039661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p:txBody>
          <a:bodyPr/>
          <a:lstStyle/>
          <a:p>
            <a:r>
              <a:rPr lang="en-US" dirty="0"/>
              <a:t>Scenario 2</a:t>
            </a:r>
          </a:p>
        </p:txBody>
      </p:sp>
      <p:sp>
        <p:nvSpPr>
          <p:cNvPr id="8" name="Content Placeholder 7">
            <a:extLst>
              <a:ext uri="{FF2B5EF4-FFF2-40B4-BE49-F238E27FC236}">
                <a16:creationId xmlns:a16="http://schemas.microsoft.com/office/drawing/2014/main" id="{35DEC72E-E749-3A47-BD4B-864D21E52366}"/>
              </a:ext>
            </a:extLst>
          </p:cNvPr>
          <p:cNvSpPr>
            <a:spLocks noGrp="1"/>
          </p:cNvSpPr>
          <p:nvPr>
            <p:ph sz="half" idx="1"/>
          </p:nvPr>
        </p:nvSpPr>
        <p:spPr>
          <a:xfrm>
            <a:off x="420614" y="1912054"/>
            <a:ext cx="4609801" cy="4500000"/>
          </a:xfrm>
        </p:spPr>
        <p:txBody>
          <a:bodyPr/>
          <a:lstStyle/>
          <a:p>
            <a:pPr marL="457200" lvl="2" indent="-457200">
              <a:buFont typeface="Courier New" panose="02070309020205020404" pitchFamily="49" charset="0"/>
              <a:buChar char="o"/>
            </a:pPr>
            <a:r>
              <a:rPr lang="en-US" sz="2000" dirty="0"/>
              <a:t>Let’s watch and think:</a:t>
            </a:r>
          </a:p>
          <a:p>
            <a:pPr marL="637200" lvl="3" indent="-457200">
              <a:buFont typeface="Courier New" panose="02070309020205020404" pitchFamily="49" charset="0"/>
              <a:buChar char="o"/>
            </a:pPr>
            <a:r>
              <a:rPr lang="en-US" sz="2000" dirty="0"/>
              <a:t>How would you assess this speaking performance if you were the examiner?</a:t>
            </a:r>
          </a:p>
          <a:p>
            <a:pPr marL="637200" lvl="3" indent="-457200">
              <a:buFont typeface="Courier New" panose="02070309020205020404" pitchFamily="49" charset="0"/>
              <a:buChar char="o"/>
            </a:pPr>
            <a:r>
              <a:rPr lang="en-US" sz="2000" dirty="0"/>
              <a:t>Do you use any criteria to assess this performance?</a:t>
            </a:r>
          </a:p>
          <a:p>
            <a:pPr lvl="3" indent="0">
              <a:buNone/>
            </a:pPr>
            <a:endParaRPr lang="en-US" sz="2800" dirty="0"/>
          </a:p>
        </p:txBody>
      </p:sp>
      <p:sp>
        <p:nvSpPr>
          <p:cNvPr id="5" name="Footer Placeholder 4">
            <a:extLst>
              <a:ext uri="{FF2B5EF4-FFF2-40B4-BE49-F238E27FC236}">
                <a16:creationId xmlns:a16="http://schemas.microsoft.com/office/drawing/2014/main" id="{31A26B34-D37B-DF44-B29B-B64B088E14E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British Council Sans"/>
                <a:ea typeface="+mn-ea"/>
                <a:cs typeface="+mn-cs"/>
              </a:rPr>
              <a:t>www.britishcouncil.org</a:t>
            </a:r>
          </a:p>
        </p:txBody>
      </p:sp>
      <p:sp>
        <p:nvSpPr>
          <p:cNvPr id="4" name="TextBox 3">
            <a:extLst>
              <a:ext uri="{FF2B5EF4-FFF2-40B4-BE49-F238E27FC236}">
                <a16:creationId xmlns:a16="http://schemas.microsoft.com/office/drawing/2014/main" id="{A90B56BA-4ACF-E15D-06D0-71C11D6E2C94}"/>
              </a:ext>
            </a:extLst>
          </p:cNvPr>
          <p:cNvSpPr txBox="1"/>
          <p:nvPr/>
        </p:nvSpPr>
        <p:spPr>
          <a:xfrm>
            <a:off x="1000926" y="4384360"/>
            <a:ext cx="6160661" cy="646331"/>
          </a:xfrm>
          <a:prstGeom prst="rect">
            <a:avLst/>
          </a:prstGeom>
          <a:noFill/>
        </p:spPr>
        <p:txBody>
          <a:bodyPr wrap="none" rtlCol="0">
            <a:spAutoFit/>
          </a:bodyPr>
          <a:lstStyle/>
          <a:p>
            <a:r>
              <a:rPr lang="en-US" dirty="0"/>
              <a:t>Source: </a:t>
            </a:r>
            <a:r>
              <a:rPr lang="en-US" dirty="0">
                <a:hlinkClick r:id="rId3"/>
              </a:rPr>
              <a:t>https://www.youtube.com/watch?v=nIp8FVs8-f0</a:t>
            </a:r>
            <a:endParaRPr lang="en-US" dirty="0"/>
          </a:p>
          <a:p>
            <a:endParaRPr lang="en-US" dirty="0"/>
          </a:p>
        </p:txBody>
      </p:sp>
    </p:spTree>
    <p:extLst>
      <p:ext uri="{BB962C8B-B14F-4D97-AF65-F5344CB8AC3E}">
        <p14:creationId xmlns:p14="http://schemas.microsoft.com/office/powerpoint/2010/main" val="2800387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p:txBody>
          <a:bodyPr/>
          <a:lstStyle/>
          <a:p>
            <a:r>
              <a:rPr lang="en-US" dirty="0"/>
              <a:t>Scenario 2</a:t>
            </a:r>
          </a:p>
        </p:txBody>
      </p:sp>
      <p:sp>
        <p:nvSpPr>
          <p:cNvPr id="8" name="Content Placeholder 7">
            <a:extLst>
              <a:ext uri="{FF2B5EF4-FFF2-40B4-BE49-F238E27FC236}">
                <a16:creationId xmlns:a16="http://schemas.microsoft.com/office/drawing/2014/main" id="{35DEC72E-E749-3A47-BD4B-864D21E52366}"/>
              </a:ext>
            </a:extLst>
          </p:cNvPr>
          <p:cNvSpPr>
            <a:spLocks noGrp="1"/>
          </p:cNvSpPr>
          <p:nvPr>
            <p:ph sz="half" idx="1"/>
          </p:nvPr>
        </p:nvSpPr>
        <p:spPr>
          <a:xfrm>
            <a:off x="420614" y="1175657"/>
            <a:ext cx="11171386" cy="5388429"/>
          </a:xfrm>
        </p:spPr>
        <p:txBody>
          <a:bodyPr/>
          <a:lstStyle/>
          <a:p>
            <a:pPr marL="637200" lvl="3" indent="-457200"/>
            <a:r>
              <a:rPr lang="en-US" sz="2400" dirty="0"/>
              <a:t>Two types of rating scales:</a:t>
            </a:r>
          </a:p>
          <a:p>
            <a:pPr marL="694350" lvl="3" indent="-514350">
              <a:buFont typeface="Wingdings" panose="05000000000000000000" pitchFamily="2" charset="2"/>
              <a:buChar char="ü"/>
            </a:pPr>
            <a:r>
              <a:rPr lang="en-US" sz="2400" dirty="0"/>
              <a:t>Holistic scales</a:t>
            </a:r>
          </a:p>
          <a:p>
            <a:pPr marL="694350" lvl="3" indent="-514350">
              <a:buFont typeface="Wingdings" panose="05000000000000000000" pitchFamily="2" charset="2"/>
              <a:buChar char="ü"/>
            </a:pPr>
            <a:r>
              <a:rPr lang="en-US" sz="2400" dirty="0"/>
              <a:t>Analytic scales</a:t>
            </a:r>
          </a:p>
          <a:p>
            <a:pPr marL="637200" lvl="3" indent="-457200"/>
            <a:r>
              <a:rPr lang="en-US" sz="2400" dirty="0"/>
              <a:t>Criteria to assess speaking performance:</a:t>
            </a:r>
          </a:p>
          <a:p>
            <a:pPr marL="637200" lvl="3" indent="-457200">
              <a:buFont typeface="Wingdings" panose="05000000000000000000" pitchFamily="2" charset="2"/>
              <a:buChar char="ü"/>
            </a:pPr>
            <a:r>
              <a:rPr lang="en-US" sz="2400" dirty="0"/>
              <a:t>Fluency</a:t>
            </a:r>
          </a:p>
          <a:p>
            <a:pPr marL="637200" lvl="3" indent="-457200">
              <a:buFont typeface="Wingdings" panose="05000000000000000000" pitchFamily="2" charset="2"/>
              <a:buChar char="ü"/>
            </a:pPr>
            <a:r>
              <a:rPr lang="en-US" sz="2400" dirty="0"/>
              <a:t>Pronunciation</a:t>
            </a:r>
          </a:p>
          <a:p>
            <a:pPr marL="637200" lvl="3" indent="-457200">
              <a:buFont typeface="Wingdings" panose="05000000000000000000" pitchFamily="2" charset="2"/>
              <a:buChar char="ü"/>
            </a:pPr>
            <a:r>
              <a:rPr lang="en-US" sz="2400" dirty="0"/>
              <a:t>Grammar</a:t>
            </a:r>
          </a:p>
          <a:p>
            <a:pPr marL="637200" lvl="3" indent="-457200">
              <a:buFont typeface="Wingdings" panose="05000000000000000000" pitchFamily="2" charset="2"/>
              <a:buChar char="ü"/>
            </a:pPr>
            <a:r>
              <a:rPr lang="en-US" sz="2400" dirty="0"/>
              <a:t>Vocabulary</a:t>
            </a:r>
          </a:p>
          <a:p>
            <a:pPr marL="637200" lvl="3" indent="-457200">
              <a:buFont typeface="Wingdings" panose="05000000000000000000" pitchFamily="2" charset="2"/>
              <a:buChar char="ü"/>
            </a:pPr>
            <a:r>
              <a:rPr lang="en-US" sz="2400" dirty="0"/>
              <a:t>Interactiveness</a:t>
            </a:r>
          </a:p>
          <a:p>
            <a:pPr lvl="3" indent="0">
              <a:buNone/>
            </a:pPr>
            <a:endParaRPr lang="en-US" sz="2800" dirty="0"/>
          </a:p>
          <a:p>
            <a:pPr lvl="3" indent="0">
              <a:buNone/>
            </a:pPr>
            <a:r>
              <a:rPr lang="en-US" sz="2800" dirty="0"/>
              <a:t>         </a:t>
            </a:r>
            <a:r>
              <a:rPr lang="en-US" sz="2400" dirty="0">
                <a:solidFill>
                  <a:srgbClr val="0070C0"/>
                </a:solidFill>
              </a:rPr>
              <a:t>You can find more information in Toolkit 2 – Assessing speaking</a:t>
            </a:r>
          </a:p>
        </p:txBody>
      </p:sp>
      <p:sp>
        <p:nvSpPr>
          <p:cNvPr id="5" name="Footer Placeholder 4">
            <a:extLst>
              <a:ext uri="{FF2B5EF4-FFF2-40B4-BE49-F238E27FC236}">
                <a16:creationId xmlns:a16="http://schemas.microsoft.com/office/drawing/2014/main" id="{31A26B34-D37B-DF44-B29B-B64B088E14E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British Council Sans"/>
                <a:ea typeface="+mn-ea"/>
                <a:cs typeface="+mn-cs"/>
              </a:rPr>
              <a:t>www.britishcouncil.org</a:t>
            </a:r>
          </a:p>
        </p:txBody>
      </p:sp>
      <p:pic>
        <p:nvPicPr>
          <p:cNvPr id="6" name="Picture 4" descr="Idea - Free marketing icons">
            <a:extLst>
              <a:ext uri="{FF2B5EF4-FFF2-40B4-BE49-F238E27FC236}">
                <a16:creationId xmlns:a16="http://schemas.microsoft.com/office/drawing/2014/main" id="{ABC1424E-9920-A990-13DE-B9A5FE019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115" y="5354081"/>
            <a:ext cx="645833" cy="645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0D2C7AE-E63B-CB91-8B07-B1EC323D9345}"/>
              </a:ext>
            </a:extLst>
          </p:cNvPr>
          <p:cNvSpPr txBox="1"/>
          <p:nvPr/>
        </p:nvSpPr>
        <p:spPr>
          <a:xfrm>
            <a:off x="6680748" y="4620900"/>
            <a:ext cx="5511252" cy="584775"/>
          </a:xfrm>
          <a:prstGeom prst="rect">
            <a:avLst/>
          </a:prstGeom>
          <a:noFill/>
        </p:spPr>
        <p:txBody>
          <a:bodyPr wrap="none" rtlCol="0">
            <a:spAutoFit/>
          </a:bodyPr>
          <a:lstStyle/>
          <a:p>
            <a:r>
              <a:rPr lang="en-US" sz="1600" dirty="0"/>
              <a:t>Source: </a:t>
            </a:r>
            <a:r>
              <a:rPr lang="en-US" sz="1600" dirty="0">
                <a:hlinkClick r:id="rId4"/>
              </a:rPr>
              <a:t>https://www.youtube.com/watch?v=nIp8FVs8-f0</a:t>
            </a:r>
            <a:endParaRPr lang="en-US" sz="1600" dirty="0"/>
          </a:p>
          <a:p>
            <a:endParaRPr lang="en-US" sz="1600" dirty="0"/>
          </a:p>
        </p:txBody>
      </p:sp>
    </p:spTree>
    <p:extLst>
      <p:ext uri="{BB962C8B-B14F-4D97-AF65-F5344CB8AC3E}">
        <p14:creationId xmlns:p14="http://schemas.microsoft.com/office/powerpoint/2010/main" val="265121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500"/>
                                        <p:tgtEl>
                                          <p:spTgt spid="8">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fade">
                                      <p:cBhvr>
                                        <p:cTn id="24" dur="500"/>
                                        <p:tgtEl>
                                          <p:spTgt spid="8">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500"/>
                                        <p:tgtEl>
                                          <p:spTgt spid="8">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
                                            <p:txEl>
                                              <p:pRg st="7" end="7"/>
                                            </p:txEl>
                                          </p:spTgt>
                                        </p:tgtEl>
                                        <p:attrNameLst>
                                          <p:attrName>style.visibility</p:attrName>
                                        </p:attrNameLst>
                                      </p:cBhvr>
                                      <p:to>
                                        <p:strVal val="visible"/>
                                      </p:to>
                                    </p:set>
                                    <p:animEffect transition="in" filter="fade">
                                      <p:cBhvr>
                                        <p:cTn id="30" dur="500"/>
                                        <p:tgtEl>
                                          <p:spTgt spid="8">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animEffect transition="in" filter="fade">
                                      <p:cBhvr>
                                        <p:cTn id="33" dur="500"/>
                                        <p:tgtEl>
                                          <p:spTgt spid="8">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par>
                                <p:cTn id="39" presetID="10" presetClass="entr" presetSubtype="0" fill="hold" nodeType="withEffect">
                                  <p:stCondLst>
                                    <p:cond delay="0"/>
                                  </p:stCondLst>
                                  <p:childTnLst>
                                    <p:set>
                                      <p:cBhvr>
                                        <p:cTn id="40" dur="1" fill="hold">
                                          <p:stCondLst>
                                            <p:cond delay="0"/>
                                          </p:stCondLst>
                                        </p:cTn>
                                        <p:tgtEl>
                                          <p:spTgt spid="8">
                                            <p:txEl>
                                              <p:pRg st="10" end="10"/>
                                            </p:txEl>
                                          </p:spTgt>
                                        </p:tgtEl>
                                        <p:attrNameLst>
                                          <p:attrName>style.visibility</p:attrName>
                                        </p:attrNameLst>
                                      </p:cBhvr>
                                      <p:to>
                                        <p:strVal val="visible"/>
                                      </p:to>
                                    </p:set>
                                    <p:animEffect transition="in" filter="fade">
                                      <p:cBhvr>
                                        <p:cTn id="41"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p:txBody>
          <a:bodyPr/>
          <a:lstStyle/>
          <a:p>
            <a:r>
              <a:rPr lang="en-US" dirty="0"/>
              <a:t>Scenario 2</a:t>
            </a:r>
          </a:p>
        </p:txBody>
      </p:sp>
      <p:sp>
        <p:nvSpPr>
          <p:cNvPr id="8" name="Content Placeholder 7">
            <a:extLst>
              <a:ext uri="{FF2B5EF4-FFF2-40B4-BE49-F238E27FC236}">
                <a16:creationId xmlns:a16="http://schemas.microsoft.com/office/drawing/2014/main" id="{35DEC72E-E749-3A47-BD4B-864D21E52366}"/>
              </a:ext>
            </a:extLst>
          </p:cNvPr>
          <p:cNvSpPr>
            <a:spLocks noGrp="1"/>
          </p:cNvSpPr>
          <p:nvPr>
            <p:ph sz="half" idx="1"/>
          </p:nvPr>
        </p:nvSpPr>
        <p:spPr>
          <a:xfrm>
            <a:off x="420614" y="1313940"/>
            <a:ext cx="6061829" cy="4500000"/>
          </a:xfrm>
        </p:spPr>
        <p:txBody>
          <a:bodyPr/>
          <a:lstStyle/>
          <a:p>
            <a:pPr marL="637200" lvl="3" indent="-457200"/>
            <a:r>
              <a:rPr lang="en-US" sz="2800" dirty="0"/>
              <a:t>Focus on Camilla’s performance </a:t>
            </a:r>
            <a:r>
              <a:rPr lang="en-GB" sz="2800" dirty="0"/>
              <a:t>from about 10 minutes to 12minutes 40</a:t>
            </a:r>
          </a:p>
          <a:p>
            <a:pPr marL="637200" lvl="3" indent="-457200"/>
            <a:r>
              <a:rPr lang="en-GB" sz="2800" dirty="0"/>
              <a:t>Note down examples of what Camilla does well and not so well in terms of Grammar and Vocabulary</a:t>
            </a:r>
          </a:p>
          <a:p>
            <a:pPr marL="637200" lvl="3" indent="-457200"/>
            <a:r>
              <a:rPr lang="en-GB" sz="2800" dirty="0"/>
              <a:t>Discuss in your groups </a:t>
            </a:r>
          </a:p>
          <a:p>
            <a:pPr marL="637200" lvl="3" indent="-457200"/>
            <a:endParaRPr lang="en-US" sz="2800" dirty="0"/>
          </a:p>
        </p:txBody>
      </p:sp>
      <p:sp>
        <p:nvSpPr>
          <p:cNvPr id="5" name="Footer Placeholder 4">
            <a:extLst>
              <a:ext uri="{FF2B5EF4-FFF2-40B4-BE49-F238E27FC236}">
                <a16:creationId xmlns:a16="http://schemas.microsoft.com/office/drawing/2014/main" id="{31A26B34-D37B-DF44-B29B-B64B088E14E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British Council Sans"/>
                <a:ea typeface="+mn-ea"/>
                <a:cs typeface="+mn-cs"/>
              </a:rPr>
              <a:t>www.britishcouncil.org</a:t>
            </a:r>
          </a:p>
        </p:txBody>
      </p:sp>
      <p:sp>
        <p:nvSpPr>
          <p:cNvPr id="2" name="TextBox 1">
            <a:extLst>
              <a:ext uri="{FF2B5EF4-FFF2-40B4-BE49-F238E27FC236}">
                <a16:creationId xmlns:a16="http://schemas.microsoft.com/office/drawing/2014/main" id="{D77C7DAA-F189-4690-F02F-F8540391CD9A}"/>
              </a:ext>
            </a:extLst>
          </p:cNvPr>
          <p:cNvSpPr txBox="1"/>
          <p:nvPr/>
        </p:nvSpPr>
        <p:spPr>
          <a:xfrm>
            <a:off x="6520735" y="4688122"/>
            <a:ext cx="5511252" cy="584775"/>
          </a:xfrm>
          <a:prstGeom prst="rect">
            <a:avLst/>
          </a:prstGeom>
          <a:noFill/>
        </p:spPr>
        <p:txBody>
          <a:bodyPr wrap="none" rtlCol="0">
            <a:spAutoFit/>
          </a:bodyPr>
          <a:lstStyle/>
          <a:p>
            <a:r>
              <a:rPr lang="en-US" sz="1600" dirty="0"/>
              <a:t>Source: </a:t>
            </a:r>
            <a:r>
              <a:rPr lang="en-US" sz="1600" dirty="0">
                <a:hlinkClick r:id="rId3"/>
              </a:rPr>
              <a:t>https://www.youtube.com/watch?v=nIp8FVs8-f0</a:t>
            </a:r>
            <a:endParaRPr lang="en-US" sz="1600" dirty="0"/>
          </a:p>
          <a:p>
            <a:endParaRPr lang="en-US" sz="1600" dirty="0"/>
          </a:p>
        </p:txBody>
      </p:sp>
    </p:spTree>
    <p:extLst>
      <p:ext uri="{BB962C8B-B14F-4D97-AF65-F5344CB8AC3E}">
        <p14:creationId xmlns:p14="http://schemas.microsoft.com/office/powerpoint/2010/main" val="751280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p:txBody>
          <a:bodyPr/>
          <a:lstStyle/>
          <a:p>
            <a:r>
              <a:rPr lang="en-US" dirty="0"/>
              <a:t>Acknowledgement</a:t>
            </a:r>
          </a:p>
        </p:txBody>
      </p:sp>
      <p:sp>
        <p:nvSpPr>
          <p:cNvPr id="8" name="Content Placeholder 7">
            <a:extLst>
              <a:ext uri="{FF2B5EF4-FFF2-40B4-BE49-F238E27FC236}">
                <a16:creationId xmlns:a16="http://schemas.microsoft.com/office/drawing/2014/main" id="{35DEC72E-E749-3A47-BD4B-864D21E52366}"/>
              </a:ext>
            </a:extLst>
          </p:cNvPr>
          <p:cNvSpPr>
            <a:spLocks noGrp="1"/>
          </p:cNvSpPr>
          <p:nvPr>
            <p:ph sz="half" idx="1"/>
          </p:nvPr>
        </p:nvSpPr>
        <p:spPr>
          <a:xfrm>
            <a:off x="648000" y="1512000"/>
            <a:ext cx="9475714" cy="4500000"/>
          </a:xfrm>
        </p:spPr>
        <p:txBody>
          <a:bodyPr/>
          <a:lstStyle/>
          <a:p>
            <a:pPr marL="457200" lvl="2" indent="-457200" algn="just">
              <a:buFont typeface="Courier New" panose="02070309020205020404" pitchFamily="49" charset="0"/>
              <a:buChar char="o"/>
            </a:pPr>
            <a:r>
              <a:rPr lang="en-US" sz="2800" dirty="0"/>
              <a:t>We gratefully acknowledge the support of the British Council through the UK-Viet Nam Research Grants.</a:t>
            </a:r>
          </a:p>
          <a:p>
            <a:pPr marL="457200" lvl="2" indent="-457200" algn="just">
              <a:buFont typeface="Courier New" panose="02070309020205020404" pitchFamily="49" charset="0"/>
              <a:buChar char="o"/>
            </a:pPr>
            <a:r>
              <a:rPr lang="en-US" sz="2800" dirty="0"/>
              <a:t>The views expressed in this presentation are those of the presenters and do not represent those of the British Council. </a:t>
            </a:r>
          </a:p>
        </p:txBody>
      </p:sp>
      <p:sp>
        <p:nvSpPr>
          <p:cNvPr id="5" name="Footer Placeholder 4">
            <a:extLst>
              <a:ext uri="{FF2B5EF4-FFF2-40B4-BE49-F238E27FC236}">
                <a16:creationId xmlns:a16="http://schemas.microsoft.com/office/drawing/2014/main" id="{31A26B34-D37B-DF44-B29B-B64B088E14EE}"/>
              </a:ext>
            </a:extLst>
          </p:cNvPr>
          <p:cNvSpPr>
            <a:spLocks noGrp="1"/>
          </p:cNvSpPr>
          <p:nvPr>
            <p:ph type="ftr" sz="quarter" idx="11"/>
          </p:nvPr>
        </p:nvSpPr>
        <p:spPr/>
        <p:txBody>
          <a:bodyPr/>
          <a:lstStyle/>
          <a:p>
            <a:pPr>
              <a:defRPr/>
            </a:pPr>
            <a:r>
              <a:rPr lang="en-GB" dirty="0">
                <a:solidFill>
                  <a:srgbClr val="000000"/>
                </a:solidFill>
              </a:rPr>
              <a:t>www.britishcouncil.org</a:t>
            </a:r>
          </a:p>
        </p:txBody>
      </p:sp>
    </p:spTree>
    <p:extLst>
      <p:ext uri="{BB962C8B-B14F-4D97-AF65-F5344CB8AC3E}">
        <p14:creationId xmlns:p14="http://schemas.microsoft.com/office/powerpoint/2010/main" val="3951296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CBC82-29CA-52E7-B92C-BD57E59DBAB2}"/>
              </a:ext>
            </a:extLst>
          </p:cNvPr>
          <p:cNvSpPr>
            <a:spLocks noGrp="1"/>
          </p:cNvSpPr>
          <p:nvPr>
            <p:ph type="title"/>
          </p:nvPr>
        </p:nvSpPr>
        <p:spPr/>
        <p:txBody>
          <a:bodyPr/>
          <a:lstStyle/>
          <a:p>
            <a:r>
              <a:rPr lang="en-US" dirty="0"/>
              <a:t>Scenario 2</a:t>
            </a:r>
            <a:endParaRPr lang="en-GB" b="1" dirty="0">
              <a:solidFill>
                <a:schemeClr val="accent1"/>
              </a:solidFill>
            </a:endParaRPr>
          </a:p>
        </p:txBody>
      </p:sp>
      <p:sp>
        <p:nvSpPr>
          <p:cNvPr id="3" name="Content Placeholder 2">
            <a:extLst>
              <a:ext uri="{FF2B5EF4-FFF2-40B4-BE49-F238E27FC236}">
                <a16:creationId xmlns:a16="http://schemas.microsoft.com/office/drawing/2014/main" id="{426DED7C-549C-73CD-CD19-6065B2E1CB30}"/>
              </a:ext>
            </a:extLst>
          </p:cNvPr>
          <p:cNvSpPr>
            <a:spLocks noGrp="1"/>
          </p:cNvSpPr>
          <p:nvPr>
            <p:ph idx="1"/>
          </p:nvPr>
        </p:nvSpPr>
        <p:spPr>
          <a:xfrm>
            <a:off x="838200" y="1979861"/>
            <a:ext cx="2387601" cy="4111879"/>
          </a:xfrm>
        </p:spPr>
        <p:txBody>
          <a:bodyPr>
            <a:normAutofit/>
          </a:bodyPr>
          <a:lstStyle/>
          <a:p>
            <a:pPr marL="0" indent="0">
              <a:buNone/>
            </a:pPr>
            <a:r>
              <a:rPr lang="en-GB"/>
              <a:t>Commentary:</a:t>
            </a:r>
          </a:p>
          <a:p>
            <a:pPr marL="0" indent="0">
              <a:buNone/>
            </a:pPr>
            <a:r>
              <a:rPr lang="en-GB"/>
              <a:t>on Camilla’s performance</a:t>
            </a:r>
          </a:p>
          <a:p>
            <a:pPr marL="0" indent="0">
              <a:buNone/>
            </a:pPr>
            <a:endParaRPr lang="en-GB"/>
          </a:p>
          <a:p>
            <a:pPr marL="0" indent="0">
              <a:buNone/>
            </a:pPr>
            <a:endParaRPr lang="en-GB" dirty="0"/>
          </a:p>
        </p:txBody>
      </p:sp>
      <p:graphicFrame>
        <p:nvGraphicFramePr>
          <p:cNvPr id="6" name="Table 6">
            <a:extLst>
              <a:ext uri="{FF2B5EF4-FFF2-40B4-BE49-F238E27FC236}">
                <a16:creationId xmlns:a16="http://schemas.microsoft.com/office/drawing/2014/main" id="{3FC71895-651C-6C16-E494-6CF2F92DA54F}"/>
              </a:ext>
            </a:extLst>
          </p:cNvPr>
          <p:cNvGraphicFramePr>
            <a:graphicFrameLocks noGrp="1"/>
          </p:cNvGraphicFramePr>
          <p:nvPr>
            <p:extLst>
              <p:ext uri="{D42A27DB-BD31-4B8C-83A1-F6EECF244321}">
                <p14:modId xmlns:p14="http://schemas.microsoft.com/office/powerpoint/2010/main" val="2408174585"/>
              </p:ext>
            </p:extLst>
          </p:nvPr>
        </p:nvGraphicFramePr>
        <p:xfrm>
          <a:off x="3225801" y="2275458"/>
          <a:ext cx="8366199" cy="2921575"/>
        </p:xfrm>
        <a:graphic>
          <a:graphicData uri="http://schemas.openxmlformats.org/drawingml/2006/table">
            <a:tbl>
              <a:tblPr firstRow="1" bandRow="1">
                <a:tableStyleId>{5C22544A-7EE6-4342-B048-85BDC9FD1C3A}</a:tableStyleId>
              </a:tblPr>
              <a:tblGrid>
                <a:gridCol w="2955080">
                  <a:extLst>
                    <a:ext uri="{9D8B030D-6E8A-4147-A177-3AD203B41FA5}">
                      <a16:colId xmlns:a16="http://schemas.microsoft.com/office/drawing/2014/main" val="1044361395"/>
                    </a:ext>
                  </a:extLst>
                </a:gridCol>
                <a:gridCol w="2801073">
                  <a:extLst>
                    <a:ext uri="{9D8B030D-6E8A-4147-A177-3AD203B41FA5}">
                      <a16:colId xmlns:a16="http://schemas.microsoft.com/office/drawing/2014/main" val="3289855460"/>
                    </a:ext>
                  </a:extLst>
                </a:gridCol>
                <a:gridCol w="2610046">
                  <a:extLst>
                    <a:ext uri="{9D8B030D-6E8A-4147-A177-3AD203B41FA5}">
                      <a16:colId xmlns:a16="http://schemas.microsoft.com/office/drawing/2014/main" val="1824159588"/>
                    </a:ext>
                  </a:extLst>
                </a:gridCol>
              </a:tblGrid>
              <a:tr h="454744">
                <a:tc>
                  <a:txBody>
                    <a:bodyPr/>
                    <a:lstStyle/>
                    <a:p>
                      <a:r>
                        <a:rPr lang="en-GB" dirty="0">
                          <a:solidFill>
                            <a:schemeClr val="tx1"/>
                          </a:solidFill>
                        </a:rPr>
                        <a:t>Vocabulary</a:t>
                      </a:r>
                    </a:p>
                  </a:txBody>
                  <a:tcPr/>
                </a:tc>
                <a:tc>
                  <a:txBody>
                    <a:bodyPr/>
                    <a:lstStyle/>
                    <a:p>
                      <a:r>
                        <a:rPr lang="en-GB" dirty="0">
                          <a:solidFill>
                            <a:schemeClr val="tx1"/>
                          </a:solidFill>
                        </a:rPr>
                        <a:t>Good</a:t>
                      </a:r>
                    </a:p>
                  </a:txBody>
                  <a:tcPr/>
                </a:tc>
                <a:tc>
                  <a:txBody>
                    <a:bodyPr/>
                    <a:lstStyle/>
                    <a:p>
                      <a:r>
                        <a:rPr lang="en-GB" dirty="0">
                          <a:solidFill>
                            <a:schemeClr val="tx1"/>
                          </a:solidFill>
                        </a:rPr>
                        <a:t>Not so good</a:t>
                      </a:r>
                    </a:p>
                  </a:txBody>
                  <a:tcPr/>
                </a:tc>
                <a:extLst>
                  <a:ext uri="{0D108BD9-81ED-4DB2-BD59-A6C34878D82A}">
                    <a16:rowId xmlns:a16="http://schemas.microsoft.com/office/drawing/2014/main" val="1695603047"/>
                  </a:ext>
                </a:extLst>
              </a:tr>
              <a:tr h="2466831">
                <a:tc>
                  <a:txBody>
                    <a:bodyPr/>
                    <a:lstStyle/>
                    <a:p>
                      <a:r>
                        <a:rPr lang="en-GB" dirty="0">
                          <a:solidFill>
                            <a:schemeClr val="tx1"/>
                          </a:solidFill>
                        </a:rPr>
                        <a:t>Does the speaker use a range of appropriate vocabulary? (everyday situations / </a:t>
                      </a:r>
                    </a:p>
                    <a:p>
                      <a:r>
                        <a:rPr lang="en-GB" dirty="0">
                          <a:solidFill>
                            <a:schemeClr val="tx1"/>
                          </a:solidFill>
                        </a:rPr>
                        <a:t>familiar topics / wide range of familiar topics?)</a:t>
                      </a:r>
                    </a:p>
                  </a:txBody>
                  <a:tcPr/>
                </a:tc>
                <a:tc>
                  <a:txBody>
                    <a:bodyPr/>
                    <a:lstStyle/>
                    <a:p>
                      <a:pPr marL="0" indent="0">
                        <a:buFont typeface="Arial" panose="020B0604020202020204" pitchFamily="34" charset="0"/>
                        <a:buNone/>
                      </a:pPr>
                      <a:r>
                        <a:rPr lang="en-GB" dirty="0">
                          <a:solidFill>
                            <a:schemeClr val="tx1"/>
                          </a:solidFill>
                        </a:rPr>
                        <a:t>• a lot of pollution</a:t>
                      </a:r>
                    </a:p>
                    <a:p>
                      <a:pPr marL="0" indent="0">
                        <a:buFont typeface="Arial" panose="020B0604020202020204" pitchFamily="34" charset="0"/>
                        <a:buNone/>
                      </a:pPr>
                      <a:r>
                        <a:rPr lang="en-GB" dirty="0">
                          <a:solidFill>
                            <a:schemeClr val="tx1"/>
                          </a:solidFill>
                        </a:rPr>
                        <a:t>• noise pollution</a:t>
                      </a:r>
                    </a:p>
                    <a:p>
                      <a:pPr marL="0" indent="0">
                        <a:buFont typeface="Arial" panose="020B0604020202020204" pitchFamily="34" charset="0"/>
                        <a:buNone/>
                      </a:pPr>
                      <a:r>
                        <a:rPr lang="en-GB" dirty="0">
                          <a:solidFill>
                            <a:schemeClr val="tx1"/>
                          </a:solidFill>
                        </a:rPr>
                        <a:t>• nightlife</a:t>
                      </a:r>
                    </a:p>
                    <a:p>
                      <a:pPr marL="0" indent="0">
                        <a:buFont typeface="Arial" panose="020B0604020202020204" pitchFamily="34" charset="0"/>
                        <a:buNone/>
                      </a:pPr>
                      <a:r>
                        <a:rPr lang="en-GB" dirty="0">
                          <a:solidFill>
                            <a:schemeClr val="tx1"/>
                          </a:solidFill>
                        </a:rPr>
                        <a:t>• one million inhabitants</a:t>
                      </a:r>
                    </a:p>
                    <a:p>
                      <a:pPr marL="0" indent="0">
                        <a:buFont typeface="Arial" panose="020B0604020202020204" pitchFamily="34" charset="0"/>
                        <a:buNone/>
                      </a:pPr>
                      <a:r>
                        <a:rPr lang="en-GB" dirty="0">
                          <a:solidFill>
                            <a:schemeClr val="tx1"/>
                          </a:solidFill>
                        </a:rPr>
                        <a:t>• cosy and charming</a:t>
                      </a:r>
                    </a:p>
                  </a:txBody>
                  <a:tcPr/>
                </a:tc>
                <a:tc>
                  <a:txBody>
                    <a:bodyPr/>
                    <a:lstStyle/>
                    <a:p>
                      <a:endParaRPr lang="en-GB" dirty="0">
                        <a:solidFill>
                          <a:schemeClr val="tx1"/>
                        </a:solidFill>
                      </a:endParaRPr>
                    </a:p>
                  </a:txBody>
                  <a:tcPr/>
                </a:tc>
                <a:extLst>
                  <a:ext uri="{0D108BD9-81ED-4DB2-BD59-A6C34878D82A}">
                    <a16:rowId xmlns:a16="http://schemas.microsoft.com/office/drawing/2014/main" val="1254116157"/>
                  </a:ext>
                </a:extLst>
              </a:tr>
            </a:tbl>
          </a:graphicData>
        </a:graphic>
      </p:graphicFrame>
      <p:sp>
        <p:nvSpPr>
          <p:cNvPr id="8" name="Footer Placeholder 4">
            <a:extLst>
              <a:ext uri="{FF2B5EF4-FFF2-40B4-BE49-F238E27FC236}">
                <a16:creationId xmlns:a16="http://schemas.microsoft.com/office/drawing/2014/main" id="{31A26B34-D37B-DF44-B29B-B64B088E14EE}"/>
              </a:ext>
            </a:extLst>
          </p:cNvPr>
          <p:cNvSpPr>
            <a:spLocks noGrp="1"/>
          </p:cNvSpPr>
          <p:nvPr>
            <p:ph type="ftr" sz="quarter" idx="11"/>
          </p:nvPr>
        </p:nvSpPr>
        <p:spPr>
          <a:xfrm>
            <a:off x="648000" y="6192000"/>
            <a:ext cx="10439999" cy="18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British Council Sans"/>
                <a:ea typeface="+mn-ea"/>
                <a:cs typeface="+mn-cs"/>
              </a:rPr>
              <a:t>www.britishcouncil.org</a:t>
            </a:r>
          </a:p>
        </p:txBody>
      </p:sp>
    </p:spTree>
    <p:extLst>
      <p:ext uri="{BB962C8B-B14F-4D97-AF65-F5344CB8AC3E}">
        <p14:creationId xmlns:p14="http://schemas.microsoft.com/office/powerpoint/2010/main" val="4139223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CBC82-29CA-52E7-B92C-BD57E59DBAB2}"/>
              </a:ext>
            </a:extLst>
          </p:cNvPr>
          <p:cNvSpPr>
            <a:spLocks noGrp="1"/>
          </p:cNvSpPr>
          <p:nvPr>
            <p:ph type="title"/>
          </p:nvPr>
        </p:nvSpPr>
        <p:spPr/>
        <p:txBody>
          <a:bodyPr/>
          <a:lstStyle/>
          <a:p>
            <a:r>
              <a:rPr lang="en-US" dirty="0"/>
              <a:t>Scenario 2</a:t>
            </a:r>
            <a:endParaRPr lang="en-GB" b="1" dirty="0">
              <a:solidFill>
                <a:schemeClr val="accent1"/>
              </a:solidFill>
            </a:endParaRPr>
          </a:p>
        </p:txBody>
      </p:sp>
      <p:sp>
        <p:nvSpPr>
          <p:cNvPr id="3" name="Content Placeholder 2">
            <a:extLst>
              <a:ext uri="{FF2B5EF4-FFF2-40B4-BE49-F238E27FC236}">
                <a16:creationId xmlns:a16="http://schemas.microsoft.com/office/drawing/2014/main" id="{426DED7C-549C-73CD-CD19-6065B2E1CB30}"/>
              </a:ext>
            </a:extLst>
          </p:cNvPr>
          <p:cNvSpPr>
            <a:spLocks noGrp="1"/>
          </p:cNvSpPr>
          <p:nvPr>
            <p:ph idx="1"/>
          </p:nvPr>
        </p:nvSpPr>
        <p:spPr>
          <a:xfrm>
            <a:off x="838200" y="1825625"/>
            <a:ext cx="2282952" cy="3965575"/>
          </a:xfrm>
        </p:spPr>
        <p:txBody>
          <a:bodyPr>
            <a:normAutofit/>
          </a:bodyPr>
          <a:lstStyle/>
          <a:p>
            <a:pPr marL="0" indent="0">
              <a:buNone/>
            </a:pPr>
            <a:r>
              <a:rPr lang="en-GB" dirty="0"/>
              <a:t>Commentary:</a:t>
            </a:r>
          </a:p>
          <a:p>
            <a:pPr marL="0" indent="0">
              <a:buNone/>
            </a:pPr>
            <a:r>
              <a:rPr lang="en-GB" dirty="0"/>
              <a:t>on Camilla’s performance</a:t>
            </a:r>
          </a:p>
          <a:p>
            <a:pPr marL="0" indent="0">
              <a:buNone/>
            </a:pPr>
            <a:endParaRPr lang="en-GB" dirty="0"/>
          </a:p>
        </p:txBody>
      </p:sp>
      <p:graphicFrame>
        <p:nvGraphicFramePr>
          <p:cNvPr id="6" name="Table 6">
            <a:extLst>
              <a:ext uri="{FF2B5EF4-FFF2-40B4-BE49-F238E27FC236}">
                <a16:creationId xmlns:a16="http://schemas.microsoft.com/office/drawing/2014/main" id="{3FC71895-651C-6C16-E494-6CF2F92DA54F}"/>
              </a:ext>
            </a:extLst>
          </p:cNvPr>
          <p:cNvGraphicFramePr>
            <a:graphicFrameLocks noGrp="1"/>
          </p:cNvGraphicFramePr>
          <p:nvPr/>
        </p:nvGraphicFramePr>
        <p:xfrm>
          <a:off x="3421888" y="1824355"/>
          <a:ext cx="8127999" cy="46685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044361395"/>
                    </a:ext>
                  </a:extLst>
                </a:gridCol>
                <a:gridCol w="2709333">
                  <a:extLst>
                    <a:ext uri="{9D8B030D-6E8A-4147-A177-3AD203B41FA5}">
                      <a16:colId xmlns:a16="http://schemas.microsoft.com/office/drawing/2014/main" val="3289855460"/>
                    </a:ext>
                  </a:extLst>
                </a:gridCol>
                <a:gridCol w="2709333">
                  <a:extLst>
                    <a:ext uri="{9D8B030D-6E8A-4147-A177-3AD203B41FA5}">
                      <a16:colId xmlns:a16="http://schemas.microsoft.com/office/drawing/2014/main" val="1824159588"/>
                    </a:ext>
                  </a:extLst>
                </a:gridCol>
              </a:tblGrid>
              <a:tr h="370840">
                <a:tc>
                  <a:txBody>
                    <a:bodyPr/>
                    <a:lstStyle/>
                    <a:p>
                      <a:r>
                        <a:rPr lang="en-GB" dirty="0">
                          <a:solidFill>
                            <a:schemeClr val="tx1"/>
                          </a:solidFill>
                        </a:rPr>
                        <a:t>Grammar</a:t>
                      </a:r>
                    </a:p>
                  </a:txBody>
                  <a:tcPr/>
                </a:tc>
                <a:tc>
                  <a:txBody>
                    <a:bodyPr/>
                    <a:lstStyle/>
                    <a:p>
                      <a:r>
                        <a:rPr lang="en-GB" dirty="0">
                          <a:solidFill>
                            <a:schemeClr val="tx1"/>
                          </a:solidFill>
                        </a:rPr>
                        <a:t>Good</a:t>
                      </a:r>
                    </a:p>
                  </a:txBody>
                  <a:tcPr/>
                </a:tc>
                <a:tc>
                  <a:txBody>
                    <a:bodyPr/>
                    <a:lstStyle/>
                    <a:p>
                      <a:r>
                        <a:rPr lang="en-GB" dirty="0">
                          <a:solidFill>
                            <a:schemeClr val="tx1"/>
                          </a:solidFill>
                        </a:rPr>
                        <a:t>Not so good</a:t>
                      </a:r>
                    </a:p>
                  </a:txBody>
                  <a:tcPr/>
                </a:tc>
                <a:extLst>
                  <a:ext uri="{0D108BD9-81ED-4DB2-BD59-A6C34878D82A}">
                    <a16:rowId xmlns:a16="http://schemas.microsoft.com/office/drawing/2014/main" val="1695603047"/>
                  </a:ext>
                </a:extLst>
              </a:tr>
              <a:tr h="370840">
                <a:tc>
                  <a:txBody>
                    <a:bodyPr/>
                    <a:lstStyle/>
                    <a:p>
                      <a:r>
                        <a:rPr lang="en-GB" dirty="0">
                          <a:solidFill>
                            <a:schemeClr val="tx1"/>
                          </a:solidFill>
                        </a:rPr>
                        <a:t>Does the speaker use simple grammatical forms with control?</a:t>
                      </a:r>
                    </a:p>
                  </a:txBody>
                  <a:tcPr/>
                </a:tc>
                <a:tc>
                  <a:txBody>
                    <a:bodyPr/>
                    <a:lstStyle/>
                    <a:p>
                      <a:pPr marL="285750" indent="-285750">
                        <a:buFont typeface="Arial" panose="020B0604020202020204" pitchFamily="34" charset="0"/>
                        <a:buChar char="•"/>
                      </a:pPr>
                      <a:r>
                        <a:rPr lang="en-GB" dirty="0">
                          <a:solidFill>
                            <a:schemeClr val="tx1"/>
                          </a:solidFill>
                        </a:rPr>
                        <a:t>I like relaxing</a:t>
                      </a:r>
                    </a:p>
                    <a:p>
                      <a:pPr marL="285750" indent="-285750">
                        <a:buFont typeface="Arial" panose="020B0604020202020204" pitchFamily="34" charset="0"/>
                        <a:buChar char="•"/>
                      </a:pPr>
                      <a:r>
                        <a:rPr lang="en-GB" dirty="0">
                          <a:solidFill>
                            <a:schemeClr val="tx1"/>
                          </a:solidFill>
                        </a:rPr>
                        <a:t>London is too big</a:t>
                      </a:r>
                    </a:p>
                    <a:p>
                      <a:pPr marL="285750" indent="-285750">
                        <a:buFont typeface="Arial" panose="020B0604020202020204" pitchFamily="34" charset="0"/>
                        <a:buChar char="•"/>
                      </a:pPr>
                      <a:r>
                        <a:rPr lang="en-GB" dirty="0">
                          <a:solidFill>
                            <a:schemeClr val="tx1"/>
                          </a:solidFill>
                        </a:rPr>
                        <a:t>actually, I’ve never been there</a:t>
                      </a:r>
                    </a:p>
                  </a:txBody>
                  <a:tcPr/>
                </a:tc>
                <a:tc>
                  <a:txBody>
                    <a:bodyPr/>
                    <a:lstStyle/>
                    <a:p>
                      <a:r>
                        <a:rPr lang="en-GB" dirty="0">
                          <a:solidFill>
                            <a:schemeClr val="tx1"/>
                          </a:solidFill>
                        </a:rPr>
                        <a:t>• it was so much people (there were so </a:t>
                      </a:r>
                    </a:p>
                    <a:p>
                      <a:r>
                        <a:rPr lang="en-GB" dirty="0">
                          <a:solidFill>
                            <a:schemeClr val="tx1"/>
                          </a:solidFill>
                        </a:rPr>
                        <a:t>many people)</a:t>
                      </a:r>
                    </a:p>
                    <a:p>
                      <a:r>
                        <a:rPr lang="en-GB" dirty="0">
                          <a:solidFill>
                            <a:schemeClr val="tx1"/>
                          </a:solidFill>
                        </a:rPr>
                        <a:t>• it was a lot of noise (there was a lot of </a:t>
                      </a:r>
                    </a:p>
                    <a:p>
                      <a:r>
                        <a:rPr lang="en-GB" dirty="0">
                          <a:solidFill>
                            <a:schemeClr val="tx1"/>
                          </a:solidFill>
                        </a:rPr>
                        <a:t>noise)</a:t>
                      </a:r>
                    </a:p>
                  </a:txBody>
                  <a:tcPr/>
                </a:tc>
                <a:extLst>
                  <a:ext uri="{0D108BD9-81ED-4DB2-BD59-A6C34878D82A}">
                    <a16:rowId xmlns:a16="http://schemas.microsoft.com/office/drawing/2014/main" val="1254116157"/>
                  </a:ext>
                </a:extLst>
              </a:tr>
              <a:tr h="370840">
                <a:tc>
                  <a:txBody>
                    <a:bodyPr/>
                    <a:lstStyle/>
                    <a:p>
                      <a:r>
                        <a:rPr lang="en-GB" dirty="0"/>
                        <a:t>Does the speaker use complex grammatical forms?</a:t>
                      </a:r>
                    </a:p>
                  </a:txBody>
                  <a:tcPr/>
                </a:tc>
                <a:tc>
                  <a:txBody>
                    <a:bodyPr/>
                    <a:lstStyle/>
                    <a:p>
                      <a:r>
                        <a:rPr lang="en-GB" dirty="0"/>
                        <a:t>• I could live in a big city in Norway ’cos they are not that big</a:t>
                      </a:r>
                    </a:p>
                    <a:p>
                      <a:r>
                        <a:rPr lang="en-GB" dirty="0"/>
                        <a:t>• when I went to bed at the hotel … I couldn’t sleep</a:t>
                      </a:r>
                    </a:p>
                    <a:p>
                      <a:r>
                        <a:rPr lang="en-GB" dirty="0"/>
                        <a:t>• I heard that it’s a really beautiful city so I would like to see it</a:t>
                      </a:r>
                    </a:p>
                  </a:txBody>
                  <a:tcPr/>
                </a:tc>
                <a:tc>
                  <a:txBody>
                    <a:bodyPr/>
                    <a:lstStyle/>
                    <a:p>
                      <a:pPr marL="0" indent="0">
                        <a:buFont typeface="Arial" panose="020B0604020202020204" pitchFamily="34" charset="0"/>
                        <a:buNone/>
                      </a:pPr>
                      <a:r>
                        <a:rPr lang="en-GB" dirty="0"/>
                        <a:t>- it’s not that big to be a capital (it’s not that big for a capital)</a:t>
                      </a:r>
                    </a:p>
                    <a:p>
                      <a:pPr marL="0" indent="0">
                        <a:buFont typeface="Arial" panose="020B0604020202020204" pitchFamily="34" charset="0"/>
                        <a:buNone/>
                      </a:pPr>
                      <a:r>
                        <a:rPr lang="en-GB" dirty="0"/>
                        <a:t>- if you have half an hour to your nearest neighbours (if you’re half an hour away from your nearest neighbours)</a:t>
                      </a:r>
                    </a:p>
                  </a:txBody>
                  <a:tcPr/>
                </a:tc>
                <a:extLst>
                  <a:ext uri="{0D108BD9-81ED-4DB2-BD59-A6C34878D82A}">
                    <a16:rowId xmlns:a16="http://schemas.microsoft.com/office/drawing/2014/main" val="4270621328"/>
                  </a:ext>
                </a:extLst>
              </a:tr>
            </a:tbl>
          </a:graphicData>
        </a:graphic>
      </p:graphicFrame>
      <p:sp>
        <p:nvSpPr>
          <p:cNvPr id="7" name="Footer Placeholder 4">
            <a:extLst>
              <a:ext uri="{FF2B5EF4-FFF2-40B4-BE49-F238E27FC236}">
                <a16:creationId xmlns:a16="http://schemas.microsoft.com/office/drawing/2014/main" id="{31A26B34-D37B-DF44-B29B-B64B088E14EE}"/>
              </a:ext>
            </a:extLst>
          </p:cNvPr>
          <p:cNvSpPr>
            <a:spLocks noGrp="1"/>
          </p:cNvSpPr>
          <p:nvPr>
            <p:ph type="ftr" sz="quarter" idx="11"/>
          </p:nvPr>
        </p:nvSpPr>
        <p:spPr>
          <a:xfrm>
            <a:off x="648000" y="6492875"/>
            <a:ext cx="10439999" cy="18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British Council Sans"/>
                <a:ea typeface="+mn-ea"/>
                <a:cs typeface="+mn-cs"/>
              </a:rPr>
              <a:t>www.britishcouncil.org</a:t>
            </a:r>
          </a:p>
        </p:txBody>
      </p:sp>
    </p:spTree>
    <p:extLst>
      <p:ext uri="{BB962C8B-B14F-4D97-AF65-F5344CB8AC3E}">
        <p14:creationId xmlns:p14="http://schemas.microsoft.com/office/powerpoint/2010/main" val="1764779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p:txBody>
          <a:bodyPr/>
          <a:lstStyle/>
          <a:p>
            <a:r>
              <a:rPr lang="en-US" dirty="0"/>
              <a:t>Scenario 2</a:t>
            </a:r>
          </a:p>
        </p:txBody>
      </p:sp>
      <p:sp>
        <p:nvSpPr>
          <p:cNvPr id="8" name="Content Placeholder 7">
            <a:extLst>
              <a:ext uri="{FF2B5EF4-FFF2-40B4-BE49-F238E27FC236}">
                <a16:creationId xmlns:a16="http://schemas.microsoft.com/office/drawing/2014/main" id="{35DEC72E-E749-3A47-BD4B-864D21E52366}"/>
              </a:ext>
            </a:extLst>
          </p:cNvPr>
          <p:cNvSpPr>
            <a:spLocks noGrp="1"/>
          </p:cNvSpPr>
          <p:nvPr>
            <p:ph sz="half" idx="1"/>
          </p:nvPr>
        </p:nvSpPr>
        <p:spPr>
          <a:xfrm>
            <a:off x="420614" y="1779814"/>
            <a:ext cx="11171386" cy="4932980"/>
          </a:xfrm>
        </p:spPr>
        <p:txBody>
          <a:bodyPr/>
          <a:lstStyle/>
          <a:p>
            <a:pPr marL="637200" lvl="3" indent="-457200"/>
            <a:r>
              <a:rPr lang="en-US" sz="2400" dirty="0"/>
              <a:t>If it is not a test, with the same assessment content, what types of alternative assessment would you use?</a:t>
            </a:r>
          </a:p>
          <a:p>
            <a:pPr marL="637200" lvl="3" indent="-457200"/>
            <a:r>
              <a:rPr lang="en-US" sz="2400" dirty="0"/>
              <a:t>What do you consider when applying alternative assessment for speaking to fit in your teaching context?</a:t>
            </a:r>
          </a:p>
          <a:p>
            <a:pPr marL="637200" lvl="3" indent="-457200"/>
            <a:endParaRPr lang="en-US" sz="2400" dirty="0"/>
          </a:p>
          <a:p>
            <a:pPr lvl="3" indent="0">
              <a:buNone/>
            </a:pPr>
            <a:r>
              <a:rPr lang="en-US" sz="2400" dirty="0"/>
              <a:t>       </a:t>
            </a:r>
          </a:p>
          <a:p>
            <a:pPr lvl="3" indent="0">
              <a:buNone/>
            </a:pPr>
            <a:r>
              <a:rPr lang="en-US" sz="2400" dirty="0"/>
              <a:t>     </a:t>
            </a:r>
          </a:p>
          <a:p>
            <a:pPr lvl="3" indent="0">
              <a:buNone/>
            </a:pPr>
            <a:r>
              <a:rPr lang="en-US" sz="2400" dirty="0">
                <a:solidFill>
                  <a:srgbClr val="0070C0"/>
                </a:solidFill>
              </a:rPr>
              <a:t>     You can find more information in Toolkit 5 – Alternative Assessment</a:t>
            </a:r>
          </a:p>
        </p:txBody>
      </p:sp>
      <p:sp>
        <p:nvSpPr>
          <p:cNvPr id="5" name="Footer Placeholder 4">
            <a:extLst>
              <a:ext uri="{FF2B5EF4-FFF2-40B4-BE49-F238E27FC236}">
                <a16:creationId xmlns:a16="http://schemas.microsoft.com/office/drawing/2014/main" id="{31A26B34-D37B-DF44-B29B-B64B088E14E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British Council Sans"/>
                <a:ea typeface="+mn-ea"/>
                <a:cs typeface="+mn-cs"/>
              </a:rPr>
              <a:t>www.britishcouncil.org</a:t>
            </a:r>
          </a:p>
        </p:txBody>
      </p:sp>
      <p:pic>
        <p:nvPicPr>
          <p:cNvPr id="6" name="Picture 4" descr="Idea - Free marketing icons">
            <a:extLst>
              <a:ext uri="{FF2B5EF4-FFF2-40B4-BE49-F238E27FC236}">
                <a16:creationId xmlns:a16="http://schemas.microsoft.com/office/drawing/2014/main" id="{ABC1424E-9920-A990-13DE-B9A5FE019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08" y="3923387"/>
            <a:ext cx="645833" cy="645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89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4" end="4"/>
                                            </p:txEl>
                                          </p:spTgt>
                                        </p:tgtEl>
                                        <p:attrNameLst>
                                          <p:attrName>style.visibility</p:attrName>
                                        </p:attrNameLst>
                                      </p:cBhvr>
                                      <p:to>
                                        <p:strVal val="visible"/>
                                      </p:to>
                                    </p:set>
                                    <p:animEffect transition="in" filter="fade">
                                      <p:cBhvr>
                                        <p:cTn id="10" dur="500"/>
                                        <p:tgtEl>
                                          <p:spTgt spid="8">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animEffect transition="in" filter="fade">
                                      <p:cBhvr>
                                        <p:cTn id="13"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p:txBody>
          <a:bodyPr/>
          <a:lstStyle/>
          <a:p>
            <a:r>
              <a:rPr lang="en-US" dirty="0"/>
              <a:t>Scenario 2</a:t>
            </a:r>
          </a:p>
        </p:txBody>
      </p:sp>
      <p:sp>
        <p:nvSpPr>
          <p:cNvPr id="8" name="Content Placeholder 7">
            <a:extLst>
              <a:ext uri="{FF2B5EF4-FFF2-40B4-BE49-F238E27FC236}">
                <a16:creationId xmlns:a16="http://schemas.microsoft.com/office/drawing/2014/main" id="{35DEC72E-E749-3A47-BD4B-864D21E52366}"/>
              </a:ext>
            </a:extLst>
          </p:cNvPr>
          <p:cNvSpPr>
            <a:spLocks noGrp="1"/>
          </p:cNvSpPr>
          <p:nvPr>
            <p:ph sz="half" idx="1"/>
          </p:nvPr>
        </p:nvSpPr>
        <p:spPr>
          <a:xfrm>
            <a:off x="420614" y="2041070"/>
            <a:ext cx="10667385" cy="3902530"/>
          </a:xfrm>
        </p:spPr>
        <p:txBody>
          <a:bodyPr/>
          <a:lstStyle/>
          <a:p>
            <a:pPr marL="637200" lvl="3" indent="-457200"/>
            <a:r>
              <a:rPr lang="en-US" sz="2800" dirty="0"/>
              <a:t>If it is formative assessment in a speaking lesson, how would you provide feedback for your learners?</a:t>
            </a:r>
          </a:p>
          <a:p>
            <a:pPr lvl="3" indent="0">
              <a:buNone/>
            </a:pPr>
            <a:endParaRPr lang="en-US" sz="2800" dirty="0"/>
          </a:p>
          <a:p>
            <a:pPr lvl="3" indent="0">
              <a:buNone/>
            </a:pPr>
            <a:endParaRPr lang="en-US" sz="2800" dirty="0"/>
          </a:p>
          <a:p>
            <a:pPr lvl="3" indent="0">
              <a:buNone/>
            </a:pPr>
            <a:endParaRPr lang="en-US" sz="2800" dirty="0"/>
          </a:p>
          <a:p>
            <a:pPr lvl="3" indent="0">
              <a:buNone/>
            </a:pPr>
            <a:r>
              <a:rPr lang="en-US" sz="2400" dirty="0">
                <a:solidFill>
                  <a:srgbClr val="0070C0"/>
                </a:solidFill>
              </a:rPr>
              <a:t>You can see Tools and Strategies for Feedback in Toolkit 1 – Feedback </a:t>
            </a:r>
          </a:p>
        </p:txBody>
      </p:sp>
      <p:sp>
        <p:nvSpPr>
          <p:cNvPr id="5" name="Footer Placeholder 4">
            <a:extLst>
              <a:ext uri="{FF2B5EF4-FFF2-40B4-BE49-F238E27FC236}">
                <a16:creationId xmlns:a16="http://schemas.microsoft.com/office/drawing/2014/main" id="{31A26B34-D37B-DF44-B29B-B64B088E14E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British Council Sans"/>
                <a:ea typeface="+mn-ea"/>
                <a:cs typeface="+mn-cs"/>
              </a:rPr>
              <a:t>www.britishcouncil.org</a:t>
            </a:r>
          </a:p>
        </p:txBody>
      </p:sp>
      <p:pic>
        <p:nvPicPr>
          <p:cNvPr id="6" name="Picture 4" descr="Idea - Free marketing icons">
            <a:extLst>
              <a:ext uri="{FF2B5EF4-FFF2-40B4-BE49-F238E27FC236}">
                <a16:creationId xmlns:a16="http://schemas.microsoft.com/office/drawing/2014/main" id="{ABC1424E-9920-A990-13DE-B9A5FE019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68" y="3669418"/>
            <a:ext cx="645833" cy="645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11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4" end="4"/>
                                            </p:txEl>
                                          </p:spTgt>
                                        </p:tgtEl>
                                        <p:attrNameLst>
                                          <p:attrName>style.visibility</p:attrName>
                                        </p:attrNameLst>
                                      </p:cBhvr>
                                      <p:to>
                                        <p:strVal val="visible"/>
                                      </p:to>
                                    </p:set>
                                    <p:animEffect transition="in" filter="fade">
                                      <p:cBhvr>
                                        <p:cTn id="1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CBC82-29CA-52E7-B92C-BD57E59DBAB2}"/>
              </a:ext>
            </a:extLst>
          </p:cNvPr>
          <p:cNvSpPr>
            <a:spLocks noGrp="1"/>
          </p:cNvSpPr>
          <p:nvPr>
            <p:ph type="title"/>
          </p:nvPr>
        </p:nvSpPr>
        <p:spPr/>
        <p:txBody>
          <a:bodyPr/>
          <a:lstStyle/>
          <a:p>
            <a:r>
              <a:rPr lang="en-US" dirty="0"/>
              <a:t>Scenario 2</a:t>
            </a:r>
            <a:endParaRPr lang="en-GB" b="1" dirty="0">
              <a:solidFill>
                <a:schemeClr val="accent1"/>
              </a:solidFill>
            </a:endParaRPr>
          </a:p>
        </p:txBody>
      </p:sp>
      <p:sp>
        <p:nvSpPr>
          <p:cNvPr id="3" name="Content Placeholder 2">
            <a:extLst>
              <a:ext uri="{FF2B5EF4-FFF2-40B4-BE49-F238E27FC236}">
                <a16:creationId xmlns:a16="http://schemas.microsoft.com/office/drawing/2014/main" id="{426DED7C-549C-73CD-CD19-6065B2E1CB30}"/>
              </a:ext>
            </a:extLst>
          </p:cNvPr>
          <p:cNvSpPr>
            <a:spLocks noGrp="1"/>
          </p:cNvSpPr>
          <p:nvPr>
            <p:ph idx="1"/>
          </p:nvPr>
        </p:nvSpPr>
        <p:spPr>
          <a:xfrm>
            <a:off x="838200" y="1825624"/>
            <a:ext cx="7541871" cy="4413129"/>
          </a:xfrm>
        </p:spPr>
        <p:txBody>
          <a:bodyPr/>
          <a:lstStyle/>
          <a:p>
            <a:pPr marL="0" indent="0">
              <a:buNone/>
            </a:pPr>
            <a:r>
              <a:rPr lang="en-GB" sz="2800" b="1" dirty="0"/>
              <a:t>Two stars and a wish for younger students</a:t>
            </a:r>
          </a:p>
          <a:p>
            <a:pPr marL="457200" lvl="1" indent="-457200">
              <a:buFont typeface="Courier New" panose="02070309020205020404" pitchFamily="49" charset="0"/>
              <a:buChar char="o"/>
            </a:pPr>
            <a:r>
              <a:rPr lang="en-GB" sz="2800" b="0" dirty="0"/>
              <a:t>Students indicate two positive things about another student’s work and give them stars</a:t>
            </a:r>
          </a:p>
          <a:p>
            <a:pPr marL="457200" lvl="1" indent="-457200">
              <a:buFont typeface="Courier New" panose="02070309020205020404" pitchFamily="49" charset="0"/>
              <a:buChar char="o"/>
            </a:pPr>
            <a:r>
              <a:rPr lang="en-GB" sz="2800" b="0" dirty="0"/>
              <a:t>Identify a wish about what the student might do next time to improve part of their work</a:t>
            </a:r>
          </a:p>
          <a:p>
            <a:pPr lvl="1"/>
            <a:endParaRPr lang="en-GB" sz="2800" dirty="0"/>
          </a:p>
          <a:p>
            <a:pPr lvl="1"/>
            <a:endParaRPr lang="en-GB" sz="2800" dirty="0"/>
          </a:p>
          <a:p>
            <a:pPr marL="0" indent="0">
              <a:buNone/>
            </a:pPr>
            <a:endParaRPr lang="en-GB" sz="2800" dirty="0"/>
          </a:p>
          <a:p>
            <a:pPr marL="0" indent="0">
              <a:buNone/>
            </a:pPr>
            <a:endParaRPr lang="en-GB" sz="2800" dirty="0"/>
          </a:p>
        </p:txBody>
      </p:sp>
      <p:pic>
        <p:nvPicPr>
          <p:cNvPr id="7" name="Picture 6">
            <a:extLst>
              <a:ext uri="{FF2B5EF4-FFF2-40B4-BE49-F238E27FC236}">
                <a16:creationId xmlns:a16="http://schemas.microsoft.com/office/drawing/2014/main" id="{728267E3-21F5-1BBB-7E30-6B0B9E58AB73}"/>
              </a:ext>
            </a:extLst>
          </p:cNvPr>
          <p:cNvPicPr>
            <a:picLocks noChangeAspect="1"/>
          </p:cNvPicPr>
          <p:nvPr/>
        </p:nvPicPr>
        <p:blipFill>
          <a:blip r:embed="rId3"/>
          <a:stretch>
            <a:fillRect/>
          </a:stretch>
        </p:blipFill>
        <p:spPr>
          <a:xfrm>
            <a:off x="8380071" y="1964522"/>
            <a:ext cx="2628084" cy="3533453"/>
          </a:xfrm>
          <a:prstGeom prst="rect">
            <a:avLst/>
          </a:prstGeom>
        </p:spPr>
      </p:pic>
      <p:sp>
        <p:nvSpPr>
          <p:cNvPr id="8" name="Footer Placeholder 4">
            <a:extLst>
              <a:ext uri="{FF2B5EF4-FFF2-40B4-BE49-F238E27FC236}">
                <a16:creationId xmlns:a16="http://schemas.microsoft.com/office/drawing/2014/main" id="{31A26B34-D37B-DF44-B29B-B64B088E14EE}"/>
              </a:ext>
            </a:extLst>
          </p:cNvPr>
          <p:cNvSpPr>
            <a:spLocks noGrp="1"/>
          </p:cNvSpPr>
          <p:nvPr>
            <p:ph type="ftr" sz="quarter" idx="11"/>
          </p:nvPr>
        </p:nvSpPr>
        <p:spPr>
          <a:xfrm>
            <a:off x="648000" y="6192000"/>
            <a:ext cx="10439999" cy="18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British Council Sans"/>
                <a:ea typeface="+mn-ea"/>
                <a:cs typeface="+mn-cs"/>
              </a:rPr>
              <a:t>www.britishcouncil.org</a:t>
            </a:r>
          </a:p>
        </p:txBody>
      </p:sp>
    </p:spTree>
    <p:extLst>
      <p:ext uri="{BB962C8B-B14F-4D97-AF65-F5344CB8AC3E}">
        <p14:creationId xmlns:p14="http://schemas.microsoft.com/office/powerpoint/2010/main" val="2531610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CBC82-29CA-52E7-B92C-BD57E59DBAB2}"/>
              </a:ext>
            </a:extLst>
          </p:cNvPr>
          <p:cNvSpPr>
            <a:spLocks noGrp="1"/>
          </p:cNvSpPr>
          <p:nvPr>
            <p:ph type="title"/>
          </p:nvPr>
        </p:nvSpPr>
        <p:spPr/>
        <p:txBody>
          <a:bodyPr/>
          <a:lstStyle/>
          <a:p>
            <a:r>
              <a:rPr lang="en-US" dirty="0"/>
              <a:t>Scenario 2</a:t>
            </a:r>
            <a:endParaRPr lang="en-GB" b="1" dirty="0">
              <a:solidFill>
                <a:schemeClr val="accent1"/>
              </a:solidFill>
            </a:endParaRPr>
          </a:p>
        </p:txBody>
      </p:sp>
      <p:sp>
        <p:nvSpPr>
          <p:cNvPr id="3" name="Content Placeholder 2">
            <a:extLst>
              <a:ext uri="{FF2B5EF4-FFF2-40B4-BE49-F238E27FC236}">
                <a16:creationId xmlns:a16="http://schemas.microsoft.com/office/drawing/2014/main" id="{426DED7C-549C-73CD-CD19-6065B2E1CB30}"/>
              </a:ext>
            </a:extLst>
          </p:cNvPr>
          <p:cNvSpPr>
            <a:spLocks noGrp="1"/>
          </p:cNvSpPr>
          <p:nvPr>
            <p:ph idx="1"/>
          </p:nvPr>
        </p:nvSpPr>
        <p:spPr>
          <a:xfrm>
            <a:off x="838200" y="1825625"/>
            <a:ext cx="5388980" cy="4008016"/>
          </a:xfrm>
        </p:spPr>
        <p:txBody>
          <a:bodyPr/>
          <a:lstStyle/>
          <a:p>
            <a:pPr marL="0" indent="0">
              <a:buNone/>
            </a:pPr>
            <a:r>
              <a:rPr lang="en-GB" sz="2800" b="1" dirty="0"/>
              <a:t>Plus Minus and What’s next</a:t>
            </a:r>
          </a:p>
          <a:p>
            <a:pPr marL="457200" lvl="1" indent="-457200">
              <a:buFont typeface="Courier New" panose="02070309020205020404" pitchFamily="49" charset="0"/>
              <a:buChar char="o"/>
            </a:pPr>
            <a:r>
              <a:rPr lang="en-GB" sz="2800" b="0" dirty="0"/>
              <a:t>Identify what has been done well and what could have been done better based on the success criteria</a:t>
            </a:r>
          </a:p>
          <a:p>
            <a:pPr marL="457200" lvl="1" indent="-457200">
              <a:buFont typeface="Courier New" panose="02070309020205020404" pitchFamily="49" charset="0"/>
              <a:buChar char="o"/>
            </a:pPr>
            <a:r>
              <a:rPr lang="en-GB" sz="2800" b="0" dirty="0"/>
              <a:t>What’s next: can be used to set or revise personal learning goals</a:t>
            </a:r>
          </a:p>
          <a:p>
            <a:pPr lvl="1"/>
            <a:endParaRPr lang="en-GB" sz="2800" dirty="0"/>
          </a:p>
          <a:p>
            <a:pPr lvl="1"/>
            <a:endParaRPr lang="en-GB" sz="2800" dirty="0"/>
          </a:p>
          <a:p>
            <a:pPr marL="0" indent="0">
              <a:buNone/>
            </a:pPr>
            <a:endParaRPr lang="en-GB" sz="2800" dirty="0"/>
          </a:p>
          <a:p>
            <a:pPr marL="0" indent="0">
              <a:buNone/>
            </a:pPr>
            <a:endParaRPr lang="en-GB" sz="2800" dirty="0"/>
          </a:p>
        </p:txBody>
      </p:sp>
      <p:pic>
        <p:nvPicPr>
          <p:cNvPr id="7" name="Picture 6">
            <a:extLst>
              <a:ext uri="{FF2B5EF4-FFF2-40B4-BE49-F238E27FC236}">
                <a16:creationId xmlns:a16="http://schemas.microsoft.com/office/drawing/2014/main" id="{7B2D639F-CC6B-58ED-DED4-08F038B50DA5}"/>
              </a:ext>
            </a:extLst>
          </p:cNvPr>
          <p:cNvPicPr>
            <a:picLocks noChangeAspect="1"/>
          </p:cNvPicPr>
          <p:nvPr/>
        </p:nvPicPr>
        <p:blipFill>
          <a:blip r:embed="rId3"/>
          <a:stretch>
            <a:fillRect/>
          </a:stretch>
        </p:blipFill>
        <p:spPr>
          <a:xfrm>
            <a:off x="6332678" y="1825625"/>
            <a:ext cx="4781550" cy="3695700"/>
          </a:xfrm>
          <a:prstGeom prst="rect">
            <a:avLst/>
          </a:prstGeom>
        </p:spPr>
      </p:pic>
      <p:sp>
        <p:nvSpPr>
          <p:cNvPr id="8" name="Footer Placeholder 4">
            <a:extLst>
              <a:ext uri="{FF2B5EF4-FFF2-40B4-BE49-F238E27FC236}">
                <a16:creationId xmlns:a16="http://schemas.microsoft.com/office/drawing/2014/main" id="{31A26B34-D37B-DF44-B29B-B64B088E14EE}"/>
              </a:ext>
            </a:extLst>
          </p:cNvPr>
          <p:cNvSpPr>
            <a:spLocks noGrp="1"/>
          </p:cNvSpPr>
          <p:nvPr>
            <p:ph type="ftr" sz="quarter" idx="11"/>
          </p:nvPr>
        </p:nvSpPr>
        <p:spPr>
          <a:xfrm>
            <a:off x="648000" y="6192000"/>
            <a:ext cx="10439999" cy="18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British Council Sans"/>
                <a:ea typeface="+mn-ea"/>
                <a:cs typeface="+mn-cs"/>
              </a:rPr>
              <a:t>www.britishcouncil.org</a:t>
            </a:r>
          </a:p>
        </p:txBody>
      </p:sp>
    </p:spTree>
    <p:extLst>
      <p:ext uri="{BB962C8B-B14F-4D97-AF65-F5344CB8AC3E}">
        <p14:creationId xmlns:p14="http://schemas.microsoft.com/office/powerpoint/2010/main" val="4115007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000" y="630000"/>
            <a:ext cx="10944000" cy="792000"/>
          </a:xfrm>
        </p:spPr>
        <p:txBody>
          <a:bodyPr/>
          <a:lstStyle/>
          <a:p>
            <a:r>
              <a:rPr lang="en-US" sz="2800" dirty="0"/>
              <a:t>What have we gone so far in scenario-based analysis?</a:t>
            </a:r>
          </a:p>
        </p:txBody>
      </p:sp>
      <p:sp>
        <p:nvSpPr>
          <p:cNvPr id="3" name="Content Placeholder 2"/>
          <p:cNvSpPr>
            <a:spLocks noGrp="1"/>
          </p:cNvSpPr>
          <p:nvPr>
            <p:ph idx="1"/>
          </p:nvPr>
        </p:nvSpPr>
        <p:spPr/>
        <p:txBody>
          <a:bodyPr/>
          <a:lstStyle/>
          <a:p>
            <a:pPr marL="342900" indent="-342900">
              <a:buFont typeface="Wingdings" panose="05000000000000000000" pitchFamily="2" charset="2"/>
              <a:buChar char="ü"/>
            </a:pPr>
            <a:r>
              <a:rPr lang="en-US" b="0" dirty="0"/>
              <a:t>Toolkit 1: Feedback</a:t>
            </a:r>
          </a:p>
          <a:p>
            <a:pPr marL="342900" indent="-342900">
              <a:buFont typeface="Wingdings" panose="05000000000000000000" pitchFamily="2" charset="2"/>
              <a:buChar char="ü"/>
            </a:pPr>
            <a:r>
              <a:rPr lang="en-US" b="0" dirty="0"/>
              <a:t>Toolkit 2: Assessing Speaking</a:t>
            </a:r>
          </a:p>
          <a:p>
            <a:pPr marL="342900" indent="-342900">
              <a:buFont typeface="Wingdings" panose="05000000000000000000" pitchFamily="2" charset="2"/>
              <a:buChar char="ü"/>
            </a:pPr>
            <a:r>
              <a:rPr lang="en-US" b="0" dirty="0"/>
              <a:t>Toolkit 3: Formative Assessment</a:t>
            </a:r>
          </a:p>
          <a:p>
            <a:pPr marL="342900" indent="-342900">
              <a:buFont typeface="Wingdings" panose="05000000000000000000" pitchFamily="2" charset="2"/>
              <a:buChar char="ü"/>
            </a:pPr>
            <a:r>
              <a:rPr lang="en-US" b="0" dirty="0"/>
              <a:t>Toolkit 4: Alternative Assessment</a:t>
            </a:r>
          </a:p>
          <a:p>
            <a:pPr marL="342900" indent="-342900">
              <a:buFont typeface="Courier New" panose="02070309020205020404" pitchFamily="49" charset="0"/>
              <a:buChar char="o"/>
            </a:pPr>
            <a:r>
              <a:rPr lang="en-US" b="0" dirty="0"/>
              <a:t>More information on our Facebook group</a:t>
            </a:r>
          </a:p>
          <a:p>
            <a:pPr marL="457200" indent="-457200">
              <a:buFont typeface="Wingdings" panose="05000000000000000000" pitchFamily="2" charset="2"/>
              <a:buChar char="ü"/>
            </a:pPr>
            <a:r>
              <a:rPr lang="en-US" b="0" dirty="0"/>
              <a:t>Toolkit 5: Test &amp; Test items</a:t>
            </a:r>
          </a:p>
          <a:p>
            <a:pPr marL="457200" indent="-457200">
              <a:buFont typeface="Wingdings" panose="05000000000000000000" pitchFamily="2" charset="2"/>
              <a:buChar char="ü"/>
            </a:pPr>
            <a:r>
              <a:rPr lang="en-US" b="0" dirty="0"/>
              <a:t>Toolkit 6: Item analysis</a:t>
            </a:r>
          </a:p>
        </p:txBody>
      </p:sp>
      <p:sp>
        <p:nvSpPr>
          <p:cNvPr id="4" name="Footer Placeholder 3"/>
          <p:cNvSpPr>
            <a:spLocks noGrp="1"/>
          </p:cNvSpPr>
          <p:nvPr>
            <p:ph type="ftr" sz="quarter" idx="11"/>
          </p:nvPr>
        </p:nvSpPr>
        <p:spPr/>
        <p:txBody>
          <a:bodyPr/>
          <a:lstStyle/>
          <a:p>
            <a:r>
              <a:rPr lang="en-GB" noProof="0"/>
              <a:t>www.britishcouncil.org</a:t>
            </a:r>
            <a:endParaRPr lang="en-GB" noProof="0" dirty="0"/>
          </a:p>
        </p:txBody>
      </p:sp>
      <p:sp>
        <p:nvSpPr>
          <p:cNvPr id="5" name="Slide Number Placeholder 4"/>
          <p:cNvSpPr>
            <a:spLocks noGrp="1"/>
          </p:cNvSpPr>
          <p:nvPr>
            <p:ph type="sldNum" sz="quarter" idx="12"/>
          </p:nvPr>
        </p:nvSpPr>
        <p:spPr/>
        <p:txBody>
          <a:bodyPr/>
          <a:lstStyle/>
          <a:p>
            <a:fld id="{A36854FA-307F-854E-96D4-DE585DB24BD3}" type="slidenum">
              <a:rPr lang="en-GB" noProof="0" smtClean="0"/>
              <a:t>36</a:t>
            </a:fld>
            <a:endParaRPr lang="en-GB" noProof="0" dirty="0"/>
          </a:p>
        </p:txBody>
      </p:sp>
    </p:spTree>
    <p:extLst>
      <p:ext uri="{BB962C8B-B14F-4D97-AF65-F5344CB8AC3E}">
        <p14:creationId xmlns:p14="http://schemas.microsoft.com/office/powerpoint/2010/main" val="45520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B1DF508-FB9A-B5C8-59E2-165E9833B92F}"/>
              </a:ext>
            </a:extLst>
          </p:cNvPr>
          <p:cNvSpPr>
            <a:spLocks noGrp="1"/>
          </p:cNvSpPr>
          <p:nvPr>
            <p:ph type="ctrTitle"/>
          </p:nvPr>
        </p:nvSpPr>
        <p:spPr/>
        <p:txBody>
          <a:bodyPr/>
          <a:lstStyle/>
          <a:p>
            <a:r>
              <a:rPr lang="x-none" dirty="0"/>
              <a:t>More training options for teachers</a:t>
            </a:r>
          </a:p>
        </p:txBody>
      </p:sp>
      <p:sp>
        <p:nvSpPr>
          <p:cNvPr id="4" name="Footer Placeholder 3">
            <a:extLst>
              <a:ext uri="{FF2B5EF4-FFF2-40B4-BE49-F238E27FC236}">
                <a16:creationId xmlns:a16="http://schemas.microsoft.com/office/drawing/2014/main" id="{763EB6E9-EB33-005B-0E2F-424EEB7A1956}"/>
              </a:ext>
            </a:extLst>
          </p:cNvPr>
          <p:cNvSpPr>
            <a:spLocks noGrp="1"/>
          </p:cNvSpPr>
          <p:nvPr>
            <p:ph type="ftr" sz="quarter" idx="11"/>
          </p:nvPr>
        </p:nvSpPr>
        <p:spPr/>
        <p:txBody>
          <a:bodyPr/>
          <a:lstStyle/>
          <a:p>
            <a:r>
              <a:rPr lang="en-GB" noProof="0"/>
              <a:t>www.britishcouncil.org</a:t>
            </a:r>
            <a:endParaRPr lang="en-GB" noProof="0" dirty="0"/>
          </a:p>
        </p:txBody>
      </p:sp>
      <p:sp>
        <p:nvSpPr>
          <p:cNvPr id="8" name="Text Placeholder 7">
            <a:extLst>
              <a:ext uri="{FF2B5EF4-FFF2-40B4-BE49-F238E27FC236}">
                <a16:creationId xmlns:a16="http://schemas.microsoft.com/office/drawing/2014/main" id="{6FC8BF61-2A01-59F6-9E25-6FC4B0D33692}"/>
              </a:ext>
            </a:extLst>
          </p:cNvPr>
          <p:cNvSpPr>
            <a:spLocks noGrp="1"/>
          </p:cNvSpPr>
          <p:nvPr>
            <p:ph type="body" sz="quarter" idx="13"/>
          </p:nvPr>
        </p:nvSpPr>
        <p:spPr/>
        <p:txBody>
          <a:bodyPr/>
          <a:lstStyle/>
          <a:p>
            <a:endParaRPr lang="x-none"/>
          </a:p>
        </p:txBody>
      </p:sp>
      <p:sp>
        <p:nvSpPr>
          <p:cNvPr id="5" name="Slide Number Placeholder 4">
            <a:extLst>
              <a:ext uri="{FF2B5EF4-FFF2-40B4-BE49-F238E27FC236}">
                <a16:creationId xmlns:a16="http://schemas.microsoft.com/office/drawing/2014/main" id="{9F88D1F9-15BF-C8E6-FF59-DA855FC1EDCB}"/>
              </a:ext>
            </a:extLst>
          </p:cNvPr>
          <p:cNvSpPr>
            <a:spLocks noGrp="1"/>
          </p:cNvSpPr>
          <p:nvPr>
            <p:ph type="sldNum" sz="quarter" idx="4294967295"/>
          </p:nvPr>
        </p:nvSpPr>
        <p:spPr>
          <a:xfrm>
            <a:off x="11688763" y="6191250"/>
            <a:ext cx="503237" cy="180975"/>
          </a:xfrm>
          <a:prstGeom prst="rect">
            <a:avLst/>
          </a:prstGeom>
        </p:spPr>
        <p:txBody>
          <a:bodyPr/>
          <a:lstStyle/>
          <a:p>
            <a:fld id="{A36854FA-307F-854E-96D4-DE585DB24BD3}" type="slidenum">
              <a:rPr lang="en-GB" noProof="0" smtClean="0"/>
              <a:t>37</a:t>
            </a:fld>
            <a:endParaRPr lang="en-GB" noProof="0" dirty="0"/>
          </a:p>
        </p:txBody>
      </p:sp>
    </p:spTree>
    <p:extLst>
      <p:ext uri="{BB962C8B-B14F-4D97-AF65-F5344CB8AC3E}">
        <p14:creationId xmlns:p14="http://schemas.microsoft.com/office/powerpoint/2010/main" val="3864981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ULIS’s in-service training for professional development</a:t>
            </a:r>
          </a:p>
        </p:txBody>
      </p:sp>
      <p:sp>
        <p:nvSpPr>
          <p:cNvPr id="8" name="Content Placeholder 7"/>
          <p:cNvSpPr>
            <a:spLocks noGrp="1"/>
          </p:cNvSpPr>
          <p:nvPr>
            <p:ph idx="1"/>
          </p:nvPr>
        </p:nvSpPr>
        <p:spPr/>
        <p:txBody>
          <a:bodyPr/>
          <a:lstStyle/>
          <a:p>
            <a:pPr marL="342900" indent="-342900">
              <a:buFont typeface="Courier New" panose="02070309020205020404" pitchFamily="49" charset="0"/>
              <a:buChar char="o"/>
            </a:pPr>
            <a:r>
              <a:rPr lang="en-US" dirty="0"/>
              <a:t>Training </a:t>
            </a:r>
            <a:r>
              <a:rPr lang="en-US" dirty="0" err="1"/>
              <a:t>programmes</a:t>
            </a:r>
            <a:r>
              <a:rPr lang="en-US" dirty="0"/>
              <a:t> to develop teachers’ assessment literacy (CEFR &amp; CEFR VN application, test development, item analysis)</a:t>
            </a:r>
          </a:p>
        </p:txBody>
      </p:sp>
      <p:sp>
        <p:nvSpPr>
          <p:cNvPr id="5" name="Footer Placeholder 4"/>
          <p:cNvSpPr>
            <a:spLocks noGrp="1"/>
          </p:cNvSpPr>
          <p:nvPr>
            <p:ph type="ftr" sz="quarter" idx="11"/>
          </p:nvPr>
        </p:nvSpPr>
        <p:spPr/>
        <p:txBody>
          <a:bodyPr/>
          <a:lstStyle/>
          <a:p>
            <a:r>
              <a:rPr lang="en-US"/>
              <a:t>www.britishcouncil.org</a:t>
            </a:r>
            <a:endParaRPr lang="en-US" dirty="0"/>
          </a:p>
        </p:txBody>
      </p:sp>
      <p:sp>
        <p:nvSpPr>
          <p:cNvPr id="6" name="Slide Number Placeholder 5"/>
          <p:cNvSpPr>
            <a:spLocks noGrp="1"/>
          </p:cNvSpPr>
          <p:nvPr>
            <p:ph type="sldNum" sz="quarter" idx="12"/>
          </p:nvPr>
        </p:nvSpPr>
        <p:spPr/>
        <p:txBody>
          <a:bodyPr/>
          <a:lstStyle/>
          <a:p>
            <a:fld id="{A36854FA-307F-854E-96D4-DE585DB24BD3}" type="slidenum">
              <a:rPr lang="en-GB" noProof="0" smtClean="0"/>
              <a:t>38</a:t>
            </a:fld>
            <a:endParaRPr lang="en-GB" noProof="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95" y="2694214"/>
            <a:ext cx="5854605" cy="338618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5471" y="2694214"/>
            <a:ext cx="5036529" cy="3386186"/>
          </a:xfrm>
          <a:prstGeom prst="rect">
            <a:avLst/>
          </a:prstGeom>
        </p:spPr>
      </p:pic>
    </p:spTree>
    <p:extLst>
      <p:ext uri="{BB962C8B-B14F-4D97-AF65-F5344CB8AC3E}">
        <p14:creationId xmlns:p14="http://schemas.microsoft.com/office/powerpoint/2010/main" val="1136975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ULIS’s in-service training for professional development</a:t>
            </a:r>
          </a:p>
        </p:txBody>
      </p:sp>
      <p:sp>
        <p:nvSpPr>
          <p:cNvPr id="8" name="Content Placeholder 7"/>
          <p:cNvSpPr>
            <a:spLocks noGrp="1"/>
          </p:cNvSpPr>
          <p:nvPr>
            <p:ph idx="1"/>
          </p:nvPr>
        </p:nvSpPr>
        <p:spPr>
          <a:xfrm>
            <a:off x="648000" y="1816316"/>
            <a:ext cx="10765672" cy="4195683"/>
          </a:xfrm>
        </p:spPr>
        <p:txBody>
          <a:bodyPr/>
          <a:lstStyle/>
          <a:p>
            <a:pPr marL="342900" indent="-342900">
              <a:buFont typeface="Courier New" panose="02070309020205020404" pitchFamily="49" charset="0"/>
              <a:buChar char="o"/>
            </a:pPr>
            <a:r>
              <a:rPr lang="en-US" dirty="0"/>
              <a:t>Webinar to help school teachers prepare for the classroom/graduation exam (test analysis, resources for test preparation)</a:t>
            </a:r>
          </a:p>
        </p:txBody>
      </p:sp>
      <p:sp>
        <p:nvSpPr>
          <p:cNvPr id="5" name="Footer Placeholder 4"/>
          <p:cNvSpPr>
            <a:spLocks noGrp="1"/>
          </p:cNvSpPr>
          <p:nvPr>
            <p:ph type="ftr" sz="quarter" idx="11"/>
          </p:nvPr>
        </p:nvSpPr>
        <p:spPr/>
        <p:txBody>
          <a:bodyPr/>
          <a:lstStyle/>
          <a:p>
            <a:r>
              <a:rPr lang="en-US"/>
              <a:t>www.britishcouncil.org</a:t>
            </a:r>
            <a:endParaRPr lang="en-US" dirty="0"/>
          </a:p>
        </p:txBody>
      </p:sp>
      <p:sp>
        <p:nvSpPr>
          <p:cNvPr id="6" name="Slide Number Placeholder 5"/>
          <p:cNvSpPr>
            <a:spLocks noGrp="1"/>
          </p:cNvSpPr>
          <p:nvPr>
            <p:ph type="sldNum" sz="quarter" idx="12"/>
          </p:nvPr>
        </p:nvSpPr>
        <p:spPr/>
        <p:txBody>
          <a:bodyPr/>
          <a:lstStyle/>
          <a:p>
            <a:fld id="{A36854FA-307F-854E-96D4-DE585DB24BD3}" type="slidenum">
              <a:rPr lang="en-GB" noProof="0" smtClean="0"/>
              <a:t>39</a:t>
            </a:fld>
            <a:endParaRPr lang="en-GB" noProof="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287" y="2725737"/>
            <a:ext cx="5735074" cy="294594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6194" y="2766698"/>
            <a:ext cx="4357478" cy="2904985"/>
          </a:xfrm>
          <a:prstGeom prst="rect">
            <a:avLst/>
          </a:prstGeom>
        </p:spPr>
      </p:pic>
    </p:spTree>
    <p:extLst>
      <p:ext uri="{BB962C8B-B14F-4D97-AF65-F5344CB8AC3E}">
        <p14:creationId xmlns:p14="http://schemas.microsoft.com/office/powerpoint/2010/main" val="1441278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a:xfrm>
            <a:off x="876000" y="585183"/>
            <a:ext cx="10716000" cy="792000"/>
          </a:xfrm>
        </p:spPr>
        <p:txBody>
          <a:bodyPr/>
          <a:lstStyle/>
          <a:p>
            <a:r>
              <a:rPr lang="en-US" dirty="0"/>
              <a:t>Contents</a:t>
            </a:r>
          </a:p>
        </p:txBody>
      </p:sp>
      <p:graphicFrame>
        <p:nvGraphicFramePr>
          <p:cNvPr id="2" name="Content Placeholder 1">
            <a:extLst>
              <a:ext uri="{FF2B5EF4-FFF2-40B4-BE49-F238E27FC236}">
                <a16:creationId xmlns:a16="http://schemas.microsoft.com/office/drawing/2014/main" id="{F2FD2C47-B6F4-C594-F164-E010CEC8BFA6}"/>
              </a:ext>
            </a:extLst>
          </p:cNvPr>
          <p:cNvGraphicFramePr>
            <a:graphicFrameLocks noGrp="1"/>
          </p:cNvGraphicFramePr>
          <p:nvPr>
            <p:ph idx="1"/>
            <p:extLst>
              <p:ext uri="{D42A27DB-BD31-4B8C-83A1-F6EECF244321}">
                <p14:modId xmlns:p14="http://schemas.microsoft.com/office/powerpoint/2010/main" val="2618543168"/>
              </p:ext>
            </p:extLst>
          </p:nvPr>
        </p:nvGraphicFramePr>
        <p:xfrm>
          <a:off x="876000" y="1324175"/>
          <a:ext cx="10439999" cy="4994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31A26B34-D37B-DF44-B29B-B64B088E14EE}"/>
              </a:ext>
            </a:extLst>
          </p:cNvPr>
          <p:cNvSpPr>
            <a:spLocks noGrp="1"/>
          </p:cNvSpPr>
          <p:nvPr>
            <p:ph type="ftr" sz="quarter" idx="11"/>
          </p:nvPr>
        </p:nvSpPr>
        <p:spPr/>
        <p:txBody>
          <a:bodyPr/>
          <a:lstStyle/>
          <a:p>
            <a:pPr>
              <a:defRPr/>
            </a:pPr>
            <a:r>
              <a:rPr lang="en-GB" dirty="0">
                <a:solidFill>
                  <a:srgbClr val="000000"/>
                </a:solidFill>
              </a:rPr>
              <a:t>www.britishcouncil.org</a:t>
            </a:r>
          </a:p>
        </p:txBody>
      </p:sp>
    </p:spTree>
    <p:extLst>
      <p:ext uri="{BB962C8B-B14F-4D97-AF65-F5344CB8AC3E}">
        <p14:creationId xmlns:p14="http://schemas.microsoft.com/office/powerpoint/2010/main" val="523992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ULIS’s in-service training for professional development</a:t>
            </a:r>
          </a:p>
        </p:txBody>
      </p:sp>
      <p:sp>
        <p:nvSpPr>
          <p:cNvPr id="8" name="Content Placeholder 7"/>
          <p:cNvSpPr>
            <a:spLocks noGrp="1"/>
          </p:cNvSpPr>
          <p:nvPr>
            <p:ph idx="1"/>
          </p:nvPr>
        </p:nvSpPr>
        <p:spPr>
          <a:xfrm>
            <a:off x="648000" y="1816316"/>
            <a:ext cx="10765672" cy="4195683"/>
          </a:xfrm>
        </p:spPr>
        <p:txBody>
          <a:bodyPr/>
          <a:lstStyle/>
          <a:p>
            <a:pPr marL="342900" indent="-342900">
              <a:buFont typeface="Courier New" panose="02070309020205020404" pitchFamily="49" charset="0"/>
              <a:buChar char="o"/>
            </a:pPr>
            <a:r>
              <a:rPr lang="en-US" dirty="0"/>
              <a:t>Training courses for test item developers and raters of speaking and writing skills</a:t>
            </a:r>
          </a:p>
          <a:p>
            <a:pPr marL="342900" indent="-342900">
              <a:buFont typeface="Courier New" panose="02070309020205020404" pitchFamily="49" charset="0"/>
              <a:buChar char="o"/>
            </a:pPr>
            <a:endParaRPr lang="en-US" dirty="0"/>
          </a:p>
        </p:txBody>
      </p:sp>
      <p:sp>
        <p:nvSpPr>
          <p:cNvPr id="5" name="Footer Placeholder 4"/>
          <p:cNvSpPr>
            <a:spLocks noGrp="1"/>
          </p:cNvSpPr>
          <p:nvPr>
            <p:ph type="ftr" sz="quarter" idx="11"/>
          </p:nvPr>
        </p:nvSpPr>
        <p:spPr/>
        <p:txBody>
          <a:bodyPr/>
          <a:lstStyle/>
          <a:p>
            <a:r>
              <a:rPr lang="en-US"/>
              <a:t>www.britishcouncil.org</a:t>
            </a:r>
            <a:endParaRPr lang="en-US" dirty="0"/>
          </a:p>
        </p:txBody>
      </p:sp>
      <p:sp>
        <p:nvSpPr>
          <p:cNvPr id="6" name="Slide Number Placeholder 5"/>
          <p:cNvSpPr>
            <a:spLocks noGrp="1"/>
          </p:cNvSpPr>
          <p:nvPr>
            <p:ph type="sldNum" sz="quarter" idx="12"/>
          </p:nvPr>
        </p:nvSpPr>
        <p:spPr/>
        <p:txBody>
          <a:bodyPr/>
          <a:lstStyle/>
          <a:p>
            <a:fld id="{A36854FA-307F-854E-96D4-DE585DB24BD3}" type="slidenum">
              <a:rPr lang="en-GB" noProof="0" smtClean="0"/>
              <a:t>40</a:t>
            </a:fld>
            <a:endParaRPr lang="en-GB" noProof="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1006" y="2596243"/>
            <a:ext cx="7685451" cy="3415756"/>
          </a:xfrm>
          <a:prstGeom prst="rect">
            <a:avLst/>
          </a:prstGeom>
        </p:spPr>
      </p:pic>
    </p:spTree>
    <p:extLst>
      <p:ext uri="{BB962C8B-B14F-4D97-AF65-F5344CB8AC3E}">
        <p14:creationId xmlns:p14="http://schemas.microsoft.com/office/powerpoint/2010/main" val="26993504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ULIS’s in-service training for professional development</a:t>
            </a:r>
          </a:p>
        </p:txBody>
      </p:sp>
      <p:sp>
        <p:nvSpPr>
          <p:cNvPr id="3" name="Content Placeholder 2"/>
          <p:cNvSpPr>
            <a:spLocks noGrp="1"/>
          </p:cNvSpPr>
          <p:nvPr>
            <p:ph idx="1"/>
          </p:nvPr>
        </p:nvSpPr>
        <p:spPr>
          <a:xfrm>
            <a:off x="648000" y="1122744"/>
            <a:ext cx="8136000" cy="4889256"/>
          </a:xfrm>
        </p:spPr>
        <p:txBody>
          <a:bodyPr/>
          <a:lstStyle/>
          <a:p>
            <a:r>
              <a:rPr lang="en-US" dirty="0"/>
              <a:t>Conferences, seminars, webinars in UNC series</a:t>
            </a:r>
          </a:p>
        </p:txBody>
      </p:sp>
      <p:sp>
        <p:nvSpPr>
          <p:cNvPr id="4" name="Footer Placeholder 3"/>
          <p:cNvSpPr>
            <a:spLocks noGrp="1"/>
          </p:cNvSpPr>
          <p:nvPr>
            <p:ph type="ftr" sz="quarter" idx="11"/>
          </p:nvPr>
        </p:nvSpPr>
        <p:spPr/>
        <p:txBody>
          <a:bodyPr/>
          <a:lstStyle/>
          <a:p>
            <a:r>
              <a:rPr lang="en-GB" noProof="0"/>
              <a:t>www.britishcouncil.org</a:t>
            </a:r>
            <a:endParaRPr lang="en-GB" noProof="0" dirty="0"/>
          </a:p>
        </p:txBody>
      </p:sp>
      <p:sp>
        <p:nvSpPr>
          <p:cNvPr id="5" name="Slide Number Placeholder 4"/>
          <p:cNvSpPr>
            <a:spLocks noGrp="1"/>
          </p:cNvSpPr>
          <p:nvPr>
            <p:ph type="sldNum" sz="quarter" idx="12"/>
          </p:nvPr>
        </p:nvSpPr>
        <p:spPr/>
        <p:txBody>
          <a:bodyPr/>
          <a:lstStyle/>
          <a:p>
            <a:fld id="{A36854FA-307F-854E-96D4-DE585DB24BD3}" type="slidenum">
              <a:rPr lang="en-GB" noProof="0" smtClean="0"/>
              <a:t>41</a:t>
            </a:fld>
            <a:endParaRPr lang="en-GB" noProof="0" dirty="0"/>
          </a:p>
        </p:txBody>
      </p:sp>
      <p:pic>
        <p:nvPicPr>
          <p:cNvPr id="5128" name="Picture 8">
            <a:extLst>
              <a:ext uri="{FF2B5EF4-FFF2-40B4-BE49-F238E27FC236}">
                <a16:creationId xmlns:a16="http://schemas.microsoft.com/office/drawing/2014/main" id="{D0074E9C-93E4-D50A-998B-B731CD18AC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2289" y="2036031"/>
            <a:ext cx="4964243" cy="33067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A5A72E6-FF82-23ED-8124-3C00C10FDFD1}"/>
              </a:ext>
            </a:extLst>
          </p:cNvPr>
          <p:cNvPicPr>
            <a:picLocks noChangeAspect="1"/>
          </p:cNvPicPr>
          <p:nvPr/>
        </p:nvPicPr>
        <p:blipFill>
          <a:blip r:embed="rId3"/>
          <a:stretch>
            <a:fillRect/>
          </a:stretch>
        </p:blipFill>
        <p:spPr>
          <a:xfrm rot="5400000">
            <a:off x="140000" y="2209094"/>
            <a:ext cx="4064000" cy="3048000"/>
          </a:xfrm>
          <a:prstGeom prst="rect">
            <a:avLst/>
          </a:prstGeom>
        </p:spPr>
      </p:pic>
      <p:pic>
        <p:nvPicPr>
          <p:cNvPr id="11" name="Picture 10">
            <a:extLst>
              <a:ext uri="{FF2B5EF4-FFF2-40B4-BE49-F238E27FC236}">
                <a16:creationId xmlns:a16="http://schemas.microsoft.com/office/drawing/2014/main" id="{7E341495-79CF-B1E5-2872-FD0DC7D7C531}"/>
              </a:ext>
            </a:extLst>
          </p:cNvPr>
          <p:cNvPicPr>
            <a:picLocks noChangeAspect="1"/>
          </p:cNvPicPr>
          <p:nvPr/>
        </p:nvPicPr>
        <p:blipFill>
          <a:blip r:embed="rId4"/>
          <a:stretch>
            <a:fillRect/>
          </a:stretch>
        </p:blipFill>
        <p:spPr>
          <a:xfrm>
            <a:off x="7740832" y="1704058"/>
            <a:ext cx="3719332" cy="2789499"/>
          </a:xfrm>
          <a:prstGeom prst="rect">
            <a:avLst/>
          </a:prstGeom>
        </p:spPr>
      </p:pic>
      <p:pic>
        <p:nvPicPr>
          <p:cNvPr id="9" name="Picture 8">
            <a:extLst>
              <a:ext uri="{FF2B5EF4-FFF2-40B4-BE49-F238E27FC236}">
                <a16:creationId xmlns:a16="http://schemas.microsoft.com/office/drawing/2014/main" id="{10ABBA2B-F0F2-B576-33ED-873A58E0E362}"/>
              </a:ext>
            </a:extLst>
          </p:cNvPr>
          <p:cNvPicPr>
            <a:picLocks noChangeAspect="1"/>
          </p:cNvPicPr>
          <p:nvPr/>
        </p:nvPicPr>
        <p:blipFill>
          <a:blip r:embed="rId5"/>
          <a:stretch>
            <a:fillRect/>
          </a:stretch>
        </p:blipFill>
        <p:spPr>
          <a:xfrm>
            <a:off x="7740832" y="4493557"/>
            <a:ext cx="3162520" cy="2371890"/>
          </a:xfrm>
          <a:prstGeom prst="rect">
            <a:avLst/>
          </a:prstGeom>
        </p:spPr>
      </p:pic>
    </p:spTree>
    <p:extLst>
      <p:ext uri="{BB962C8B-B14F-4D97-AF65-F5344CB8AC3E}">
        <p14:creationId xmlns:p14="http://schemas.microsoft.com/office/powerpoint/2010/main" val="2968217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EE4DE-32B9-A7B2-194D-C996A3FCD028}"/>
              </a:ext>
            </a:extLst>
          </p:cNvPr>
          <p:cNvSpPr>
            <a:spLocks noGrp="1"/>
          </p:cNvSpPr>
          <p:nvPr>
            <p:ph type="title"/>
          </p:nvPr>
        </p:nvSpPr>
        <p:spPr/>
        <p:txBody>
          <a:bodyPr/>
          <a:lstStyle/>
          <a:p>
            <a:r>
              <a:rPr lang="en-US" dirty="0"/>
              <a:t>Survey on the effectiveness of the toolkits and CoP</a:t>
            </a:r>
          </a:p>
        </p:txBody>
      </p:sp>
      <p:pic>
        <p:nvPicPr>
          <p:cNvPr id="7" name="Content Placeholder 6">
            <a:extLst>
              <a:ext uri="{FF2B5EF4-FFF2-40B4-BE49-F238E27FC236}">
                <a16:creationId xmlns:a16="http://schemas.microsoft.com/office/drawing/2014/main" id="{A536F2E1-363D-8B0E-0D11-DC7517595AB2}"/>
              </a:ext>
            </a:extLst>
          </p:cNvPr>
          <p:cNvPicPr>
            <a:picLocks noGrp="1" noChangeAspect="1"/>
          </p:cNvPicPr>
          <p:nvPr>
            <p:ph idx="1"/>
          </p:nvPr>
        </p:nvPicPr>
        <p:blipFill>
          <a:blip r:embed="rId2"/>
          <a:stretch>
            <a:fillRect/>
          </a:stretch>
        </p:blipFill>
        <p:spPr>
          <a:xfrm>
            <a:off x="3617717" y="1015190"/>
            <a:ext cx="4500563" cy="4500563"/>
          </a:xfrm>
        </p:spPr>
      </p:pic>
      <p:sp>
        <p:nvSpPr>
          <p:cNvPr id="4" name="Footer Placeholder 3">
            <a:extLst>
              <a:ext uri="{FF2B5EF4-FFF2-40B4-BE49-F238E27FC236}">
                <a16:creationId xmlns:a16="http://schemas.microsoft.com/office/drawing/2014/main" id="{A88126CF-9192-F367-628E-F50D7D999113}"/>
              </a:ext>
            </a:extLst>
          </p:cNvPr>
          <p:cNvSpPr>
            <a:spLocks noGrp="1"/>
          </p:cNvSpPr>
          <p:nvPr>
            <p:ph type="ftr" sz="quarter" idx="11"/>
          </p:nvPr>
        </p:nvSpPr>
        <p:spPr/>
        <p:txBody>
          <a:bodyPr/>
          <a:lstStyle/>
          <a:p>
            <a:r>
              <a:rPr lang="en-GB" noProof="0"/>
              <a:t>www.britishcouncil.org</a:t>
            </a:r>
            <a:endParaRPr lang="en-GB" noProof="0" dirty="0"/>
          </a:p>
        </p:txBody>
      </p:sp>
      <p:sp>
        <p:nvSpPr>
          <p:cNvPr id="5" name="Slide Number Placeholder 4">
            <a:extLst>
              <a:ext uri="{FF2B5EF4-FFF2-40B4-BE49-F238E27FC236}">
                <a16:creationId xmlns:a16="http://schemas.microsoft.com/office/drawing/2014/main" id="{5DA40BDC-E997-6A30-E419-49D06165D325}"/>
              </a:ext>
            </a:extLst>
          </p:cNvPr>
          <p:cNvSpPr>
            <a:spLocks noGrp="1"/>
          </p:cNvSpPr>
          <p:nvPr>
            <p:ph type="sldNum" sz="quarter" idx="12"/>
          </p:nvPr>
        </p:nvSpPr>
        <p:spPr/>
        <p:txBody>
          <a:bodyPr/>
          <a:lstStyle/>
          <a:p>
            <a:fld id="{A36854FA-307F-854E-96D4-DE585DB24BD3}" type="slidenum">
              <a:rPr lang="en-GB" noProof="0" smtClean="0"/>
              <a:t>42</a:t>
            </a:fld>
            <a:endParaRPr lang="en-GB" noProof="0" dirty="0"/>
          </a:p>
        </p:txBody>
      </p:sp>
      <p:sp>
        <p:nvSpPr>
          <p:cNvPr id="8" name="TextBox 7">
            <a:extLst>
              <a:ext uri="{FF2B5EF4-FFF2-40B4-BE49-F238E27FC236}">
                <a16:creationId xmlns:a16="http://schemas.microsoft.com/office/drawing/2014/main" id="{0CC2ABD4-8F2B-EE9F-9036-033E8B908138}"/>
              </a:ext>
            </a:extLst>
          </p:cNvPr>
          <p:cNvSpPr txBox="1"/>
          <p:nvPr/>
        </p:nvSpPr>
        <p:spPr>
          <a:xfrm flipH="1">
            <a:off x="3722774" y="5473478"/>
            <a:ext cx="7104111" cy="646331"/>
          </a:xfrm>
          <a:prstGeom prst="rect">
            <a:avLst/>
          </a:prstGeom>
          <a:noFill/>
        </p:spPr>
        <p:txBody>
          <a:bodyPr wrap="square" rtlCol="0">
            <a:spAutoFit/>
          </a:bodyPr>
          <a:lstStyle/>
          <a:p>
            <a:r>
              <a:rPr lang="en-US" dirty="0">
                <a:hlinkClick r:id="rId3"/>
              </a:rPr>
              <a:t>https://forms.gle/8hBmNuwaxjBh3F6v8</a:t>
            </a:r>
            <a:endParaRPr lang="en-US" dirty="0"/>
          </a:p>
          <a:p>
            <a:endParaRPr lang="en-US" dirty="0"/>
          </a:p>
        </p:txBody>
      </p:sp>
    </p:spTree>
    <p:extLst>
      <p:ext uri="{BB962C8B-B14F-4D97-AF65-F5344CB8AC3E}">
        <p14:creationId xmlns:p14="http://schemas.microsoft.com/office/powerpoint/2010/main" val="29623729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04533C3-C755-683B-7E8C-7C9A322A943E}"/>
              </a:ext>
            </a:extLst>
          </p:cNvPr>
          <p:cNvSpPr>
            <a:spLocks noGrp="1"/>
          </p:cNvSpPr>
          <p:nvPr>
            <p:ph type="ctrTitle"/>
          </p:nvPr>
        </p:nvSpPr>
        <p:spPr>
          <a:xfrm>
            <a:off x="648000" y="2250000"/>
            <a:ext cx="6876000" cy="918000"/>
          </a:xfrm>
        </p:spPr>
        <p:txBody>
          <a:bodyPr/>
          <a:lstStyle/>
          <a:p>
            <a:pPr algn="ctr"/>
            <a:r>
              <a:rPr lang="en-VN" sz="6600" dirty="0"/>
              <a:t>THANK YOU!</a:t>
            </a:r>
          </a:p>
        </p:txBody>
      </p:sp>
      <p:sp>
        <p:nvSpPr>
          <p:cNvPr id="4" name="Footer Placeholder 3"/>
          <p:cNvSpPr>
            <a:spLocks noGrp="1"/>
          </p:cNvSpPr>
          <p:nvPr>
            <p:ph type="ftr" sz="quarter" idx="11"/>
          </p:nvPr>
        </p:nvSpPr>
        <p:spPr/>
        <p:txBody>
          <a:bodyPr/>
          <a:lstStyle/>
          <a:p>
            <a:r>
              <a:rPr lang="en-GB" noProof="0"/>
              <a:t>www.britishcouncil.org</a:t>
            </a:r>
            <a:endParaRPr lang="en-GB" noProof="0" dirty="0"/>
          </a:p>
        </p:txBody>
      </p:sp>
      <p:sp>
        <p:nvSpPr>
          <p:cNvPr id="9" name="Text Placeholder 8">
            <a:extLst>
              <a:ext uri="{FF2B5EF4-FFF2-40B4-BE49-F238E27FC236}">
                <a16:creationId xmlns:a16="http://schemas.microsoft.com/office/drawing/2014/main" id="{44D402B0-607E-A26A-4E46-13E3022D3108}"/>
              </a:ext>
            </a:extLst>
          </p:cNvPr>
          <p:cNvSpPr>
            <a:spLocks noGrp="1"/>
          </p:cNvSpPr>
          <p:nvPr>
            <p:ph type="body" sz="quarter" idx="13"/>
          </p:nvPr>
        </p:nvSpPr>
        <p:spPr/>
        <p:txBody>
          <a:bodyPr/>
          <a:lstStyle/>
          <a:p>
            <a:endParaRPr lang="en-VN"/>
          </a:p>
        </p:txBody>
      </p:sp>
      <p:sp>
        <p:nvSpPr>
          <p:cNvPr id="5" name="Slide Number Placeholder 4"/>
          <p:cNvSpPr>
            <a:spLocks noGrp="1"/>
          </p:cNvSpPr>
          <p:nvPr>
            <p:ph type="sldNum" sz="quarter" idx="4294967295"/>
          </p:nvPr>
        </p:nvSpPr>
        <p:spPr>
          <a:xfrm>
            <a:off x="11688763" y="6191250"/>
            <a:ext cx="503237" cy="180975"/>
          </a:xfrm>
          <a:prstGeom prst="rect">
            <a:avLst/>
          </a:prstGeom>
        </p:spPr>
        <p:txBody>
          <a:bodyPr/>
          <a:lstStyle/>
          <a:p>
            <a:fld id="{A36854FA-307F-854E-96D4-DE585DB24BD3}" type="slidenum">
              <a:rPr lang="en-GB" noProof="0" smtClean="0"/>
              <a:t>43</a:t>
            </a:fld>
            <a:endParaRPr lang="en-GB" noProof="0" dirty="0"/>
          </a:p>
        </p:txBody>
      </p:sp>
    </p:spTree>
    <p:extLst>
      <p:ext uri="{BB962C8B-B14F-4D97-AF65-F5344CB8AC3E}">
        <p14:creationId xmlns:p14="http://schemas.microsoft.com/office/powerpoint/2010/main" val="53637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p:txBody>
          <a:bodyPr/>
          <a:lstStyle/>
          <a:p>
            <a:r>
              <a:rPr lang="en-US" dirty="0"/>
              <a:t>The project</a:t>
            </a:r>
          </a:p>
        </p:txBody>
      </p:sp>
      <p:sp>
        <p:nvSpPr>
          <p:cNvPr id="8" name="Content Placeholder 7">
            <a:extLst>
              <a:ext uri="{FF2B5EF4-FFF2-40B4-BE49-F238E27FC236}">
                <a16:creationId xmlns:a16="http://schemas.microsoft.com/office/drawing/2014/main" id="{35DEC72E-E749-3A47-BD4B-864D21E52366}"/>
              </a:ext>
            </a:extLst>
          </p:cNvPr>
          <p:cNvSpPr>
            <a:spLocks noGrp="1"/>
          </p:cNvSpPr>
          <p:nvPr>
            <p:ph sz="half" idx="1"/>
          </p:nvPr>
        </p:nvSpPr>
        <p:spPr>
          <a:xfrm>
            <a:off x="648000" y="1512000"/>
            <a:ext cx="9475714" cy="4500000"/>
          </a:xfrm>
        </p:spPr>
        <p:txBody>
          <a:bodyPr/>
          <a:lstStyle/>
          <a:p>
            <a:pPr marL="457200" lvl="2" indent="-457200" algn="just">
              <a:buFont typeface="Courier New" panose="02070309020205020404" pitchFamily="49" charset="0"/>
              <a:buChar char="o"/>
            </a:pPr>
            <a:r>
              <a:rPr lang="en-US" sz="2800" dirty="0"/>
              <a:t>A project to investigate the provision of English language assessment and testing (including online and automated provision) to ensure fairness and inclusivity.</a:t>
            </a:r>
          </a:p>
          <a:p>
            <a:pPr marL="457200" lvl="2" indent="-457200" algn="just">
              <a:buFont typeface="Courier New" panose="02070309020205020404" pitchFamily="49" charset="0"/>
              <a:buChar char="o"/>
            </a:pPr>
            <a:r>
              <a:rPr lang="en-US" sz="2800" dirty="0"/>
              <a:t>A joint project between the University of Huddersfield and  VNU University of Languages and International Studies.</a:t>
            </a:r>
          </a:p>
        </p:txBody>
      </p:sp>
      <p:sp>
        <p:nvSpPr>
          <p:cNvPr id="5" name="Footer Placeholder 4">
            <a:extLst>
              <a:ext uri="{FF2B5EF4-FFF2-40B4-BE49-F238E27FC236}">
                <a16:creationId xmlns:a16="http://schemas.microsoft.com/office/drawing/2014/main" id="{31A26B34-D37B-DF44-B29B-B64B088E14EE}"/>
              </a:ext>
            </a:extLst>
          </p:cNvPr>
          <p:cNvSpPr>
            <a:spLocks noGrp="1"/>
          </p:cNvSpPr>
          <p:nvPr>
            <p:ph type="ftr" sz="quarter" idx="11"/>
          </p:nvPr>
        </p:nvSpPr>
        <p:spPr/>
        <p:txBody>
          <a:bodyPr/>
          <a:lstStyle/>
          <a:p>
            <a:pPr>
              <a:defRPr/>
            </a:pPr>
            <a:r>
              <a:rPr lang="en-GB" dirty="0">
                <a:solidFill>
                  <a:srgbClr val="000000"/>
                </a:solidFill>
              </a:rPr>
              <a:t>www.britishcouncil.org</a:t>
            </a:r>
          </a:p>
        </p:txBody>
      </p:sp>
    </p:spTree>
    <p:extLst>
      <p:ext uri="{BB962C8B-B14F-4D97-AF65-F5344CB8AC3E}">
        <p14:creationId xmlns:p14="http://schemas.microsoft.com/office/powerpoint/2010/main" val="722574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p:txBody>
          <a:bodyPr/>
          <a:lstStyle/>
          <a:p>
            <a:r>
              <a:rPr lang="en-US" dirty="0"/>
              <a:t>Our approach</a:t>
            </a:r>
          </a:p>
        </p:txBody>
      </p:sp>
      <p:sp>
        <p:nvSpPr>
          <p:cNvPr id="8" name="Content Placeholder 7">
            <a:extLst>
              <a:ext uri="{FF2B5EF4-FFF2-40B4-BE49-F238E27FC236}">
                <a16:creationId xmlns:a16="http://schemas.microsoft.com/office/drawing/2014/main" id="{35DEC72E-E749-3A47-BD4B-864D21E52366}"/>
              </a:ext>
            </a:extLst>
          </p:cNvPr>
          <p:cNvSpPr>
            <a:spLocks noGrp="1"/>
          </p:cNvSpPr>
          <p:nvPr>
            <p:ph sz="half" idx="1"/>
          </p:nvPr>
        </p:nvSpPr>
        <p:spPr>
          <a:xfrm>
            <a:off x="648000" y="1512000"/>
            <a:ext cx="9397148" cy="4500000"/>
          </a:xfrm>
        </p:spPr>
        <p:txBody>
          <a:bodyPr/>
          <a:lstStyle/>
          <a:p>
            <a:pPr marL="457200" lvl="2" indent="-457200" algn="just">
              <a:buFont typeface="Courier New" panose="02070309020205020404" pitchFamily="49" charset="0"/>
              <a:buChar char="o"/>
            </a:pPr>
            <a:r>
              <a:rPr lang="en-US" sz="2800" dirty="0"/>
              <a:t>Following Berry, Sheehan and Munro (2017, p. 203), the study adopted: “… a social constructivist model of learning and meaning-making, with the language classroom representing the community of practice. It focuses on the sociocultural context in relation to actual assessment literacy practices in the language classroom, since an investigation into what is happening in classes may be of little value without exploring why it is happening.” </a:t>
            </a:r>
          </a:p>
        </p:txBody>
      </p:sp>
      <p:sp>
        <p:nvSpPr>
          <p:cNvPr id="5" name="Footer Placeholder 4">
            <a:extLst>
              <a:ext uri="{FF2B5EF4-FFF2-40B4-BE49-F238E27FC236}">
                <a16:creationId xmlns:a16="http://schemas.microsoft.com/office/drawing/2014/main" id="{31A26B34-D37B-DF44-B29B-B64B088E14EE}"/>
              </a:ext>
            </a:extLst>
          </p:cNvPr>
          <p:cNvSpPr>
            <a:spLocks noGrp="1"/>
          </p:cNvSpPr>
          <p:nvPr>
            <p:ph type="ftr" sz="quarter" idx="11"/>
          </p:nvPr>
        </p:nvSpPr>
        <p:spPr/>
        <p:txBody>
          <a:bodyPr/>
          <a:lstStyle/>
          <a:p>
            <a:pPr>
              <a:defRPr/>
            </a:pPr>
            <a:r>
              <a:rPr lang="en-GB" dirty="0">
                <a:solidFill>
                  <a:srgbClr val="000000"/>
                </a:solidFill>
              </a:rPr>
              <a:t>www.britishcouncil.org</a:t>
            </a:r>
          </a:p>
        </p:txBody>
      </p:sp>
    </p:spTree>
    <p:extLst>
      <p:ext uri="{BB962C8B-B14F-4D97-AF65-F5344CB8AC3E}">
        <p14:creationId xmlns:p14="http://schemas.microsoft.com/office/powerpoint/2010/main" val="959190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p:txBody>
          <a:bodyPr/>
          <a:lstStyle/>
          <a:p>
            <a:r>
              <a:rPr lang="en-US" dirty="0"/>
              <a:t>Our approach</a:t>
            </a:r>
          </a:p>
        </p:txBody>
      </p:sp>
      <p:graphicFrame>
        <p:nvGraphicFramePr>
          <p:cNvPr id="4" name="Content Placeholder 5">
            <a:extLst>
              <a:ext uri="{FF2B5EF4-FFF2-40B4-BE49-F238E27FC236}">
                <a16:creationId xmlns:a16="http://schemas.microsoft.com/office/drawing/2014/main" id="{7244C5B5-9FBA-721F-17D8-EF1DC6062260}"/>
              </a:ext>
            </a:extLst>
          </p:cNvPr>
          <p:cNvGraphicFramePr>
            <a:graphicFrameLocks noGrp="1"/>
          </p:cNvGraphicFramePr>
          <p:nvPr>
            <p:ph idx="1"/>
            <p:extLst>
              <p:ext uri="{D42A27DB-BD31-4B8C-83A1-F6EECF244321}">
                <p14:modId xmlns:p14="http://schemas.microsoft.com/office/powerpoint/2010/main" val="1551902141"/>
              </p:ext>
            </p:extLst>
          </p:nvPr>
        </p:nvGraphicFramePr>
        <p:xfrm>
          <a:off x="648000" y="1163479"/>
          <a:ext cx="10896000" cy="4911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8659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a:xfrm>
            <a:off x="648000" y="585025"/>
            <a:ext cx="10944000" cy="792000"/>
          </a:xfrm>
        </p:spPr>
        <p:txBody>
          <a:bodyPr/>
          <a:lstStyle/>
          <a:p>
            <a:r>
              <a:rPr lang="en-US" dirty="0"/>
              <a:t>LAL-TEP model</a:t>
            </a:r>
          </a:p>
        </p:txBody>
      </p:sp>
      <p:pic>
        <p:nvPicPr>
          <p:cNvPr id="4" name="Picture 4" descr="A picture containing text, businesscard&#10;&#10;Description automatically generated">
            <a:extLst>
              <a:ext uri="{FF2B5EF4-FFF2-40B4-BE49-F238E27FC236}">
                <a16:creationId xmlns:a16="http://schemas.microsoft.com/office/drawing/2014/main" id="{EF6CDD7E-C81C-FEDC-CD12-D20FE007E918}"/>
              </a:ext>
            </a:extLst>
          </p:cNvPr>
          <p:cNvPicPr>
            <a:picLocks noGrp="1" noChangeAspect="1"/>
          </p:cNvPicPr>
          <p:nvPr>
            <p:ph idx="1"/>
          </p:nvPr>
        </p:nvPicPr>
        <p:blipFill>
          <a:blip r:embed="rId2"/>
          <a:stretch>
            <a:fillRect/>
          </a:stretch>
        </p:blipFill>
        <p:spPr>
          <a:xfrm>
            <a:off x="332119" y="1604651"/>
            <a:ext cx="11380622" cy="5030229"/>
          </a:xfrm>
        </p:spPr>
      </p:pic>
    </p:spTree>
    <p:extLst>
      <p:ext uri="{BB962C8B-B14F-4D97-AF65-F5344CB8AC3E}">
        <p14:creationId xmlns:p14="http://schemas.microsoft.com/office/powerpoint/2010/main" val="3527279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p:txBody>
          <a:bodyPr/>
          <a:lstStyle/>
          <a:p>
            <a:r>
              <a:rPr lang="en-US" dirty="0"/>
              <a:t>Data collection methods</a:t>
            </a:r>
          </a:p>
        </p:txBody>
      </p:sp>
      <p:graphicFrame>
        <p:nvGraphicFramePr>
          <p:cNvPr id="6" name="Content Placeholder 2">
            <a:extLst>
              <a:ext uri="{FF2B5EF4-FFF2-40B4-BE49-F238E27FC236}">
                <a16:creationId xmlns:a16="http://schemas.microsoft.com/office/drawing/2014/main" id="{FE195651-9F11-02CB-B4C6-019D3263EE0F}"/>
              </a:ext>
            </a:extLst>
          </p:cNvPr>
          <p:cNvGraphicFramePr>
            <a:graphicFrameLocks noGrp="1"/>
          </p:cNvGraphicFramePr>
          <p:nvPr>
            <p:ph idx="1"/>
            <p:extLst>
              <p:ext uri="{D42A27DB-BD31-4B8C-83A1-F6EECF244321}">
                <p14:modId xmlns:p14="http://schemas.microsoft.com/office/powerpoint/2010/main" val="4257229495"/>
              </p:ext>
            </p:extLst>
          </p:nvPr>
        </p:nvGraphicFramePr>
        <p:xfrm>
          <a:off x="3425819" y="1136734"/>
          <a:ext cx="5111750" cy="5214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3850058"/>
      </p:ext>
    </p:extLst>
  </p:cSld>
  <p:clrMapOvr>
    <a:masterClrMapping/>
  </p:clrMapOvr>
</p:sld>
</file>

<file path=ppt/theme/theme1.xml><?xml version="1.0" encoding="utf-8"?>
<a:theme xmlns:a="http://schemas.openxmlformats.org/drawingml/2006/main" name="Cover - white">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9DEF295-565D-4119-9CFA-5FDFF474518C}" vid="{8F1BC71D-B402-4C6F-8FB0-826FC2432CCE}"/>
    </a:ext>
  </a:extLst>
</a:theme>
</file>

<file path=ppt/theme/theme2.xml><?xml version="1.0" encoding="utf-8"?>
<a:theme xmlns:a="http://schemas.openxmlformats.org/drawingml/2006/main" name="Section - white">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9DEF295-565D-4119-9CFA-5FDFF474518C}" vid="{B8320594-7952-4771-A1E7-98F1BABCEC7B}"/>
    </a:ext>
  </a:extLst>
</a:theme>
</file>

<file path=ppt/theme/theme3.xml><?xml version="1.0" encoding="utf-8"?>
<a:theme xmlns:a="http://schemas.openxmlformats.org/drawingml/2006/main" name="British Council">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9DEF295-565D-4119-9CFA-5FDFF474518C}" vid="{604A4441-5F32-4CA5-8191-D6472D98E2A6}"/>
    </a:ext>
  </a:extLst>
</a:theme>
</file>

<file path=ppt/theme/theme4.xml><?xml version="1.0" encoding="utf-8"?>
<a:theme xmlns:a="http://schemas.openxmlformats.org/drawingml/2006/main" name="British Council blank">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9DEF295-565D-4119-9CFA-5FDFF474518C}" vid="{65CA23FF-7338-4623-8B84-200853EF48A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9E15104F576944949AE8AD398F02D9" ma:contentTypeVersion="9" ma:contentTypeDescription="Create a new document." ma:contentTypeScope="" ma:versionID="b2eaccea8ba61185d2a511736843cb7b">
  <xsd:schema xmlns:xsd="http://www.w3.org/2001/XMLSchema" xmlns:xs="http://www.w3.org/2001/XMLSchema" xmlns:p="http://schemas.microsoft.com/office/2006/metadata/properties" xmlns:ns2="a6c23e9a-b3b1-4886-aa7c-25f380ccbb5e" xmlns:ns3="717b0eb2-10c5-486c-90bc-6d6cc468bc44" targetNamespace="http://schemas.microsoft.com/office/2006/metadata/properties" ma:root="true" ma:fieldsID="6dd717c5e1740425fa7f0b2dfb87e016" ns2:_="" ns3:_="">
    <xsd:import namespace="a6c23e9a-b3b1-4886-aa7c-25f380ccbb5e"/>
    <xsd:import namespace="717b0eb2-10c5-486c-90bc-6d6cc468bc4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c23e9a-b3b1-4886-aa7c-25f380ccbb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d8b47c1-f241-41f3-8d01-b95036d9ee9d"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17b0eb2-10c5-486c-90bc-6d6cc468bc4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6c23e9a-b3b1-4886-aa7c-25f380ccbb5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7B4E566-1B8A-4EDD-950F-E5634C0E6F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c23e9a-b3b1-4886-aa7c-25f380ccbb5e"/>
    <ds:schemaRef ds:uri="717b0eb2-10c5-486c-90bc-6d6cc468bc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547776-A198-4D12-964D-840511495268}">
  <ds:schemaRefs>
    <ds:schemaRef ds:uri="http://schemas.microsoft.com/sharepoint/v3/contenttype/forms"/>
  </ds:schemaRefs>
</ds:datastoreItem>
</file>

<file path=customXml/itemProps3.xml><?xml version="1.0" encoding="utf-8"?>
<ds:datastoreItem xmlns:ds="http://schemas.openxmlformats.org/officeDocument/2006/customXml" ds:itemID="{8696C625-6196-4BAD-9526-2E4F197546E9}">
  <ds:schemaRefs>
    <ds:schemaRef ds:uri="http://purl.org/dc/dcmityp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717b0eb2-10c5-486c-90bc-6d6cc468bc44"/>
    <ds:schemaRef ds:uri="a6c23e9a-b3b1-4886-aa7c-25f380ccbb5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 - blue widescreen</Template>
  <TotalTime>2215</TotalTime>
  <Words>2823</Words>
  <Application>Microsoft Office PowerPoint</Application>
  <PresentationFormat>Widescreen</PresentationFormat>
  <Paragraphs>491</Paragraphs>
  <Slides>43</Slides>
  <Notes>17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43</vt:i4>
      </vt:variant>
    </vt:vector>
  </HeadingPairs>
  <TitlesOfParts>
    <vt:vector size="53" baseType="lpstr">
      <vt:lpstr>British Council Sans Headline</vt:lpstr>
      <vt:lpstr>British Council Sans</vt:lpstr>
      <vt:lpstr>Calibri</vt:lpstr>
      <vt:lpstr>Wingdings</vt:lpstr>
      <vt:lpstr>Arial</vt:lpstr>
      <vt:lpstr>Courier New</vt:lpstr>
      <vt:lpstr>Cover - white</vt:lpstr>
      <vt:lpstr>Section - white</vt:lpstr>
      <vt:lpstr>British Council</vt:lpstr>
      <vt:lpstr>British Council blank</vt:lpstr>
      <vt:lpstr>Empowering teachers to innovate assessment</vt:lpstr>
      <vt:lpstr>Presenters</vt:lpstr>
      <vt:lpstr>Acknowledgement</vt:lpstr>
      <vt:lpstr>Contents</vt:lpstr>
      <vt:lpstr>The project</vt:lpstr>
      <vt:lpstr>Our approach</vt:lpstr>
      <vt:lpstr>Our approach</vt:lpstr>
      <vt:lpstr>LAL-TEP model</vt:lpstr>
      <vt:lpstr>Data collection methods</vt:lpstr>
      <vt:lpstr>Overview of Survey Questionnaire Participants</vt:lpstr>
      <vt:lpstr>Survey of the situation - Teachers’ past experiences as language learners</vt:lpstr>
      <vt:lpstr>Survey of the situation – Training experiences </vt:lpstr>
      <vt:lpstr>Survey of the situation – Training experiences</vt:lpstr>
      <vt:lpstr>Survey of the situation – Training experiences</vt:lpstr>
      <vt:lpstr>Classroom observations and follow-up interviews </vt:lpstr>
      <vt:lpstr>Focus-group discussions</vt:lpstr>
      <vt:lpstr>Focus group discussions</vt:lpstr>
      <vt:lpstr>Classroom observation</vt:lpstr>
      <vt:lpstr>The situation of Vietnamese teachers’ Language Assessment Literacy and Practices</vt:lpstr>
      <vt:lpstr>What are teachers’ needs and wants? </vt:lpstr>
      <vt:lpstr>Video</vt:lpstr>
      <vt:lpstr>What’s next?</vt:lpstr>
      <vt:lpstr>Scenario 1</vt:lpstr>
      <vt:lpstr>Scenario 1</vt:lpstr>
      <vt:lpstr>Scenario 1</vt:lpstr>
      <vt:lpstr>Food for thought</vt:lpstr>
      <vt:lpstr>Scenario 2</vt:lpstr>
      <vt:lpstr>Scenario 2</vt:lpstr>
      <vt:lpstr>Scenario 2</vt:lpstr>
      <vt:lpstr>Scenario 2</vt:lpstr>
      <vt:lpstr>Scenario 2</vt:lpstr>
      <vt:lpstr>Scenario 2</vt:lpstr>
      <vt:lpstr>Scenario 2</vt:lpstr>
      <vt:lpstr>Scenario 2</vt:lpstr>
      <vt:lpstr>Scenario 2</vt:lpstr>
      <vt:lpstr>What have we gone so far in scenario-based analysis?</vt:lpstr>
      <vt:lpstr>More training options for teachers</vt:lpstr>
      <vt:lpstr>ULIS’s in-service training for professional development</vt:lpstr>
      <vt:lpstr>ULIS’s in-service training for professional development</vt:lpstr>
      <vt:lpstr>ULIS’s in-service training for professional development</vt:lpstr>
      <vt:lpstr>ULIS’s in-service training for professional development</vt:lpstr>
      <vt:lpstr>Survey on the effectiveness of the toolkits and CoP</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Stead, Neil (UK)</dc:creator>
  <cp:lastModifiedBy>Stead, Neil (UK)</cp:lastModifiedBy>
  <cp:revision>106</cp:revision>
  <cp:lastPrinted>2019-09-18T09:30:23Z</cp:lastPrinted>
  <dcterms:created xsi:type="dcterms:W3CDTF">2023-03-08T14:13:32Z</dcterms:created>
  <dcterms:modified xsi:type="dcterms:W3CDTF">2023-04-11T10:14:17Z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0x010100FB9E15104F576944949AE8AD398F02D9</vt:lpwstr>
  </property>
  <property fmtid="{D5CDD505-2E9C-101B-9397-08002B2CF9AE}" pid="3" name="MediaServiceImageTags">
    <vt:lpwstr/>
  </property>
</Properties>
</file>