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8"/>
  </p:notesMasterIdLst>
  <p:sldIdLst>
    <p:sldId id="256" r:id="rId2"/>
    <p:sldId id="276" r:id="rId3"/>
    <p:sldId id="277" r:id="rId4"/>
    <p:sldId id="262" r:id="rId5"/>
    <p:sldId id="285" r:id="rId6"/>
    <p:sldId id="286" r:id="rId7"/>
    <p:sldId id="287" r:id="rId8"/>
    <p:sldId id="288" r:id="rId9"/>
    <p:sldId id="289" r:id="rId10"/>
    <p:sldId id="290" r:id="rId11"/>
    <p:sldId id="291" r:id="rId12"/>
    <p:sldId id="283" r:id="rId13"/>
    <p:sldId id="284"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D6EB17-CC92-4B51-9341-B3D4A74BBAE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1362F0A-5197-49FD-A928-015906B98604}">
      <dgm:prSet phldrT="[Text]" custT="1"/>
      <dgm:spPr/>
      <dgm:t>
        <a:bodyPr/>
        <a:lstStyle/>
        <a:p>
          <a:r>
            <a:rPr lang="en-US" sz="3200" dirty="0" smtClean="0"/>
            <a:t>o</a:t>
          </a:r>
          <a:endParaRPr lang="en-US" sz="3200" dirty="0"/>
        </a:p>
      </dgm:t>
    </dgm:pt>
    <dgm:pt modelId="{4EAFEE76-E462-412D-9BD5-FD19E8336DF6}" type="parTrans" cxnId="{67066167-A60C-4BB8-A922-002FE3CAC601}">
      <dgm:prSet/>
      <dgm:spPr/>
      <dgm:t>
        <a:bodyPr/>
        <a:lstStyle/>
        <a:p>
          <a:endParaRPr lang="en-US"/>
        </a:p>
      </dgm:t>
    </dgm:pt>
    <dgm:pt modelId="{621C5F5B-BA99-4DBD-9D29-FA1E4F273A2C}" type="sibTrans" cxnId="{67066167-A60C-4BB8-A922-002FE3CAC601}">
      <dgm:prSet/>
      <dgm:spPr/>
      <dgm:t>
        <a:bodyPr/>
        <a:lstStyle/>
        <a:p>
          <a:endParaRPr lang="en-US"/>
        </a:p>
      </dgm:t>
    </dgm:pt>
    <dgm:pt modelId="{F22CE30D-BC85-4128-9208-62F7AEF158F9}">
      <dgm:prSet phldrT="[Text]" custT="1"/>
      <dgm:spPr/>
      <dgm:t>
        <a:bodyPr/>
        <a:lstStyle/>
        <a:p>
          <a:pPr algn="just"/>
          <a:r>
            <a:rPr lang="vi-VN" sz="2200" dirty="0" smtClean="0">
              <a:latin typeface="Arial" pitchFamily="34" charset="0"/>
              <a:cs typeface="Arial" pitchFamily="34" charset="0"/>
            </a:rPr>
            <a:t>Phân loại, chuẩn hóa năng lực, khối lượng học tập tối thiểu và văn bằng, chứng chỉ phù hợp với các trình độ thuộc giáo dục nghề nghiệp và giáo dục đại học</a:t>
          </a:r>
          <a:endParaRPr lang="en-US" sz="2200" dirty="0"/>
        </a:p>
      </dgm:t>
    </dgm:pt>
    <dgm:pt modelId="{19608C63-DF15-459B-81AA-E329BD880E9F}" type="parTrans" cxnId="{7B7C3F8F-7ACF-4338-A72C-0E2C33363A55}">
      <dgm:prSet/>
      <dgm:spPr/>
      <dgm:t>
        <a:bodyPr/>
        <a:lstStyle/>
        <a:p>
          <a:endParaRPr lang="en-US"/>
        </a:p>
      </dgm:t>
    </dgm:pt>
    <dgm:pt modelId="{C23E4C73-EBEF-481A-B422-6D0FA73B6081}" type="sibTrans" cxnId="{7B7C3F8F-7ACF-4338-A72C-0E2C33363A55}">
      <dgm:prSet/>
      <dgm:spPr/>
      <dgm:t>
        <a:bodyPr/>
        <a:lstStyle/>
        <a:p>
          <a:endParaRPr lang="en-US"/>
        </a:p>
      </dgm:t>
    </dgm:pt>
    <dgm:pt modelId="{CB232148-D30A-4915-92EA-1D50CF98DFDD}">
      <dgm:prSet phldrT="[Text]" custT="1"/>
      <dgm:spPr/>
      <dgm:t>
        <a:bodyPr/>
        <a:lstStyle/>
        <a:p>
          <a:r>
            <a:rPr lang="en-US" sz="3200" dirty="0" smtClean="0"/>
            <a:t>o</a:t>
          </a:r>
          <a:endParaRPr lang="en-US" sz="3200" dirty="0"/>
        </a:p>
      </dgm:t>
    </dgm:pt>
    <dgm:pt modelId="{2544BE25-EC8B-4B04-ACEC-866E2BDB6245}" type="parTrans" cxnId="{D835B0C2-E697-4E5E-90A4-890761F01061}">
      <dgm:prSet/>
      <dgm:spPr/>
      <dgm:t>
        <a:bodyPr/>
        <a:lstStyle/>
        <a:p>
          <a:endParaRPr lang="en-US"/>
        </a:p>
      </dgm:t>
    </dgm:pt>
    <dgm:pt modelId="{BBB1CBCD-861F-4C35-B898-05C95386C554}" type="sibTrans" cxnId="{D835B0C2-E697-4E5E-90A4-890761F01061}">
      <dgm:prSet/>
      <dgm:spPr/>
      <dgm:t>
        <a:bodyPr/>
        <a:lstStyle/>
        <a:p>
          <a:endParaRPr lang="en-US"/>
        </a:p>
      </dgm:t>
    </dgm:pt>
    <dgm:pt modelId="{A467D0F4-DD5C-4A39-A925-28BB138E5831}">
      <dgm:prSet phldrT="[Text]" custT="1"/>
      <dgm:spPr/>
      <dgm:t>
        <a:bodyPr/>
        <a:lstStyle/>
        <a:p>
          <a:pPr algn="just"/>
          <a:r>
            <a:rPr lang="vi-VN" sz="2200" dirty="0" smtClean="0">
              <a:latin typeface="Arial" pitchFamily="34" charset="0"/>
              <a:cs typeface="Arial" pitchFamily="34" charset="0"/>
            </a:rPr>
            <a:t>Thiết lập cơ chế kết nối hiệu quả giữa yêu cầu về chất lượng nguồn nhân lực của bên sử dụng lao động với hệ thống các trình độ đào tạo thông qua các hoạt động đào tạo, đo lường, kiểm tra, đánh giá và kiểm định chất lượng</a:t>
          </a:r>
          <a:endParaRPr lang="en-US" sz="2200" dirty="0"/>
        </a:p>
      </dgm:t>
    </dgm:pt>
    <dgm:pt modelId="{91D5833F-8B70-4AD8-B853-26A8092F7FA6}" type="parTrans" cxnId="{03594D84-2A4D-44C1-B6F7-84068AB9858E}">
      <dgm:prSet/>
      <dgm:spPr/>
      <dgm:t>
        <a:bodyPr/>
        <a:lstStyle/>
        <a:p>
          <a:endParaRPr lang="en-US"/>
        </a:p>
      </dgm:t>
    </dgm:pt>
    <dgm:pt modelId="{6DFBAAA3-3114-4AA3-A830-3D3B80AA7F69}" type="sibTrans" cxnId="{03594D84-2A4D-44C1-B6F7-84068AB9858E}">
      <dgm:prSet/>
      <dgm:spPr/>
      <dgm:t>
        <a:bodyPr/>
        <a:lstStyle/>
        <a:p>
          <a:endParaRPr lang="en-US"/>
        </a:p>
      </dgm:t>
    </dgm:pt>
    <dgm:pt modelId="{0A3393DE-7F8D-4BAF-B6E2-6A73D9596497}" type="pres">
      <dgm:prSet presAssocID="{34D6EB17-CC92-4B51-9341-B3D4A74BBAE3}" presName="linearFlow" presStyleCnt="0">
        <dgm:presLayoutVars>
          <dgm:dir/>
          <dgm:animLvl val="lvl"/>
          <dgm:resizeHandles val="exact"/>
        </dgm:presLayoutVars>
      </dgm:prSet>
      <dgm:spPr/>
      <dgm:t>
        <a:bodyPr/>
        <a:lstStyle/>
        <a:p>
          <a:endParaRPr lang="en-US"/>
        </a:p>
      </dgm:t>
    </dgm:pt>
    <dgm:pt modelId="{38F38119-56C7-4C1E-B3E1-35CFBFA9A228}" type="pres">
      <dgm:prSet presAssocID="{91362F0A-5197-49FD-A928-015906B98604}" presName="composite" presStyleCnt="0"/>
      <dgm:spPr/>
    </dgm:pt>
    <dgm:pt modelId="{2CC8CC1F-71B7-4637-B551-F6910B65CB39}" type="pres">
      <dgm:prSet presAssocID="{91362F0A-5197-49FD-A928-015906B98604}" presName="parentText" presStyleLbl="alignNode1" presStyleIdx="0" presStyleCnt="2">
        <dgm:presLayoutVars>
          <dgm:chMax val="1"/>
          <dgm:bulletEnabled val="1"/>
        </dgm:presLayoutVars>
      </dgm:prSet>
      <dgm:spPr/>
      <dgm:t>
        <a:bodyPr/>
        <a:lstStyle/>
        <a:p>
          <a:endParaRPr lang="en-US"/>
        </a:p>
      </dgm:t>
    </dgm:pt>
    <dgm:pt modelId="{F18125C7-AFD0-4BCF-B384-C66D9C37EA3A}" type="pres">
      <dgm:prSet presAssocID="{91362F0A-5197-49FD-A928-015906B98604}" presName="descendantText" presStyleLbl="alignAcc1" presStyleIdx="0" presStyleCnt="2">
        <dgm:presLayoutVars>
          <dgm:bulletEnabled val="1"/>
        </dgm:presLayoutVars>
      </dgm:prSet>
      <dgm:spPr/>
      <dgm:t>
        <a:bodyPr/>
        <a:lstStyle/>
        <a:p>
          <a:endParaRPr lang="en-US"/>
        </a:p>
      </dgm:t>
    </dgm:pt>
    <dgm:pt modelId="{4F0688BF-C781-4956-BC75-3E44D4797333}" type="pres">
      <dgm:prSet presAssocID="{621C5F5B-BA99-4DBD-9D29-FA1E4F273A2C}" presName="sp" presStyleCnt="0"/>
      <dgm:spPr/>
    </dgm:pt>
    <dgm:pt modelId="{B4E4B03A-C4A6-495E-B20B-E64CD7592FE2}" type="pres">
      <dgm:prSet presAssocID="{CB232148-D30A-4915-92EA-1D50CF98DFDD}" presName="composite" presStyleCnt="0"/>
      <dgm:spPr/>
    </dgm:pt>
    <dgm:pt modelId="{DB6793B0-AA5A-41CB-AD0E-0E63933424E9}" type="pres">
      <dgm:prSet presAssocID="{CB232148-D30A-4915-92EA-1D50CF98DFDD}" presName="parentText" presStyleLbl="alignNode1" presStyleIdx="1" presStyleCnt="2">
        <dgm:presLayoutVars>
          <dgm:chMax val="1"/>
          <dgm:bulletEnabled val="1"/>
        </dgm:presLayoutVars>
      </dgm:prSet>
      <dgm:spPr/>
      <dgm:t>
        <a:bodyPr/>
        <a:lstStyle/>
        <a:p>
          <a:endParaRPr lang="en-US"/>
        </a:p>
      </dgm:t>
    </dgm:pt>
    <dgm:pt modelId="{0C06D560-6A82-47B5-A648-EAB91213665A}" type="pres">
      <dgm:prSet presAssocID="{CB232148-D30A-4915-92EA-1D50CF98DFDD}" presName="descendantText" presStyleLbl="alignAcc1" presStyleIdx="1" presStyleCnt="2" custScaleY="153223">
        <dgm:presLayoutVars>
          <dgm:bulletEnabled val="1"/>
        </dgm:presLayoutVars>
      </dgm:prSet>
      <dgm:spPr/>
      <dgm:t>
        <a:bodyPr/>
        <a:lstStyle/>
        <a:p>
          <a:endParaRPr lang="en-US"/>
        </a:p>
      </dgm:t>
    </dgm:pt>
  </dgm:ptLst>
  <dgm:cxnLst>
    <dgm:cxn modelId="{03594D84-2A4D-44C1-B6F7-84068AB9858E}" srcId="{CB232148-D30A-4915-92EA-1D50CF98DFDD}" destId="{A467D0F4-DD5C-4A39-A925-28BB138E5831}" srcOrd="0" destOrd="0" parTransId="{91D5833F-8B70-4AD8-B853-26A8092F7FA6}" sibTransId="{6DFBAAA3-3114-4AA3-A830-3D3B80AA7F69}"/>
    <dgm:cxn modelId="{31E48070-7127-4570-BD50-D30436089C33}" type="presOf" srcId="{34D6EB17-CC92-4B51-9341-B3D4A74BBAE3}" destId="{0A3393DE-7F8D-4BAF-B6E2-6A73D9596497}" srcOrd="0" destOrd="0" presId="urn:microsoft.com/office/officeart/2005/8/layout/chevron2"/>
    <dgm:cxn modelId="{7B7C3F8F-7ACF-4338-A72C-0E2C33363A55}" srcId="{91362F0A-5197-49FD-A928-015906B98604}" destId="{F22CE30D-BC85-4128-9208-62F7AEF158F9}" srcOrd="0" destOrd="0" parTransId="{19608C63-DF15-459B-81AA-E329BD880E9F}" sibTransId="{C23E4C73-EBEF-481A-B422-6D0FA73B6081}"/>
    <dgm:cxn modelId="{67066167-A60C-4BB8-A922-002FE3CAC601}" srcId="{34D6EB17-CC92-4B51-9341-B3D4A74BBAE3}" destId="{91362F0A-5197-49FD-A928-015906B98604}" srcOrd="0" destOrd="0" parTransId="{4EAFEE76-E462-412D-9BD5-FD19E8336DF6}" sibTransId="{621C5F5B-BA99-4DBD-9D29-FA1E4F273A2C}"/>
    <dgm:cxn modelId="{A99A2B4E-CAD6-45EE-AFCC-BE998B860D7C}" type="presOf" srcId="{A467D0F4-DD5C-4A39-A925-28BB138E5831}" destId="{0C06D560-6A82-47B5-A648-EAB91213665A}" srcOrd="0" destOrd="0" presId="urn:microsoft.com/office/officeart/2005/8/layout/chevron2"/>
    <dgm:cxn modelId="{D835B0C2-E697-4E5E-90A4-890761F01061}" srcId="{34D6EB17-CC92-4B51-9341-B3D4A74BBAE3}" destId="{CB232148-D30A-4915-92EA-1D50CF98DFDD}" srcOrd="1" destOrd="0" parTransId="{2544BE25-EC8B-4B04-ACEC-866E2BDB6245}" sibTransId="{BBB1CBCD-861F-4C35-B898-05C95386C554}"/>
    <dgm:cxn modelId="{62C8A6CC-B647-4847-A957-039282A7FFBD}" type="presOf" srcId="{CB232148-D30A-4915-92EA-1D50CF98DFDD}" destId="{DB6793B0-AA5A-41CB-AD0E-0E63933424E9}" srcOrd="0" destOrd="0" presId="urn:microsoft.com/office/officeart/2005/8/layout/chevron2"/>
    <dgm:cxn modelId="{284D8C3A-35C5-4C8F-A018-FF309E3D2034}" type="presOf" srcId="{91362F0A-5197-49FD-A928-015906B98604}" destId="{2CC8CC1F-71B7-4637-B551-F6910B65CB39}" srcOrd="0" destOrd="0" presId="urn:microsoft.com/office/officeart/2005/8/layout/chevron2"/>
    <dgm:cxn modelId="{75525AC9-9361-4DD2-9105-F126FF064D3F}" type="presOf" srcId="{F22CE30D-BC85-4128-9208-62F7AEF158F9}" destId="{F18125C7-AFD0-4BCF-B384-C66D9C37EA3A}" srcOrd="0" destOrd="0" presId="urn:microsoft.com/office/officeart/2005/8/layout/chevron2"/>
    <dgm:cxn modelId="{BD6C5AEF-ECD2-462B-B819-4E1B826D553B}" type="presParOf" srcId="{0A3393DE-7F8D-4BAF-B6E2-6A73D9596497}" destId="{38F38119-56C7-4C1E-B3E1-35CFBFA9A228}" srcOrd="0" destOrd="0" presId="urn:microsoft.com/office/officeart/2005/8/layout/chevron2"/>
    <dgm:cxn modelId="{5C49AE4D-8B3E-4168-BB9D-B87656CE25F3}" type="presParOf" srcId="{38F38119-56C7-4C1E-B3E1-35CFBFA9A228}" destId="{2CC8CC1F-71B7-4637-B551-F6910B65CB39}" srcOrd="0" destOrd="0" presId="urn:microsoft.com/office/officeart/2005/8/layout/chevron2"/>
    <dgm:cxn modelId="{46972C26-ECBD-47BD-86D8-5EE370E1FDB4}" type="presParOf" srcId="{38F38119-56C7-4C1E-B3E1-35CFBFA9A228}" destId="{F18125C7-AFD0-4BCF-B384-C66D9C37EA3A}" srcOrd="1" destOrd="0" presId="urn:microsoft.com/office/officeart/2005/8/layout/chevron2"/>
    <dgm:cxn modelId="{F7697E34-8BBD-455D-93AB-E17DACB52EF3}" type="presParOf" srcId="{0A3393DE-7F8D-4BAF-B6E2-6A73D9596497}" destId="{4F0688BF-C781-4956-BC75-3E44D4797333}" srcOrd="1" destOrd="0" presId="urn:microsoft.com/office/officeart/2005/8/layout/chevron2"/>
    <dgm:cxn modelId="{ED6BACB2-396D-4209-8FB8-78C0FEC1139F}" type="presParOf" srcId="{0A3393DE-7F8D-4BAF-B6E2-6A73D9596497}" destId="{B4E4B03A-C4A6-495E-B20B-E64CD7592FE2}" srcOrd="2" destOrd="0" presId="urn:microsoft.com/office/officeart/2005/8/layout/chevron2"/>
    <dgm:cxn modelId="{667296A4-E47F-40C1-83FA-FD849EFF6AC9}" type="presParOf" srcId="{B4E4B03A-C4A6-495E-B20B-E64CD7592FE2}" destId="{DB6793B0-AA5A-41CB-AD0E-0E63933424E9}" srcOrd="0" destOrd="0" presId="urn:microsoft.com/office/officeart/2005/8/layout/chevron2"/>
    <dgm:cxn modelId="{1FCF82A0-BEAD-449D-8406-7FC9ACC11FC7}" type="presParOf" srcId="{B4E4B03A-C4A6-495E-B20B-E64CD7592FE2}" destId="{0C06D560-6A82-47B5-A648-EAB91213665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9F3197-A29F-4E49-AF53-E30150A0D53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7B93818-333A-4034-A9DA-9F9F84EED70D}">
      <dgm:prSet phldrT="[Text]"/>
      <dgm:spPr/>
      <dgm:t>
        <a:bodyPr/>
        <a:lstStyle/>
        <a:p>
          <a:r>
            <a:rPr lang="en-US" dirty="0" smtClean="0"/>
            <a:t>o</a:t>
          </a:r>
          <a:endParaRPr lang="en-US" dirty="0"/>
        </a:p>
      </dgm:t>
    </dgm:pt>
    <dgm:pt modelId="{27F0CB6F-B8A3-4111-BCD1-4FF2A5CE7366}" type="parTrans" cxnId="{828D8C3D-9581-4863-94A9-EE30C7F3B61A}">
      <dgm:prSet/>
      <dgm:spPr/>
      <dgm:t>
        <a:bodyPr/>
        <a:lstStyle/>
        <a:p>
          <a:endParaRPr lang="en-US"/>
        </a:p>
      </dgm:t>
    </dgm:pt>
    <dgm:pt modelId="{07C71E8B-1739-46A3-B76A-09F36C209214}" type="sibTrans" cxnId="{828D8C3D-9581-4863-94A9-EE30C7F3B61A}">
      <dgm:prSet/>
      <dgm:spPr/>
      <dgm:t>
        <a:bodyPr/>
        <a:lstStyle/>
        <a:p>
          <a:endParaRPr lang="en-US"/>
        </a:p>
      </dgm:t>
    </dgm:pt>
    <dgm:pt modelId="{CE84EC91-15CB-4693-AD90-96DC554382E8}">
      <dgm:prSet phldrT="[Text]" custT="1"/>
      <dgm:spPr/>
      <dgm:t>
        <a:bodyPr/>
        <a:lstStyle/>
        <a:p>
          <a:pPr algn="just"/>
          <a:r>
            <a:rPr lang="vi-VN" sz="2000" dirty="0" smtClean="0">
              <a:latin typeface="Arial" pitchFamily="34" charset="0"/>
              <a:cs typeface="Arial" pitchFamily="34" charset="0"/>
            </a:rPr>
            <a:t>Làm căn cứ để xây dựng quy hoạch cơ sở giáo dục, chuẩn đầu ra của chương trình đào tạo cho các ngành, nghề ở các bậc trình độ và xây dựng chính sách bảo đảm chất lượng, nâng cao hiệu quả đào tạo nguồn nhân lực</a:t>
          </a:r>
          <a:endParaRPr lang="en-US" sz="2000" dirty="0"/>
        </a:p>
      </dgm:t>
    </dgm:pt>
    <dgm:pt modelId="{7399C72B-3D06-462D-8212-7CBE518C6FFF}" type="parTrans" cxnId="{299AE0BD-F222-4F83-95E8-22DB27E28F4B}">
      <dgm:prSet/>
      <dgm:spPr/>
      <dgm:t>
        <a:bodyPr/>
        <a:lstStyle/>
        <a:p>
          <a:endParaRPr lang="en-US"/>
        </a:p>
      </dgm:t>
    </dgm:pt>
    <dgm:pt modelId="{2CFB093A-2A11-4BF6-B5F8-F37AEB08F35F}" type="sibTrans" cxnId="{299AE0BD-F222-4F83-95E8-22DB27E28F4B}">
      <dgm:prSet/>
      <dgm:spPr/>
      <dgm:t>
        <a:bodyPr/>
        <a:lstStyle/>
        <a:p>
          <a:endParaRPr lang="en-US"/>
        </a:p>
      </dgm:t>
    </dgm:pt>
    <dgm:pt modelId="{9E6674D8-EA07-4CE7-8A9B-6542247BA3E0}">
      <dgm:prSet phldrT="[Text]"/>
      <dgm:spPr/>
      <dgm:t>
        <a:bodyPr/>
        <a:lstStyle/>
        <a:p>
          <a:r>
            <a:rPr lang="en-US" dirty="0" smtClean="0"/>
            <a:t>o</a:t>
          </a:r>
          <a:endParaRPr lang="en-US" dirty="0"/>
        </a:p>
      </dgm:t>
    </dgm:pt>
    <dgm:pt modelId="{40D4E046-2ECA-40B4-B81F-C952C39FB105}" type="parTrans" cxnId="{FF19B406-F3FC-4406-BBF7-BCAB4C0E3D2B}">
      <dgm:prSet/>
      <dgm:spPr/>
      <dgm:t>
        <a:bodyPr/>
        <a:lstStyle/>
        <a:p>
          <a:endParaRPr lang="en-US"/>
        </a:p>
      </dgm:t>
    </dgm:pt>
    <dgm:pt modelId="{DD19A024-3B3F-4E7A-8C5E-7A54E8A6596F}" type="sibTrans" cxnId="{FF19B406-F3FC-4406-BBF7-BCAB4C0E3D2B}">
      <dgm:prSet/>
      <dgm:spPr/>
      <dgm:t>
        <a:bodyPr/>
        <a:lstStyle/>
        <a:p>
          <a:endParaRPr lang="en-US"/>
        </a:p>
      </dgm:t>
    </dgm:pt>
    <dgm:pt modelId="{5809EB08-14F9-4853-A7D1-B19E6E45B0A7}">
      <dgm:prSet phldrT="[Text]"/>
      <dgm:spPr/>
      <dgm:t>
        <a:bodyPr/>
        <a:lstStyle/>
        <a:p>
          <a:pPr algn="just"/>
          <a:r>
            <a:rPr lang="vi-VN" dirty="0" smtClean="0">
              <a:latin typeface="Arial" pitchFamily="34" charset="0"/>
              <a:cs typeface="Arial" pitchFamily="34" charset="0"/>
            </a:rPr>
            <a:t>Thiết lập mối quan hệ với khung trình độ quốc gia của các nước khác thông qua các khung tham chiếu trình độ khu vực và quốc tế</a:t>
          </a:r>
          <a:endParaRPr lang="en-US" dirty="0"/>
        </a:p>
      </dgm:t>
    </dgm:pt>
    <dgm:pt modelId="{B4397C42-0499-4A1F-8182-2D45EEC8AB88}" type="parTrans" cxnId="{3FFAA091-271C-4DA0-A624-E0F7E0E22F59}">
      <dgm:prSet/>
      <dgm:spPr/>
      <dgm:t>
        <a:bodyPr/>
        <a:lstStyle/>
        <a:p>
          <a:endParaRPr lang="en-US"/>
        </a:p>
      </dgm:t>
    </dgm:pt>
    <dgm:pt modelId="{5F4D111D-DC92-4E10-AD0E-B65734915EDA}" type="sibTrans" cxnId="{3FFAA091-271C-4DA0-A624-E0F7E0E22F59}">
      <dgm:prSet/>
      <dgm:spPr/>
      <dgm:t>
        <a:bodyPr/>
        <a:lstStyle/>
        <a:p>
          <a:endParaRPr lang="en-US"/>
        </a:p>
      </dgm:t>
    </dgm:pt>
    <dgm:pt modelId="{F683F51B-FB7B-44FC-90C5-02526CE914D5}">
      <dgm:prSet phldrT="[Text]"/>
      <dgm:spPr/>
      <dgm:t>
        <a:bodyPr/>
        <a:lstStyle/>
        <a:p>
          <a:r>
            <a:rPr lang="en-US" dirty="0" smtClean="0"/>
            <a:t>o</a:t>
          </a:r>
          <a:endParaRPr lang="en-US" dirty="0"/>
        </a:p>
      </dgm:t>
    </dgm:pt>
    <dgm:pt modelId="{F0BEFEDD-288F-40D6-84CB-9ED0C6707BDE}" type="parTrans" cxnId="{E648E4E0-71E7-4EF6-9C20-FAAA8E3485E2}">
      <dgm:prSet/>
      <dgm:spPr/>
      <dgm:t>
        <a:bodyPr/>
        <a:lstStyle/>
        <a:p>
          <a:endParaRPr lang="en-US"/>
        </a:p>
      </dgm:t>
    </dgm:pt>
    <dgm:pt modelId="{56BCF867-5F75-4FA2-9D48-F11FF8EAAE29}" type="sibTrans" cxnId="{E648E4E0-71E7-4EF6-9C20-FAAA8E3485E2}">
      <dgm:prSet/>
      <dgm:spPr/>
      <dgm:t>
        <a:bodyPr/>
        <a:lstStyle/>
        <a:p>
          <a:endParaRPr lang="en-US"/>
        </a:p>
      </dgm:t>
    </dgm:pt>
    <dgm:pt modelId="{4874F7E3-FB17-4377-B6A1-041496169225}">
      <dgm:prSet phldrT="[Text]"/>
      <dgm:spPr/>
      <dgm:t>
        <a:bodyPr/>
        <a:lstStyle/>
        <a:p>
          <a:pPr algn="just"/>
          <a:r>
            <a:rPr lang="vi-VN" dirty="0" smtClean="0">
              <a:latin typeface="Arial" pitchFamily="34" charset="0"/>
              <a:cs typeface="Arial" pitchFamily="34" charset="0"/>
            </a:rPr>
            <a:t>Tạo cơ chế liên thông giữa các trình độ đào tạo, xây dựng xã hội học tập và học tập suốt đời</a:t>
          </a:r>
          <a:endParaRPr lang="en-US" dirty="0"/>
        </a:p>
      </dgm:t>
    </dgm:pt>
    <dgm:pt modelId="{08152100-A4D4-4F01-989A-BC2D8133F4C1}" type="parTrans" cxnId="{14745515-16A4-4F17-B3CE-89874C232172}">
      <dgm:prSet/>
      <dgm:spPr/>
      <dgm:t>
        <a:bodyPr/>
        <a:lstStyle/>
        <a:p>
          <a:endParaRPr lang="en-US"/>
        </a:p>
      </dgm:t>
    </dgm:pt>
    <dgm:pt modelId="{DD99AD6E-9E82-4E8B-8963-BB785DE6870D}" type="sibTrans" cxnId="{14745515-16A4-4F17-B3CE-89874C232172}">
      <dgm:prSet/>
      <dgm:spPr/>
      <dgm:t>
        <a:bodyPr/>
        <a:lstStyle/>
        <a:p>
          <a:endParaRPr lang="en-US"/>
        </a:p>
      </dgm:t>
    </dgm:pt>
    <dgm:pt modelId="{C3BD316A-37A5-4BA1-8B4D-9E973A2747B5}" type="pres">
      <dgm:prSet presAssocID="{A69F3197-A29F-4E49-AF53-E30150A0D537}" presName="linearFlow" presStyleCnt="0">
        <dgm:presLayoutVars>
          <dgm:dir/>
          <dgm:animLvl val="lvl"/>
          <dgm:resizeHandles val="exact"/>
        </dgm:presLayoutVars>
      </dgm:prSet>
      <dgm:spPr/>
      <dgm:t>
        <a:bodyPr/>
        <a:lstStyle/>
        <a:p>
          <a:endParaRPr lang="en-US"/>
        </a:p>
      </dgm:t>
    </dgm:pt>
    <dgm:pt modelId="{91C8EEBB-4178-4AC3-AC95-8BDF5067A7B6}" type="pres">
      <dgm:prSet presAssocID="{F7B93818-333A-4034-A9DA-9F9F84EED70D}" presName="composite" presStyleCnt="0"/>
      <dgm:spPr/>
    </dgm:pt>
    <dgm:pt modelId="{61E01F92-E29F-4E6C-A55D-7E9AADAC3FA2}" type="pres">
      <dgm:prSet presAssocID="{F7B93818-333A-4034-A9DA-9F9F84EED70D}" presName="parentText" presStyleLbl="alignNode1" presStyleIdx="0" presStyleCnt="3">
        <dgm:presLayoutVars>
          <dgm:chMax val="1"/>
          <dgm:bulletEnabled val="1"/>
        </dgm:presLayoutVars>
      </dgm:prSet>
      <dgm:spPr/>
      <dgm:t>
        <a:bodyPr/>
        <a:lstStyle/>
        <a:p>
          <a:endParaRPr lang="en-US"/>
        </a:p>
      </dgm:t>
    </dgm:pt>
    <dgm:pt modelId="{7EB66FB2-82E6-4008-ADAE-2FAF89DE23FD}" type="pres">
      <dgm:prSet presAssocID="{F7B93818-333A-4034-A9DA-9F9F84EED70D}" presName="descendantText" presStyleLbl="alignAcc1" presStyleIdx="0" presStyleCnt="3" custScaleY="131023">
        <dgm:presLayoutVars>
          <dgm:bulletEnabled val="1"/>
        </dgm:presLayoutVars>
      </dgm:prSet>
      <dgm:spPr/>
      <dgm:t>
        <a:bodyPr/>
        <a:lstStyle/>
        <a:p>
          <a:endParaRPr lang="en-US"/>
        </a:p>
      </dgm:t>
    </dgm:pt>
    <dgm:pt modelId="{F17B9B1B-DC96-4DB2-BDBB-5086B56DE33C}" type="pres">
      <dgm:prSet presAssocID="{07C71E8B-1739-46A3-B76A-09F36C209214}" presName="sp" presStyleCnt="0"/>
      <dgm:spPr/>
    </dgm:pt>
    <dgm:pt modelId="{D942ECE7-2C2D-41F9-8A53-62549802B1CF}" type="pres">
      <dgm:prSet presAssocID="{9E6674D8-EA07-4CE7-8A9B-6542247BA3E0}" presName="composite" presStyleCnt="0"/>
      <dgm:spPr/>
    </dgm:pt>
    <dgm:pt modelId="{0E85FDC0-19D4-469A-A573-4AFF341F4BAB}" type="pres">
      <dgm:prSet presAssocID="{9E6674D8-EA07-4CE7-8A9B-6542247BA3E0}" presName="parentText" presStyleLbl="alignNode1" presStyleIdx="1" presStyleCnt="3">
        <dgm:presLayoutVars>
          <dgm:chMax val="1"/>
          <dgm:bulletEnabled val="1"/>
        </dgm:presLayoutVars>
      </dgm:prSet>
      <dgm:spPr/>
      <dgm:t>
        <a:bodyPr/>
        <a:lstStyle/>
        <a:p>
          <a:endParaRPr lang="en-US"/>
        </a:p>
      </dgm:t>
    </dgm:pt>
    <dgm:pt modelId="{9E477BFD-5094-4A2B-BA1E-16B08E28BAA1}" type="pres">
      <dgm:prSet presAssocID="{9E6674D8-EA07-4CE7-8A9B-6542247BA3E0}" presName="descendantText" presStyleLbl="alignAcc1" presStyleIdx="1" presStyleCnt="3">
        <dgm:presLayoutVars>
          <dgm:bulletEnabled val="1"/>
        </dgm:presLayoutVars>
      </dgm:prSet>
      <dgm:spPr/>
      <dgm:t>
        <a:bodyPr/>
        <a:lstStyle/>
        <a:p>
          <a:endParaRPr lang="en-US"/>
        </a:p>
      </dgm:t>
    </dgm:pt>
    <dgm:pt modelId="{A8810902-2E6F-4AA0-B6B4-41FEC432E8C6}" type="pres">
      <dgm:prSet presAssocID="{DD19A024-3B3F-4E7A-8C5E-7A54E8A6596F}" presName="sp" presStyleCnt="0"/>
      <dgm:spPr/>
    </dgm:pt>
    <dgm:pt modelId="{E700EEDC-6935-4A0A-B957-B4BA09E0FDAC}" type="pres">
      <dgm:prSet presAssocID="{F683F51B-FB7B-44FC-90C5-02526CE914D5}" presName="composite" presStyleCnt="0"/>
      <dgm:spPr/>
    </dgm:pt>
    <dgm:pt modelId="{A716CA14-F471-401D-A655-AAC8F432079A}" type="pres">
      <dgm:prSet presAssocID="{F683F51B-FB7B-44FC-90C5-02526CE914D5}" presName="parentText" presStyleLbl="alignNode1" presStyleIdx="2" presStyleCnt="3">
        <dgm:presLayoutVars>
          <dgm:chMax val="1"/>
          <dgm:bulletEnabled val="1"/>
        </dgm:presLayoutVars>
      </dgm:prSet>
      <dgm:spPr/>
      <dgm:t>
        <a:bodyPr/>
        <a:lstStyle/>
        <a:p>
          <a:endParaRPr lang="en-US"/>
        </a:p>
      </dgm:t>
    </dgm:pt>
    <dgm:pt modelId="{4F021062-5A1D-4F50-B6A9-11C152ECCF0D}" type="pres">
      <dgm:prSet presAssocID="{F683F51B-FB7B-44FC-90C5-02526CE914D5}" presName="descendantText" presStyleLbl="alignAcc1" presStyleIdx="2" presStyleCnt="3">
        <dgm:presLayoutVars>
          <dgm:bulletEnabled val="1"/>
        </dgm:presLayoutVars>
      </dgm:prSet>
      <dgm:spPr/>
      <dgm:t>
        <a:bodyPr/>
        <a:lstStyle/>
        <a:p>
          <a:endParaRPr lang="en-US"/>
        </a:p>
      </dgm:t>
    </dgm:pt>
  </dgm:ptLst>
  <dgm:cxnLst>
    <dgm:cxn modelId="{BD0E5064-2FF0-40F2-857F-6B93BD359974}" type="presOf" srcId="{A69F3197-A29F-4E49-AF53-E30150A0D537}" destId="{C3BD316A-37A5-4BA1-8B4D-9E973A2747B5}" srcOrd="0" destOrd="0" presId="urn:microsoft.com/office/officeart/2005/8/layout/chevron2"/>
    <dgm:cxn modelId="{B44F0A3F-965C-4A36-B7DE-CAAAB1FBCC1E}" type="presOf" srcId="{5809EB08-14F9-4853-A7D1-B19E6E45B0A7}" destId="{9E477BFD-5094-4A2B-BA1E-16B08E28BAA1}" srcOrd="0" destOrd="0" presId="urn:microsoft.com/office/officeart/2005/8/layout/chevron2"/>
    <dgm:cxn modelId="{4182FD03-C24A-4CA3-B862-932ECB817A85}" type="presOf" srcId="{CE84EC91-15CB-4693-AD90-96DC554382E8}" destId="{7EB66FB2-82E6-4008-ADAE-2FAF89DE23FD}" srcOrd="0" destOrd="0" presId="urn:microsoft.com/office/officeart/2005/8/layout/chevron2"/>
    <dgm:cxn modelId="{015ECBD2-64B0-46A5-A6D8-81ECF0440C6E}" type="presOf" srcId="{F683F51B-FB7B-44FC-90C5-02526CE914D5}" destId="{A716CA14-F471-401D-A655-AAC8F432079A}" srcOrd="0" destOrd="0" presId="urn:microsoft.com/office/officeart/2005/8/layout/chevron2"/>
    <dgm:cxn modelId="{E648E4E0-71E7-4EF6-9C20-FAAA8E3485E2}" srcId="{A69F3197-A29F-4E49-AF53-E30150A0D537}" destId="{F683F51B-FB7B-44FC-90C5-02526CE914D5}" srcOrd="2" destOrd="0" parTransId="{F0BEFEDD-288F-40D6-84CB-9ED0C6707BDE}" sibTransId="{56BCF867-5F75-4FA2-9D48-F11FF8EAAE29}"/>
    <dgm:cxn modelId="{828D8C3D-9581-4863-94A9-EE30C7F3B61A}" srcId="{A69F3197-A29F-4E49-AF53-E30150A0D537}" destId="{F7B93818-333A-4034-A9DA-9F9F84EED70D}" srcOrd="0" destOrd="0" parTransId="{27F0CB6F-B8A3-4111-BCD1-4FF2A5CE7366}" sibTransId="{07C71E8B-1739-46A3-B76A-09F36C209214}"/>
    <dgm:cxn modelId="{287DA40B-1240-45E4-8D31-0D09F492FBA7}" type="presOf" srcId="{F7B93818-333A-4034-A9DA-9F9F84EED70D}" destId="{61E01F92-E29F-4E6C-A55D-7E9AADAC3FA2}" srcOrd="0" destOrd="0" presId="urn:microsoft.com/office/officeart/2005/8/layout/chevron2"/>
    <dgm:cxn modelId="{3D9B11ED-125C-479D-83D6-831DFAE86AEA}" type="presOf" srcId="{4874F7E3-FB17-4377-B6A1-041496169225}" destId="{4F021062-5A1D-4F50-B6A9-11C152ECCF0D}" srcOrd="0" destOrd="0" presId="urn:microsoft.com/office/officeart/2005/8/layout/chevron2"/>
    <dgm:cxn modelId="{0F263B53-A860-4BC6-B5B5-7294298B76C7}" type="presOf" srcId="{9E6674D8-EA07-4CE7-8A9B-6542247BA3E0}" destId="{0E85FDC0-19D4-469A-A573-4AFF341F4BAB}" srcOrd="0" destOrd="0" presId="urn:microsoft.com/office/officeart/2005/8/layout/chevron2"/>
    <dgm:cxn modelId="{299AE0BD-F222-4F83-95E8-22DB27E28F4B}" srcId="{F7B93818-333A-4034-A9DA-9F9F84EED70D}" destId="{CE84EC91-15CB-4693-AD90-96DC554382E8}" srcOrd="0" destOrd="0" parTransId="{7399C72B-3D06-462D-8212-7CBE518C6FFF}" sibTransId="{2CFB093A-2A11-4BF6-B5F8-F37AEB08F35F}"/>
    <dgm:cxn modelId="{FF19B406-F3FC-4406-BBF7-BCAB4C0E3D2B}" srcId="{A69F3197-A29F-4E49-AF53-E30150A0D537}" destId="{9E6674D8-EA07-4CE7-8A9B-6542247BA3E0}" srcOrd="1" destOrd="0" parTransId="{40D4E046-2ECA-40B4-B81F-C952C39FB105}" sibTransId="{DD19A024-3B3F-4E7A-8C5E-7A54E8A6596F}"/>
    <dgm:cxn modelId="{14745515-16A4-4F17-B3CE-89874C232172}" srcId="{F683F51B-FB7B-44FC-90C5-02526CE914D5}" destId="{4874F7E3-FB17-4377-B6A1-041496169225}" srcOrd="0" destOrd="0" parTransId="{08152100-A4D4-4F01-989A-BC2D8133F4C1}" sibTransId="{DD99AD6E-9E82-4E8B-8963-BB785DE6870D}"/>
    <dgm:cxn modelId="{3FFAA091-271C-4DA0-A624-E0F7E0E22F59}" srcId="{9E6674D8-EA07-4CE7-8A9B-6542247BA3E0}" destId="{5809EB08-14F9-4853-A7D1-B19E6E45B0A7}" srcOrd="0" destOrd="0" parTransId="{B4397C42-0499-4A1F-8182-2D45EEC8AB88}" sibTransId="{5F4D111D-DC92-4E10-AD0E-B65734915EDA}"/>
    <dgm:cxn modelId="{0095122C-A5E3-4EB5-A2DA-56ADBC79114D}" type="presParOf" srcId="{C3BD316A-37A5-4BA1-8B4D-9E973A2747B5}" destId="{91C8EEBB-4178-4AC3-AC95-8BDF5067A7B6}" srcOrd="0" destOrd="0" presId="urn:microsoft.com/office/officeart/2005/8/layout/chevron2"/>
    <dgm:cxn modelId="{70569613-1A38-47D3-9677-4F26A8A2660E}" type="presParOf" srcId="{91C8EEBB-4178-4AC3-AC95-8BDF5067A7B6}" destId="{61E01F92-E29F-4E6C-A55D-7E9AADAC3FA2}" srcOrd="0" destOrd="0" presId="urn:microsoft.com/office/officeart/2005/8/layout/chevron2"/>
    <dgm:cxn modelId="{8A1B0A43-BCA8-49F1-BD2D-F1011B02B996}" type="presParOf" srcId="{91C8EEBB-4178-4AC3-AC95-8BDF5067A7B6}" destId="{7EB66FB2-82E6-4008-ADAE-2FAF89DE23FD}" srcOrd="1" destOrd="0" presId="urn:microsoft.com/office/officeart/2005/8/layout/chevron2"/>
    <dgm:cxn modelId="{F6E39370-41F1-4F87-9D76-EB979FD1C7ED}" type="presParOf" srcId="{C3BD316A-37A5-4BA1-8B4D-9E973A2747B5}" destId="{F17B9B1B-DC96-4DB2-BDBB-5086B56DE33C}" srcOrd="1" destOrd="0" presId="urn:microsoft.com/office/officeart/2005/8/layout/chevron2"/>
    <dgm:cxn modelId="{4D191891-28ED-4DB0-A084-578D4AA27079}" type="presParOf" srcId="{C3BD316A-37A5-4BA1-8B4D-9E973A2747B5}" destId="{D942ECE7-2C2D-41F9-8A53-62549802B1CF}" srcOrd="2" destOrd="0" presId="urn:microsoft.com/office/officeart/2005/8/layout/chevron2"/>
    <dgm:cxn modelId="{CA285197-2DCD-45A0-B66E-3B6B4568FEC7}" type="presParOf" srcId="{D942ECE7-2C2D-41F9-8A53-62549802B1CF}" destId="{0E85FDC0-19D4-469A-A573-4AFF341F4BAB}" srcOrd="0" destOrd="0" presId="urn:microsoft.com/office/officeart/2005/8/layout/chevron2"/>
    <dgm:cxn modelId="{D253D0FF-0951-4D1F-B70C-71EFDF3405F7}" type="presParOf" srcId="{D942ECE7-2C2D-41F9-8A53-62549802B1CF}" destId="{9E477BFD-5094-4A2B-BA1E-16B08E28BAA1}" srcOrd="1" destOrd="0" presId="urn:microsoft.com/office/officeart/2005/8/layout/chevron2"/>
    <dgm:cxn modelId="{918F5CDA-1E4B-4D24-BD18-BB73E52BF0AB}" type="presParOf" srcId="{C3BD316A-37A5-4BA1-8B4D-9E973A2747B5}" destId="{A8810902-2E6F-4AA0-B6B4-41FEC432E8C6}" srcOrd="3" destOrd="0" presId="urn:microsoft.com/office/officeart/2005/8/layout/chevron2"/>
    <dgm:cxn modelId="{D8B020DE-5D7F-4C4E-95B9-F4049CEDF859}" type="presParOf" srcId="{C3BD316A-37A5-4BA1-8B4D-9E973A2747B5}" destId="{E700EEDC-6935-4A0A-B957-B4BA09E0FDAC}" srcOrd="4" destOrd="0" presId="urn:microsoft.com/office/officeart/2005/8/layout/chevron2"/>
    <dgm:cxn modelId="{5D287DF0-E33C-4A4B-8F33-C9C263FDA398}" type="presParOf" srcId="{E700EEDC-6935-4A0A-B957-B4BA09E0FDAC}" destId="{A716CA14-F471-401D-A655-AAC8F432079A}" srcOrd="0" destOrd="0" presId="urn:microsoft.com/office/officeart/2005/8/layout/chevron2"/>
    <dgm:cxn modelId="{D3934824-A5B3-48E1-A3D7-641EFCEC6BE6}" type="presParOf" srcId="{E700EEDC-6935-4A0A-B957-B4BA09E0FDAC}" destId="{4F021062-5A1D-4F50-B6A9-11C152ECCF0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892EE2-F534-47F2-B71E-A51092F8310C}" type="doc">
      <dgm:prSet loTypeId="urn:microsoft.com/office/officeart/2008/layout/VerticalCurvedList" loCatId="list" qsTypeId="urn:microsoft.com/office/officeart/2005/8/quickstyle/simple1" qsCatId="simple" csTypeId="urn:microsoft.com/office/officeart/2005/8/colors/colorful1#1" csCatId="colorful" phldr="1"/>
      <dgm:spPr/>
      <dgm:t>
        <a:bodyPr/>
        <a:lstStyle/>
        <a:p>
          <a:endParaRPr lang="en-US"/>
        </a:p>
      </dgm:t>
    </dgm:pt>
    <dgm:pt modelId="{4393B471-F6B2-45F4-A333-53F7628F9309}">
      <dgm:prSet phldrT="[Text]" custT="1"/>
      <dgm:spPr/>
      <dgm:t>
        <a:bodyPr/>
        <a:lstStyle/>
        <a:p>
          <a:r>
            <a:rPr lang="en-US" sz="3200" b="1" dirty="0" smtClean="0">
              <a:latin typeface="Arial" pitchFamily="34" charset="0"/>
              <a:cs typeface="Arial" pitchFamily="34" charset="0"/>
            </a:rPr>
            <a:t>Bậc </a:t>
          </a:r>
          <a:r>
            <a:rPr lang="en-US" sz="3200" b="1" smtClean="0">
              <a:latin typeface="Arial" pitchFamily="34" charset="0"/>
              <a:cs typeface="Arial" pitchFamily="34" charset="0"/>
            </a:rPr>
            <a:t>trình độ ( GDNN có 5 bậc)</a:t>
          </a:r>
          <a:endParaRPr lang="en-US" sz="3200" b="1" dirty="0">
            <a:latin typeface="Arial" pitchFamily="34" charset="0"/>
            <a:cs typeface="Arial" pitchFamily="34" charset="0"/>
          </a:endParaRPr>
        </a:p>
      </dgm:t>
    </dgm:pt>
    <dgm:pt modelId="{E79BA9B6-BE5C-4038-83CC-83AC5B366FD9}" type="parTrans" cxnId="{039376A1-AAD8-4A67-87A7-9E15D759C068}">
      <dgm:prSet/>
      <dgm:spPr/>
      <dgm:t>
        <a:bodyPr/>
        <a:lstStyle/>
        <a:p>
          <a:endParaRPr lang="en-US"/>
        </a:p>
      </dgm:t>
    </dgm:pt>
    <dgm:pt modelId="{80B13E81-A263-46DD-95CB-427B8023D76A}" type="sibTrans" cxnId="{039376A1-AAD8-4A67-87A7-9E15D759C068}">
      <dgm:prSet/>
      <dgm:spPr/>
      <dgm:t>
        <a:bodyPr/>
        <a:lstStyle/>
        <a:p>
          <a:endParaRPr lang="en-US"/>
        </a:p>
      </dgm:t>
    </dgm:pt>
    <dgm:pt modelId="{3F04BC4D-D1A3-40FC-AAEF-71C3E48DD0BB}">
      <dgm:prSet phldrT="[Text]" custT="1"/>
      <dgm:spPr/>
      <dgm:t>
        <a:bodyPr/>
        <a:lstStyle/>
        <a:p>
          <a:r>
            <a:rPr lang="en-US" sz="3200" b="1" dirty="0" smtClean="0">
              <a:latin typeface="Arial" pitchFamily="34" charset="0"/>
              <a:cs typeface="Arial" pitchFamily="34" charset="0"/>
            </a:rPr>
            <a:t>Chuẩn đầu ra</a:t>
          </a:r>
          <a:endParaRPr lang="en-US" sz="3200" b="1" dirty="0">
            <a:latin typeface="Arial" pitchFamily="34" charset="0"/>
            <a:cs typeface="Arial" pitchFamily="34" charset="0"/>
          </a:endParaRPr>
        </a:p>
      </dgm:t>
    </dgm:pt>
    <dgm:pt modelId="{060C672F-6439-4960-847B-F10AC7BF18CC}" type="parTrans" cxnId="{2181420C-7A22-490D-A96E-4BA73CE6AF2B}">
      <dgm:prSet/>
      <dgm:spPr/>
      <dgm:t>
        <a:bodyPr/>
        <a:lstStyle/>
        <a:p>
          <a:endParaRPr lang="en-US"/>
        </a:p>
      </dgm:t>
    </dgm:pt>
    <dgm:pt modelId="{030B4432-68F1-4C25-A1F4-3D5DCAF90F80}" type="sibTrans" cxnId="{2181420C-7A22-490D-A96E-4BA73CE6AF2B}">
      <dgm:prSet/>
      <dgm:spPr/>
      <dgm:t>
        <a:bodyPr/>
        <a:lstStyle/>
        <a:p>
          <a:endParaRPr lang="en-US"/>
        </a:p>
      </dgm:t>
    </dgm:pt>
    <dgm:pt modelId="{7D01735F-898E-4A6E-AB5D-5E6935C80892}">
      <dgm:prSet phldrT="[Text]" custT="1"/>
      <dgm:spPr/>
      <dgm:t>
        <a:bodyPr/>
        <a:lstStyle/>
        <a:p>
          <a:r>
            <a:rPr lang="vi-VN" sz="3200" b="1" i="0" dirty="0" smtClean="0">
              <a:latin typeface="Arial" pitchFamily="34" charset="0"/>
              <a:cs typeface="Arial" pitchFamily="34" charset="0"/>
            </a:rPr>
            <a:t>Văn bằng, chứng chỉ</a:t>
          </a:r>
          <a:endParaRPr lang="en-US" sz="3200" b="1" dirty="0">
            <a:latin typeface="Arial" pitchFamily="34" charset="0"/>
            <a:cs typeface="Arial" pitchFamily="34" charset="0"/>
          </a:endParaRPr>
        </a:p>
      </dgm:t>
    </dgm:pt>
    <dgm:pt modelId="{5AE3D21C-AC07-4B75-9E46-8D93144CDF67}" type="parTrans" cxnId="{BA19B782-C7D6-40DF-BB53-60F5502B50AE}">
      <dgm:prSet/>
      <dgm:spPr/>
      <dgm:t>
        <a:bodyPr/>
        <a:lstStyle/>
        <a:p>
          <a:endParaRPr lang="en-US"/>
        </a:p>
      </dgm:t>
    </dgm:pt>
    <dgm:pt modelId="{521B9E73-DCBA-4A8D-8C74-6C7ED09E5D53}" type="sibTrans" cxnId="{BA19B782-C7D6-40DF-BB53-60F5502B50AE}">
      <dgm:prSet/>
      <dgm:spPr/>
      <dgm:t>
        <a:bodyPr/>
        <a:lstStyle/>
        <a:p>
          <a:endParaRPr lang="en-US"/>
        </a:p>
      </dgm:t>
    </dgm:pt>
    <dgm:pt modelId="{A9EF7938-F867-47DB-A6E7-4B29840E8655}">
      <dgm:prSet custT="1"/>
      <dgm:spPr/>
      <dgm:t>
        <a:bodyPr/>
        <a:lstStyle/>
        <a:p>
          <a:r>
            <a:rPr lang="vi-VN" sz="3200" b="1" i="0" dirty="0" smtClean="0">
              <a:latin typeface="Arial" pitchFamily="34" charset="0"/>
              <a:cs typeface="Arial" pitchFamily="34" charset="0"/>
            </a:rPr>
            <a:t>Khối lượng học tập tối thiểu</a:t>
          </a:r>
          <a:endParaRPr lang="en-US" sz="3200" b="1" dirty="0">
            <a:latin typeface="Arial" pitchFamily="34" charset="0"/>
            <a:cs typeface="Arial" pitchFamily="34" charset="0"/>
          </a:endParaRPr>
        </a:p>
      </dgm:t>
    </dgm:pt>
    <dgm:pt modelId="{06C07785-F512-43FF-A5B8-FC4CB18F6074}" type="parTrans" cxnId="{8B5CAF70-F8D7-4742-A699-B6FE0C7C4297}">
      <dgm:prSet/>
      <dgm:spPr/>
      <dgm:t>
        <a:bodyPr/>
        <a:lstStyle/>
        <a:p>
          <a:endParaRPr lang="en-US"/>
        </a:p>
      </dgm:t>
    </dgm:pt>
    <dgm:pt modelId="{A7A76CD2-3C17-4D67-BE93-E95BF9A863AD}" type="sibTrans" cxnId="{8B5CAF70-F8D7-4742-A699-B6FE0C7C4297}">
      <dgm:prSet/>
      <dgm:spPr/>
      <dgm:t>
        <a:bodyPr/>
        <a:lstStyle/>
        <a:p>
          <a:endParaRPr lang="en-US"/>
        </a:p>
      </dgm:t>
    </dgm:pt>
    <dgm:pt modelId="{13402CB9-9BA3-4D5D-8ED0-9B267E61E182}" type="pres">
      <dgm:prSet presAssocID="{0E892EE2-F534-47F2-B71E-A51092F8310C}" presName="Name0" presStyleCnt="0">
        <dgm:presLayoutVars>
          <dgm:chMax val="7"/>
          <dgm:chPref val="7"/>
          <dgm:dir/>
        </dgm:presLayoutVars>
      </dgm:prSet>
      <dgm:spPr/>
      <dgm:t>
        <a:bodyPr/>
        <a:lstStyle/>
        <a:p>
          <a:endParaRPr lang="en-US"/>
        </a:p>
      </dgm:t>
    </dgm:pt>
    <dgm:pt modelId="{C0891DA1-A05D-4FB8-A123-0F11DF876F36}" type="pres">
      <dgm:prSet presAssocID="{0E892EE2-F534-47F2-B71E-A51092F8310C}" presName="Name1" presStyleCnt="0"/>
      <dgm:spPr/>
    </dgm:pt>
    <dgm:pt modelId="{AB32311B-7663-4E28-80BD-F773C2D3AD80}" type="pres">
      <dgm:prSet presAssocID="{0E892EE2-F534-47F2-B71E-A51092F8310C}" presName="cycle" presStyleCnt="0"/>
      <dgm:spPr/>
    </dgm:pt>
    <dgm:pt modelId="{2F3538F1-7BD4-4A78-951C-A76750FC1714}" type="pres">
      <dgm:prSet presAssocID="{0E892EE2-F534-47F2-B71E-A51092F8310C}" presName="srcNode" presStyleLbl="node1" presStyleIdx="0" presStyleCnt="4"/>
      <dgm:spPr/>
    </dgm:pt>
    <dgm:pt modelId="{227FD6B5-1573-4EAE-8D8D-2F115A3219B1}" type="pres">
      <dgm:prSet presAssocID="{0E892EE2-F534-47F2-B71E-A51092F8310C}" presName="conn" presStyleLbl="parChTrans1D2" presStyleIdx="0" presStyleCnt="1"/>
      <dgm:spPr/>
      <dgm:t>
        <a:bodyPr/>
        <a:lstStyle/>
        <a:p>
          <a:endParaRPr lang="en-US"/>
        </a:p>
      </dgm:t>
    </dgm:pt>
    <dgm:pt modelId="{4ED34B53-387C-41AA-9474-0AB59042694D}" type="pres">
      <dgm:prSet presAssocID="{0E892EE2-F534-47F2-B71E-A51092F8310C}" presName="extraNode" presStyleLbl="node1" presStyleIdx="0" presStyleCnt="4"/>
      <dgm:spPr/>
    </dgm:pt>
    <dgm:pt modelId="{8D1412B6-98CE-4AA2-851F-F7873B5170DE}" type="pres">
      <dgm:prSet presAssocID="{0E892EE2-F534-47F2-B71E-A51092F8310C}" presName="dstNode" presStyleLbl="node1" presStyleIdx="0" presStyleCnt="4"/>
      <dgm:spPr/>
    </dgm:pt>
    <dgm:pt modelId="{2333477C-9E09-46ED-9657-F08FC1CFD00F}" type="pres">
      <dgm:prSet presAssocID="{4393B471-F6B2-45F4-A333-53F7628F9309}" presName="text_1" presStyleLbl="node1" presStyleIdx="0" presStyleCnt="4">
        <dgm:presLayoutVars>
          <dgm:bulletEnabled val="1"/>
        </dgm:presLayoutVars>
      </dgm:prSet>
      <dgm:spPr/>
      <dgm:t>
        <a:bodyPr/>
        <a:lstStyle/>
        <a:p>
          <a:endParaRPr lang="en-US"/>
        </a:p>
      </dgm:t>
    </dgm:pt>
    <dgm:pt modelId="{FA76C380-CDEB-40E3-BEEC-C0B024BF3564}" type="pres">
      <dgm:prSet presAssocID="{4393B471-F6B2-45F4-A333-53F7628F9309}" presName="accent_1" presStyleCnt="0"/>
      <dgm:spPr/>
    </dgm:pt>
    <dgm:pt modelId="{25BABEAE-C94D-4BA6-841E-02927BF8F51D}" type="pres">
      <dgm:prSet presAssocID="{4393B471-F6B2-45F4-A333-53F7628F9309}" presName="accentRepeatNode" presStyleLbl="solidFgAcc1" presStyleIdx="0" presStyleCnt="4"/>
      <dgm:spPr/>
    </dgm:pt>
    <dgm:pt modelId="{F1E5E66B-9EEB-4F02-AAAA-D360CB9037FE}" type="pres">
      <dgm:prSet presAssocID="{3F04BC4D-D1A3-40FC-AAEF-71C3E48DD0BB}" presName="text_2" presStyleLbl="node1" presStyleIdx="1" presStyleCnt="4">
        <dgm:presLayoutVars>
          <dgm:bulletEnabled val="1"/>
        </dgm:presLayoutVars>
      </dgm:prSet>
      <dgm:spPr/>
      <dgm:t>
        <a:bodyPr/>
        <a:lstStyle/>
        <a:p>
          <a:endParaRPr lang="en-US"/>
        </a:p>
      </dgm:t>
    </dgm:pt>
    <dgm:pt modelId="{FAE18D3A-2279-4F35-8E86-74839EBED3AA}" type="pres">
      <dgm:prSet presAssocID="{3F04BC4D-D1A3-40FC-AAEF-71C3E48DD0BB}" presName="accent_2" presStyleCnt="0"/>
      <dgm:spPr/>
    </dgm:pt>
    <dgm:pt modelId="{3805F10E-D809-4FBC-B5AD-4A204BAB75E8}" type="pres">
      <dgm:prSet presAssocID="{3F04BC4D-D1A3-40FC-AAEF-71C3E48DD0BB}" presName="accentRepeatNode" presStyleLbl="solidFgAcc1" presStyleIdx="1" presStyleCnt="4"/>
      <dgm:spPr/>
    </dgm:pt>
    <dgm:pt modelId="{418D06BD-9C39-4425-A7CE-B9D1DC550A77}" type="pres">
      <dgm:prSet presAssocID="{A9EF7938-F867-47DB-A6E7-4B29840E8655}" presName="text_3" presStyleLbl="node1" presStyleIdx="2" presStyleCnt="4">
        <dgm:presLayoutVars>
          <dgm:bulletEnabled val="1"/>
        </dgm:presLayoutVars>
      </dgm:prSet>
      <dgm:spPr/>
      <dgm:t>
        <a:bodyPr/>
        <a:lstStyle/>
        <a:p>
          <a:endParaRPr lang="en-US"/>
        </a:p>
      </dgm:t>
    </dgm:pt>
    <dgm:pt modelId="{304E2332-ECAC-4752-AA85-0E3F65442F25}" type="pres">
      <dgm:prSet presAssocID="{A9EF7938-F867-47DB-A6E7-4B29840E8655}" presName="accent_3" presStyleCnt="0"/>
      <dgm:spPr/>
    </dgm:pt>
    <dgm:pt modelId="{0EC199DA-89FA-4739-9D67-0297F28735E6}" type="pres">
      <dgm:prSet presAssocID="{A9EF7938-F867-47DB-A6E7-4B29840E8655}" presName="accentRepeatNode" presStyleLbl="solidFgAcc1" presStyleIdx="2" presStyleCnt="4"/>
      <dgm:spPr/>
    </dgm:pt>
    <dgm:pt modelId="{C8358A76-1E57-4B49-AD7D-CB1E1EB87F32}" type="pres">
      <dgm:prSet presAssocID="{7D01735F-898E-4A6E-AB5D-5E6935C80892}" presName="text_4" presStyleLbl="node1" presStyleIdx="3" presStyleCnt="4">
        <dgm:presLayoutVars>
          <dgm:bulletEnabled val="1"/>
        </dgm:presLayoutVars>
      </dgm:prSet>
      <dgm:spPr/>
      <dgm:t>
        <a:bodyPr/>
        <a:lstStyle/>
        <a:p>
          <a:endParaRPr lang="en-US"/>
        </a:p>
      </dgm:t>
    </dgm:pt>
    <dgm:pt modelId="{F72D3CF3-BF8C-4D4F-AFC2-73B0CC53A0B0}" type="pres">
      <dgm:prSet presAssocID="{7D01735F-898E-4A6E-AB5D-5E6935C80892}" presName="accent_4" presStyleCnt="0"/>
      <dgm:spPr/>
    </dgm:pt>
    <dgm:pt modelId="{89FA790F-F468-46A0-8C34-39A2DFB7A216}" type="pres">
      <dgm:prSet presAssocID="{7D01735F-898E-4A6E-AB5D-5E6935C80892}" presName="accentRepeatNode" presStyleLbl="solidFgAcc1" presStyleIdx="3" presStyleCnt="4"/>
      <dgm:spPr/>
    </dgm:pt>
  </dgm:ptLst>
  <dgm:cxnLst>
    <dgm:cxn modelId="{CDDD679E-4EC6-492B-8566-A6104C92627E}" type="presOf" srcId="{7D01735F-898E-4A6E-AB5D-5E6935C80892}" destId="{C8358A76-1E57-4B49-AD7D-CB1E1EB87F32}" srcOrd="0" destOrd="0" presId="urn:microsoft.com/office/officeart/2008/layout/VerticalCurvedList"/>
    <dgm:cxn modelId="{8B5CAF70-F8D7-4742-A699-B6FE0C7C4297}" srcId="{0E892EE2-F534-47F2-B71E-A51092F8310C}" destId="{A9EF7938-F867-47DB-A6E7-4B29840E8655}" srcOrd="2" destOrd="0" parTransId="{06C07785-F512-43FF-A5B8-FC4CB18F6074}" sibTransId="{A7A76CD2-3C17-4D67-BE93-E95BF9A863AD}"/>
    <dgm:cxn modelId="{70446A6E-EDFA-4677-B3FE-8AF9AF276552}" type="presOf" srcId="{80B13E81-A263-46DD-95CB-427B8023D76A}" destId="{227FD6B5-1573-4EAE-8D8D-2F115A3219B1}" srcOrd="0" destOrd="0" presId="urn:microsoft.com/office/officeart/2008/layout/VerticalCurvedList"/>
    <dgm:cxn modelId="{8BB5B10B-A93B-4041-8381-280C0B43E8A6}" type="presOf" srcId="{3F04BC4D-D1A3-40FC-AAEF-71C3E48DD0BB}" destId="{F1E5E66B-9EEB-4F02-AAAA-D360CB9037FE}" srcOrd="0" destOrd="0" presId="urn:microsoft.com/office/officeart/2008/layout/VerticalCurvedList"/>
    <dgm:cxn modelId="{B757CC49-A105-4A30-9CEF-4699D8EE5675}" type="presOf" srcId="{4393B471-F6B2-45F4-A333-53F7628F9309}" destId="{2333477C-9E09-46ED-9657-F08FC1CFD00F}" srcOrd="0" destOrd="0" presId="urn:microsoft.com/office/officeart/2008/layout/VerticalCurvedList"/>
    <dgm:cxn modelId="{BA19B782-C7D6-40DF-BB53-60F5502B50AE}" srcId="{0E892EE2-F534-47F2-B71E-A51092F8310C}" destId="{7D01735F-898E-4A6E-AB5D-5E6935C80892}" srcOrd="3" destOrd="0" parTransId="{5AE3D21C-AC07-4B75-9E46-8D93144CDF67}" sibTransId="{521B9E73-DCBA-4A8D-8C74-6C7ED09E5D53}"/>
    <dgm:cxn modelId="{039376A1-AAD8-4A67-87A7-9E15D759C068}" srcId="{0E892EE2-F534-47F2-B71E-A51092F8310C}" destId="{4393B471-F6B2-45F4-A333-53F7628F9309}" srcOrd="0" destOrd="0" parTransId="{E79BA9B6-BE5C-4038-83CC-83AC5B366FD9}" sibTransId="{80B13E81-A263-46DD-95CB-427B8023D76A}"/>
    <dgm:cxn modelId="{FCF911A5-B00A-4765-93E7-EBBBA1CDCD2F}" type="presOf" srcId="{A9EF7938-F867-47DB-A6E7-4B29840E8655}" destId="{418D06BD-9C39-4425-A7CE-B9D1DC550A77}" srcOrd="0" destOrd="0" presId="urn:microsoft.com/office/officeart/2008/layout/VerticalCurvedList"/>
    <dgm:cxn modelId="{9880386E-E401-44E4-AB5C-DDD6785ED040}" type="presOf" srcId="{0E892EE2-F534-47F2-B71E-A51092F8310C}" destId="{13402CB9-9BA3-4D5D-8ED0-9B267E61E182}" srcOrd="0" destOrd="0" presId="urn:microsoft.com/office/officeart/2008/layout/VerticalCurvedList"/>
    <dgm:cxn modelId="{2181420C-7A22-490D-A96E-4BA73CE6AF2B}" srcId="{0E892EE2-F534-47F2-B71E-A51092F8310C}" destId="{3F04BC4D-D1A3-40FC-AAEF-71C3E48DD0BB}" srcOrd="1" destOrd="0" parTransId="{060C672F-6439-4960-847B-F10AC7BF18CC}" sibTransId="{030B4432-68F1-4C25-A1F4-3D5DCAF90F80}"/>
    <dgm:cxn modelId="{887B0911-AEEE-4E06-86D8-D5E9A88D465A}" type="presParOf" srcId="{13402CB9-9BA3-4D5D-8ED0-9B267E61E182}" destId="{C0891DA1-A05D-4FB8-A123-0F11DF876F36}" srcOrd="0" destOrd="0" presId="urn:microsoft.com/office/officeart/2008/layout/VerticalCurvedList"/>
    <dgm:cxn modelId="{EED19FD7-6FE8-4A32-8A10-434F1D18224B}" type="presParOf" srcId="{C0891DA1-A05D-4FB8-A123-0F11DF876F36}" destId="{AB32311B-7663-4E28-80BD-F773C2D3AD80}" srcOrd="0" destOrd="0" presId="urn:microsoft.com/office/officeart/2008/layout/VerticalCurvedList"/>
    <dgm:cxn modelId="{BE2000B6-D8CF-4754-A787-3E7BFF165615}" type="presParOf" srcId="{AB32311B-7663-4E28-80BD-F773C2D3AD80}" destId="{2F3538F1-7BD4-4A78-951C-A76750FC1714}" srcOrd="0" destOrd="0" presId="urn:microsoft.com/office/officeart/2008/layout/VerticalCurvedList"/>
    <dgm:cxn modelId="{17E0E260-365F-4986-8093-6005A45F25C7}" type="presParOf" srcId="{AB32311B-7663-4E28-80BD-F773C2D3AD80}" destId="{227FD6B5-1573-4EAE-8D8D-2F115A3219B1}" srcOrd="1" destOrd="0" presId="urn:microsoft.com/office/officeart/2008/layout/VerticalCurvedList"/>
    <dgm:cxn modelId="{3E2D2A20-376E-4910-9DC2-0E0ED8807D48}" type="presParOf" srcId="{AB32311B-7663-4E28-80BD-F773C2D3AD80}" destId="{4ED34B53-387C-41AA-9474-0AB59042694D}" srcOrd="2" destOrd="0" presId="urn:microsoft.com/office/officeart/2008/layout/VerticalCurvedList"/>
    <dgm:cxn modelId="{D11E9CCD-3CDB-4249-839F-608E7BC702AE}" type="presParOf" srcId="{AB32311B-7663-4E28-80BD-F773C2D3AD80}" destId="{8D1412B6-98CE-4AA2-851F-F7873B5170DE}" srcOrd="3" destOrd="0" presId="urn:microsoft.com/office/officeart/2008/layout/VerticalCurvedList"/>
    <dgm:cxn modelId="{6BA45D36-D023-4787-8DD3-B906F125A81C}" type="presParOf" srcId="{C0891DA1-A05D-4FB8-A123-0F11DF876F36}" destId="{2333477C-9E09-46ED-9657-F08FC1CFD00F}" srcOrd="1" destOrd="0" presId="urn:microsoft.com/office/officeart/2008/layout/VerticalCurvedList"/>
    <dgm:cxn modelId="{6FD83FB4-8492-4917-82FF-9F952A3DDE38}" type="presParOf" srcId="{C0891DA1-A05D-4FB8-A123-0F11DF876F36}" destId="{FA76C380-CDEB-40E3-BEEC-C0B024BF3564}" srcOrd="2" destOrd="0" presId="urn:microsoft.com/office/officeart/2008/layout/VerticalCurvedList"/>
    <dgm:cxn modelId="{778876F3-D0E4-458B-9167-D9EA4474D9D5}" type="presParOf" srcId="{FA76C380-CDEB-40E3-BEEC-C0B024BF3564}" destId="{25BABEAE-C94D-4BA6-841E-02927BF8F51D}" srcOrd="0" destOrd="0" presId="urn:microsoft.com/office/officeart/2008/layout/VerticalCurvedList"/>
    <dgm:cxn modelId="{3D102B45-5028-4A6A-B3C2-9169C6755528}" type="presParOf" srcId="{C0891DA1-A05D-4FB8-A123-0F11DF876F36}" destId="{F1E5E66B-9EEB-4F02-AAAA-D360CB9037FE}" srcOrd="3" destOrd="0" presId="urn:microsoft.com/office/officeart/2008/layout/VerticalCurvedList"/>
    <dgm:cxn modelId="{83050BDC-8E0D-4B36-A5F1-18B6AC56A700}" type="presParOf" srcId="{C0891DA1-A05D-4FB8-A123-0F11DF876F36}" destId="{FAE18D3A-2279-4F35-8E86-74839EBED3AA}" srcOrd="4" destOrd="0" presId="urn:microsoft.com/office/officeart/2008/layout/VerticalCurvedList"/>
    <dgm:cxn modelId="{5CC2ECCD-7DC1-47B6-BDDB-98BB6273620E}" type="presParOf" srcId="{FAE18D3A-2279-4F35-8E86-74839EBED3AA}" destId="{3805F10E-D809-4FBC-B5AD-4A204BAB75E8}" srcOrd="0" destOrd="0" presId="urn:microsoft.com/office/officeart/2008/layout/VerticalCurvedList"/>
    <dgm:cxn modelId="{6B207DB9-E848-48DA-ABEE-9501D8448699}" type="presParOf" srcId="{C0891DA1-A05D-4FB8-A123-0F11DF876F36}" destId="{418D06BD-9C39-4425-A7CE-B9D1DC550A77}" srcOrd="5" destOrd="0" presId="urn:microsoft.com/office/officeart/2008/layout/VerticalCurvedList"/>
    <dgm:cxn modelId="{C6DFA402-BBEB-4963-953E-ABB9F4B4CEA5}" type="presParOf" srcId="{C0891DA1-A05D-4FB8-A123-0F11DF876F36}" destId="{304E2332-ECAC-4752-AA85-0E3F65442F25}" srcOrd="6" destOrd="0" presId="urn:microsoft.com/office/officeart/2008/layout/VerticalCurvedList"/>
    <dgm:cxn modelId="{4754EF8F-A778-4CCF-8050-B983C98ECCFC}" type="presParOf" srcId="{304E2332-ECAC-4752-AA85-0E3F65442F25}" destId="{0EC199DA-89FA-4739-9D67-0297F28735E6}" srcOrd="0" destOrd="0" presId="urn:microsoft.com/office/officeart/2008/layout/VerticalCurvedList"/>
    <dgm:cxn modelId="{FACE3B09-2C08-4E41-8112-481EFE885839}" type="presParOf" srcId="{C0891DA1-A05D-4FB8-A123-0F11DF876F36}" destId="{C8358A76-1E57-4B49-AD7D-CB1E1EB87F32}" srcOrd="7" destOrd="0" presId="urn:microsoft.com/office/officeart/2008/layout/VerticalCurvedList"/>
    <dgm:cxn modelId="{C96955F6-D958-4D60-80E0-7354168AAE58}" type="presParOf" srcId="{C0891DA1-A05D-4FB8-A123-0F11DF876F36}" destId="{F72D3CF3-BF8C-4D4F-AFC2-73B0CC53A0B0}" srcOrd="8" destOrd="0" presId="urn:microsoft.com/office/officeart/2008/layout/VerticalCurvedList"/>
    <dgm:cxn modelId="{0D040A36-3825-4EAF-8790-30918DC01722}" type="presParOf" srcId="{F72D3CF3-BF8C-4D4F-AFC2-73B0CC53A0B0}" destId="{89FA790F-F468-46A0-8C34-39A2DFB7A216}"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3E52D3-0858-486B-9DB3-792AEDA069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76FF85-9BD3-483A-9585-EB382C9B3F11}">
      <dgm:prSet phldrT="[Text]" custT="1"/>
      <dgm:spPr/>
      <dgm:t>
        <a:bodyPr/>
        <a:lstStyle/>
        <a:p>
          <a:pPr algn="just"/>
          <a:r>
            <a:rPr lang="vi-VN" sz="2800" i="1" dirty="0" smtClean="0">
              <a:latin typeface="Arial" pitchFamily="34" charset="0"/>
              <a:cs typeface="Arial" pitchFamily="34" charset="0"/>
            </a:rPr>
            <a:t>Tăng sức ‘thu hút’ của giáo dục nghề nghiệp</a:t>
          </a:r>
          <a:endParaRPr lang="en-US" sz="2800" dirty="0">
            <a:latin typeface="Arial" pitchFamily="34" charset="0"/>
            <a:cs typeface="Arial" pitchFamily="34" charset="0"/>
          </a:endParaRPr>
        </a:p>
      </dgm:t>
    </dgm:pt>
    <dgm:pt modelId="{C09B9E1F-9173-4D10-BDDA-A7BCA6E1466B}" type="parTrans" cxnId="{85532516-1182-44ED-B2C7-9EABE6A79D26}">
      <dgm:prSet/>
      <dgm:spPr/>
      <dgm:t>
        <a:bodyPr/>
        <a:lstStyle/>
        <a:p>
          <a:endParaRPr lang="en-US"/>
        </a:p>
      </dgm:t>
    </dgm:pt>
    <dgm:pt modelId="{44169055-E57D-4AEE-B417-8EC1A14DCF48}" type="sibTrans" cxnId="{85532516-1182-44ED-B2C7-9EABE6A79D26}">
      <dgm:prSet/>
      <dgm:spPr/>
      <dgm:t>
        <a:bodyPr/>
        <a:lstStyle/>
        <a:p>
          <a:endParaRPr lang="en-US"/>
        </a:p>
      </dgm:t>
    </dgm:pt>
    <dgm:pt modelId="{39A5AB4B-BA42-4CDA-B8F4-964C988B3340}">
      <dgm:prSet phldrT="[Text]" custT="1"/>
      <dgm:spPr/>
      <dgm:t>
        <a:bodyPr/>
        <a:lstStyle/>
        <a:p>
          <a:pPr algn="just">
            <a:lnSpc>
              <a:spcPct val="110000"/>
            </a:lnSpc>
          </a:pPr>
          <a:r>
            <a:rPr lang="en-US" sz="2400" dirty="0" smtClean="0">
              <a:latin typeface="Arial" pitchFamily="34" charset="0"/>
              <a:cs typeface="Arial" pitchFamily="34" charset="0"/>
            </a:rPr>
            <a:t>C</a:t>
          </a:r>
          <a:r>
            <a:rPr lang="vi-VN" sz="2400" dirty="0" smtClean="0">
              <a:latin typeface="Arial" pitchFamily="34" charset="0"/>
              <a:cs typeface="Arial" pitchFamily="34" charset="0"/>
            </a:rPr>
            <a:t>ác bậc trình độ đào tạo GDNN trở nên rõ ràng, dễ hiểu hơn đối với mọi đối tượng trong xã hội</a:t>
          </a:r>
          <a:endParaRPr lang="en-US" sz="2400" dirty="0">
            <a:latin typeface="Arial" pitchFamily="34" charset="0"/>
            <a:cs typeface="Arial" pitchFamily="34" charset="0"/>
          </a:endParaRPr>
        </a:p>
      </dgm:t>
    </dgm:pt>
    <dgm:pt modelId="{EF188049-9792-4744-89A5-3E61F1AD42AA}" type="parTrans" cxnId="{EA2220C3-A7A0-4752-94D1-532B523A5EDC}">
      <dgm:prSet/>
      <dgm:spPr/>
      <dgm:t>
        <a:bodyPr/>
        <a:lstStyle/>
        <a:p>
          <a:endParaRPr lang="en-US"/>
        </a:p>
      </dgm:t>
    </dgm:pt>
    <dgm:pt modelId="{291ADC73-4539-4A42-8FB8-5AC1BA27BF19}" type="sibTrans" cxnId="{EA2220C3-A7A0-4752-94D1-532B523A5EDC}">
      <dgm:prSet/>
      <dgm:spPr/>
      <dgm:t>
        <a:bodyPr/>
        <a:lstStyle/>
        <a:p>
          <a:endParaRPr lang="en-US"/>
        </a:p>
      </dgm:t>
    </dgm:pt>
    <dgm:pt modelId="{1598D3A2-C515-4C26-9B7C-76EE086FE453}">
      <dgm:prSet phldrT="[Text]" custT="1"/>
      <dgm:spPr/>
      <dgm:t>
        <a:bodyPr/>
        <a:lstStyle/>
        <a:p>
          <a:pPr algn="just">
            <a:lnSpc>
              <a:spcPct val="110000"/>
            </a:lnSpc>
          </a:pPr>
          <a:r>
            <a:rPr lang="vi-VN" sz="2400" dirty="0" smtClean="0">
              <a:latin typeface="Arial" pitchFamily="34" charset="0"/>
              <a:cs typeface="Arial" pitchFamily="34" charset="0"/>
            </a:rPr>
            <a:t>Khung TĐQG thể hiện con đường liên thông rộng mở và dễ dàng hơn giữa GDNN lên giáo dục đại học</a:t>
          </a:r>
          <a:endParaRPr lang="en-US" sz="2400" dirty="0">
            <a:latin typeface="Arial" pitchFamily="34" charset="0"/>
            <a:cs typeface="Arial" pitchFamily="34" charset="0"/>
          </a:endParaRPr>
        </a:p>
      </dgm:t>
    </dgm:pt>
    <dgm:pt modelId="{1A23D59D-D547-4563-BBAF-98B179A8F9A3}" type="parTrans" cxnId="{A7C734C5-147A-4DE2-B328-248316DBD99E}">
      <dgm:prSet/>
      <dgm:spPr/>
      <dgm:t>
        <a:bodyPr/>
        <a:lstStyle/>
        <a:p>
          <a:endParaRPr lang="en-US"/>
        </a:p>
      </dgm:t>
    </dgm:pt>
    <dgm:pt modelId="{6CDDEBE7-F5AA-4D30-A516-2758EEA10803}" type="sibTrans" cxnId="{A7C734C5-147A-4DE2-B328-248316DBD99E}">
      <dgm:prSet/>
      <dgm:spPr/>
      <dgm:t>
        <a:bodyPr/>
        <a:lstStyle/>
        <a:p>
          <a:endParaRPr lang="en-US"/>
        </a:p>
      </dgm:t>
    </dgm:pt>
    <dgm:pt modelId="{B347C522-3A8C-429C-BA1B-B2088206A473}" type="pres">
      <dgm:prSet presAssocID="{6F3E52D3-0858-486B-9DB3-792AEDA069FD}" presName="linear" presStyleCnt="0">
        <dgm:presLayoutVars>
          <dgm:animLvl val="lvl"/>
          <dgm:resizeHandles val="exact"/>
        </dgm:presLayoutVars>
      </dgm:prSet>
      <dgm:spPr/>
      <dgm:t>
        <a:bodyPr/>
        <a:lstStyle/>
        <a:p>
          <a:endParaRPr lang="en-US"/>
        </a:p>
      </dgm:t>
    </dgm:pt>
    <dgm:pt modelId="{A13034E2-EBB3-4997-B54A-084D07A671C7}" type="pres">
      <dgm:prSet presAssocID="{C976FF85-9BD3-483A-9585-EB382C9B3F11}" presName="parentText" presStyleLbl="node1" presStyleIdx="0" presStyleCnt="1">
        <dgm:presLayoutVars>
          <dgm:chMax val="0"/>
          <dgm:bulletEnabled val="1"/>
        </dgm:presLayoutVars>
      </dgm:prSet>
      <dgm:spPr/>
      <dgm:t>
        <a:bodyPr/>
        <a:lstStyle/>
        <a:p>
          <a:endParaRPr lang="en-US"/>
        </a:p>
      </dgm:t>
    </dgm:pt>
    <dgm:pt modelId="{A5B822A5-8A13-4ADB-90F9-B1EDA74692BD}" type="pres">
      <dgm:prSet presAssocID="{C976FF85-9BD3-483A-9585-EB382C9B3F11}" presName="childText" presStyleLbl="revTx" presStyleIdx="0" presStyleCnt="1">
        <dgm:presLayoutVars>
          <dgm:bulletEnabled val="1"/>
        </dgm:presLayoutVars>
      </dgm:prSet>
      <dgm:spPr/>
      <dgm:t>
        <a:bodyPr/>
        <a:lstStyle/>
        <a:p>
          <a:endParaRPr lang="en-US"/>
        </a:p>
      </dgm:t>
    </dgm:pt>
  </dgm:ptLst>
  <dgm:cxnLst>
    <dgm:cxn modelId="{A7C734C5-147A-4DE2-B328-248316DBD99E}" srcId="{C976FF85-9BD3-483A-9585-EB382C9B3F11}" destId="{1598D3A2-C515-4C26-9B7C-76EE086FE453}" srcOrd="1" destOrd="0" parTransId="{1A23D59D-D547-4563-BBAF-98B179A8F9A3}" sibTransId="{6CDDEBE7-F5AA-4D30-A516-2758EEA10803}"/>
    <dgm:cxn modelId="{759ADAEC-DCA4-455D-A774-0664B8A41817}" type="presOf" srcId="{39A5AB4B-BA42-4CDA-B8F4-964C988B3340}" destId="{A5B822A5-8A13-4ADB-90F9-B1EDA74692BD}" srcOrd="0" destOrd="0" presId="urn:microsoft.com/office/officeart/2005/8/layout/vList2"/>
    <dgm:cxn modelId="{8FADAFCE-430B-473F-B186-A233100E86D4}" type="presOf" srcId="{1598D3A2-C515-4C26-9B7C-76EE086FE453}" destId="{A5B822A5-8A13-4ADB-90F9-B1EDA74692BD}" srcOrd="0" destOrd="1" presId="urn:microsoft.com/office/officeart/2005/8/layout/vList2"/>
    <dgm:cxn modelId="{85532516-1182-44ED-B2C7-9EABE6A79D26}" srcId="{6F3E52D3-0858-486B-9DB3-792AEDA069FD}" destId="{C976FF85-9BD3-483A-9585-EB382C9B3F11}" srcOrd="0" destOrd="0" parTransId="{C09B9E1F-9173-4D10-BDDA-A7BCA6E1466B}" sibTransId="{44169055-E57D-4AEE-B417-8EC1A14DCF48}"/>
    <dgm:cxn modelId="{AAC0EDCD-CE5E-4DDB-960F-731CC689CB88}" type="presOf" srcId="{C976FF85-9BD3-483A-9585-EB382C9B3F11}" destId="{A13034E2-EBB3-4997-B54A-084D07A671C7}" srcOrd="0" destOrd="0" presId="urn:microsoft.com/office/officeart/2005/8/layout/vList2"/>
    <dgm:cxn modelId="{EA2220C3-A7A0-4752-94D1-532B523A5EDC}" srcId="{C976FF85-9BD3-483A-9585-EB382C9B3F11}" destId="{39A5AB4B-BA42-4CDA-B8F4-964C988B3340}" srcOrd="0" destOrd="0" parTransId="{EF188049-9792-4744-89A5-3E61F1AD42AA}" sibTransId="{291ADC73-4539-4A42-8FB8-5AC1BA27BF19}"/>
    <dgm:cxn modelId="{221ED26C-D6E2-4A59-8A24-E3271D3BA051}" type="presOf" srcId="{6F3E52D3-0858-486B-9DB3-792AEDA069FD}" destId="{B347C522-3A8C-429C-BA1B-B2088206A473}" srcOrd="0" destOrd="0" presId="urn:microsoft.com/office/officeart/2005/8/layout/vList2"/>
    <dgm:cxn modelId="{0C340850-9A1C-420C-97D9-C1831C6505EF}" type="presParOf" srcId="{B347C522-3A8C-429C-BA1B-B2088206A473}" destId="{A13034E2-EBB3-4997-B54A-084D07A671C7}" srcOrd="0" destOrd="0" presId="urn:microsoft.com/office/officeart/2005/8/layout/vList2"/>
    <dgm:cxn modelId="{45E6598A-5B27-4606-9BF0-3B312C30DF61}" type="presParOf" srcId="{B347C522-3A8C-429C-BA1B-B2088206A473}" destId="{A5B822A5-8A13-4ADB-90F9-B1EDA74692BD}"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3E52D3-0858-486B-9DB3-792AEDA069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76FF85-9BD3-483A-9585-EB382C9B3F11}">
      <dgm:prSet phldrT="[Text]" custT="1"/>
      <dgm:spPr/>
      <dgm:t>
        <a:bodyPr/>
        <a:lstStyle/>
        <a:p>
          <a:pPr algn="just"/>
          <a:r>
            <a:rPr lang="en-US" sz="2600" b="0" i="1" dirty="0" smtClean="0">
              <a:latin typeface="Arial" pitchFamily="34" charset="0"/>
              <a:cs typeface="Arial" pitchFamily="34" charset="0"/>
            </a:rPr>
            <a:t>Đ</a:t>
          </a:r>
          <a:r>
            <a:rPr lang="vi-VN" sz="2600" b="0" i="1" dirty="0" smtClean="0">
              <a:latin typeface="Arial" pitchFamily="34" charset="0"/>
              <a:cs typeface="Arial" pitchFamily="34" charset="0"/>
            </a:rPr>
            <a:t>ặt nền tảng để đổi mới chương trình đào tạo GDNN theo chuẩn đầu ra; đổi mới việc đánh giá, công nhận, cấp văn bằng, chứng chỉ GDNN</a:t>
          </a:r>
          <a:endParaRPr lang="en-US" sz="2600" dirty="0">
            <a:latin typeface="Arial" pitchFamily="34" charset="0"/>
            <a:cs typeface="Arial" pitchFamily="34" charset="0"/>
          </a:endParaRPr>
        </a:p>
      </dgm:t>
    </dgm:pt>
    <dgm:pt modelId="{C09B9E1F-9173-4D10-BDDA-A7BCA6E1466B}" type="parTrans" cxnId="{85532516-1182-44ED-B2C7-9EABE6A79D26}">
      <dgm:prSet/>
      <dgm:spPr/>
      <dgm:t>
        <a:bodyPr/>
        <a:lstStyle/>
        <a:p>
          <a:endParaRPr lang="en-US"/>
        </a:p>
      </dgm:t>
    </dgm:pt>
    <dgm:pt modelId="{44169055-E57D-4AEE-B417-8EC1A14DCF48}" type="sibTrans" cxnId="{85532516-1182-44ED-B2C7-9EABE6A79D26}">
      <dgm:prSet/>
      <dgm:spPr/>
      <dgm:t>
        <a:bodyPr/>
        <a:lstStyle/>
        <a:p>
          <a:endParaRPr lang="en-US"/>
        </a:p>
      </dgm:t>
    </dgm:pt>
    <dgm:pt modelId="{39A5AB4B-BA42-4CDA-B8F4-964C988B3340}">
      <dgm:prSet phldrT="[Text]" custT="1"/>
      <dgm:spPr/>
      <dgm:t>
        <a:bodyPr/>
        <a:lstStyle/>
        <a:p>
          <a:pPr algn="just">
            <a:lnSpc>
              <a:spcPct val="110000"/>
            </a:lnSpc>
          </a:pPr>
          <a:r>
            <a:rPr lang="vi-VN" sz="2400" b="0" i="0" dirty="0" smtClean="0">
              <a:latin typeface="Arial" pitchFamily="34" charset="0"/>
              <a:cs typeface="Arial" pitchFamily="34" charset="0"/>
            </a:rPr>
            <a:t>Khung TĐQG giúp trả lời câu hỏi này do mỗi bậc trình độ của Khung TĐQG đã xác định và mô tả chi tiết cụ thể chuẩn/kết quả đầu ra mà người tốt nghiệp phải đạt được.</a:t>
          </a:r>
          <a:endParaRPr lang="en-US" sz="2400" dirty="0">
            <a:latin typeface="Arial" pitchFamily="34" charset="0"/>
            <a:cs typeface="Arial" pitchFamily="34" charset="0"/>
          </a:endParaRPr>
        </a:p>
      </dgm:t>
    </dgm:pt>
    <dgm:pt modelId="{EF188049-9792-4744-89A5-3E61F1AD42AA}" type="parTrans" cxnId="{EA2220C3-A7A0-4752-94D1-532B523A5EDC}">
      <dgm:prSet/>
      <dgm:spPr/>
      <dgm:t>
        <a:bodyPr/>
        <a:lstStyle/>
        <a:p>
          <a:endParaRPr lang="en-US"/>
        </a:p>
      </dgm:t>
    </dgm:pt>
    <dgm:pt modelId="{291ADC73-4539-4A42-8FB8-5AC1BA27BF19}" type="sibTrans" cxnId="{EA2220C3-A7A0-4752-94D1-532B523A5EDC}">
      <dgm:prSet/>
      <dgm:spPr/>
      <dgm:t>
        <a:bodyPr/>
        <a:lstStyle/>
        <a:p>
          <a:endParaRPr lang="en-US"/>
        </a:p>
      </dgm:t>
    </dgm:pt>
    <dgm:pt modelId="{1598D3A2-C515-4C26-9B7C-76EE086FE453}">
      <dgm:prSet phldrT="[Text]" custT="1"/>
      <dgm:spPr/>
      <dgm:t>
        <a:bodyPr/>
        <a:lstStyle/>
        <a:p>
          <a:pPr algn="just">
            <a:lnSpc>
              <a:spcPct val="110000"/>
            </a:lnSpc>
          </a:pPr>
          <a:r>
            <a:rPr lang="vi-VN" sz="2400" b="0" i="0" dirty="0" smtClean="0">
              <a:latin typeface="Arial" pitchFamily="34" charset="0"/>
              <a:cs typeface="Arial" pitchFamily="34" charset="0"/>
            </a:rPr>
            <a:t>Khung TĐQG quy định cụ thể số lượng tín chỉ của từng bậc trình độ sẽ tạo điều kiện cho người học tích lũy và chuyển đổi tín chỉ giữa các chương trình đào tạo, đồng thời tạo điều kiện đổi mới việc công nhận tốt nghiệp và cấp bằng tốt nghiệp.</a:t>
          </a:r>
          <a:endParaRPr lang="en-US" sz="2400" dirty="0">
            <a:latin typeface="Arial" pitchFamily="34" charset="0"/>
            <a:cs typeface="Arial" pitchFamily="34" charset="0"/>
          </a:endParaRPr>
        </a:p>
      </dgm:t>
    </dgm:pt>
    <dgm:pt modelId="{1A23D59D-D547-4563-BBAF-98B179A8F9A3}" type="parTrans" cxnId="{A7C734C5-147A-4DE2-B328-248316DBD99E}">
      <dgm:prSet/>
      <dgm:spPr/>
      <dgm:t>
        <a:bodyPr/>
        <a:lstStyle/>
        <a:p>
          <a:endParaRPr lang="en-US"/>
        </a:p>
      </dgm:t>
    </dgm:pt>
    <dgm:pt modelId="{6CDDEBE7-F5AA-4D30-A516-2758EEA10803}" type="sibTrans" cxnId="{A7C734C5-147A-4DE2-B328-248316DBD99E}">
      <dgm:prSet/>
      <dgm:spPr/>
      <dgm:t>
        <a:bodyPr/>
        <a:lstStyle/>
        <a:p>
          <a:endParaRPr lang="en-US"/>
        </a:p>
      </dgm:t>
    </dgm:pt>
    <dgm:pt modelId="{B347C522-3A8C-429C-BA1B-B2088206A473}" type="pres">
      <dgm:prSet presAssocID="{6F3E52D3-0858-486B-9DB3-792AEDA069FD}" presName="linear" presStyleCnt="0">
        <dgm:presLayoutVars>
          <dgm:animLvl val="lvl"/>
          <dgm:resizeHandles val="exact"/>
        </dgm:presLayoutVars>
      </dgm:prSet>
      <dgm:spPr/>
      <dgm:t>
        <a:bodyPr/>
        <a:lstStyle/>
        <a:p>
          <a:endParaRPr lang="en-US"/>
        </a:p>
      </dgm:t>
    </dgm:pt>
    <dgm:pt modelId="{A13034E2-EBB3-4997-B54A-084D07A671C7}" type="pres">
      <dgm:prSet presAssocID="{C976FF85-9BD3-483A-9585-EB382C9B3F11}" presName="parentText" presStyleLbl="node1" presStyleIdx="0" presStyleCnt="1">
        <dgm:presLayoutVars>
          <dgm:chMax val="0"/>
          <dgm:bulletEnabled val="1"/>
        </dgm:presLayoutVars>
      </dgm:prSet>
      <dgm:spPr/>
      <dgm:t>
        <a:bodyPr/>
        <a:lstStyle/>
        <a:p>
          <a:endParaRPr lang="en-US"/>
        </a:p>
      </dgm:t>
    </dgm:pt>
    <dgm:pt modelId="{A5B822A5-8A13-4ADB-90F9-B1EDA74692BD}" type="pres">
      <dgm:prSet presAssocID="{C976FF85-9BD3-483A-9585-EB382C9B3F11}" presName="childText" presStyleLbl="revTx" presStyleIdx="0" presStyleCnt="1">
        <dgm:presLayoutVars>
          <dgm:bulletEnabled val="1"/>
        </dgm:presLayoutVars>
      </dgm:prSet>
      <dgm:spPr/>
      <dgm:t>
        <a:bodyPr/>
        <a:lstStyle/>
        <a:p>
          <a:endParaRPr lang="en-US"/>
        </a:p>
      </dgm:t>
    </dgm:pt>
  </dgm:ptLst>
  <dgm:cxnLst>
    <dgm:cxn modelId="{F0F3544A-FF01-4C65-87A9-C91CD84E2E10}" type="presOf" srcId="{39A5AB4B-BA42-4CDA-B8F4-964C988B3340}" destId="{A5B822A5-8A13-4ADB-90F9-B1EDA74692BD}" srcOrd="0" destOrd="0" presId="urn:microsoft.com/office/officeart/2005/8/layout/vList2"/>
    <dgm:cxn modelId="{78584AFE-0CE9-4410-BC9F-2EE9D7E800F0}" type="presOf" srcId="{6F3E52D3-0858-486B-9DB3-792AEDA069FD}" destId="{B347C522-3A8C-429C-BA1B-B2088206A473}" srcOrd="0" destOrd="0" presId="urn:microsoft.com/office/officeart/2005/8/layout/vList2"/>
    <dgm:cxn modelId="{15B51DF7-84DE-4B7F-8D97-59DE533466E3}" type="presOf" srcId="{C976FF85-9BD3-483A-9585-EB382C9B3F11}" destId="{A13034E2-EBB3-4997-B54A-084D07A671C7}" srcOrd="0" destOrd="0" presId="urn:microsoft.com/office/officeart/2005/8/layout/vList2"/>
    <dgm:cxn modelId="{FEFFFC06-6805-457B-866D-BC54DE5221D5}" type="presOf" srcId="{1598D3A2-C515-4C26-9B7C-76EE086FE453}" destId="{A5B822A5-8A13-4ADB-90F9-B1EDA74692BD}" srcOrd="0" destOrd="1" presId="urn:microsoft.com/office/officeart/2005/8/layout/vList2"/>
    <dgm:cxn modelId="{A7C734C5-147A-4DE2-B328-248316DBD99E}" srcId="{C976FF85-9BD3-483A-9585-EB382C9B3F11}" destId="{1598D3A2-C515-4C26-9B7C-76EE086FE453}" srcOrd="1" destOrd="0" parTransId="{1A23D59D-D547-4563-BBAF-98B179A8F9A3}" sibTransId="{6CDDEBE7-F5AA-4D30-A516-2758EEA10803}"/>
    <dgm:cxn modelId="{85532516-1182-44ED-B2C7-9EABE6A79D26}" srcId="{6F3E52D3-0858-486B-9DB3-792AEDA069FD}" destId="{C976FF85-9BD3-483A-9585-EB382C9B3F11}" srcOrd="0" destOrd="0" parTransId="{C09B9E1F-9173-4D10-BDDA-A7BCA6E1466B}" sibTransId="{44169055-E57D-4AEE-B417-8EC1A14DCF48}"/>
    <dgm:cxn modelId="{EA2220C3-A7A0-4752-94D1-532B523A5EDC}" srcId="{C976FF85-9BD3-483A-9585-EB382C9B3F11}" destId="{39A5AB4B-BA42-4CDA-B8F4-964C988B3340}" srcOrd="0" destOrd="0" parTransId="{EF188049-9792-4744-89A5-3E61F1AD42AA}" sibTransId="{291ADC73-4539-4A42-8FB8-5AC1BA27BF19}"/>
    <dgm:cxn modelId="{5B479BF1-08C6-4B18-8215-88E94E243979}" type="presParOf" srcId="{B347C522-3A8C-429C-BA1B-B2088206A473}" destId="{A13034E2-EBB3-4997-B54A-084D07A671C7}" srcOrd="0" destOrd="0" presId="urn:microsoft.com/office/officeart/2005/8/layout/vList2"/>
    <dgm:cxn modelId="{246D3540-0C55-4CF6-870A-BD8C92985E04}" type="presParOf" srcId="{B347C522-3A8C-429C-BA1B-B2088206A473}" destId="{A5B822A5-8A13-4ADB-90F9-B1EDA74692BD}"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3E52D3-0858-486B-9DB3-792AEDA069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76FF85-9BD3-483A-9585-EB382C9B3F11}">
      <dgm:prSet phldrT="[Text]" custT="1"/>
      <dgm:spPr/>
      <dgm:t>
        <a:bodyPr/>
        <a:lstStyle/>
        <a:p>
          <a:pPr algn="just"/>
          <a:r>
            <a:rPr lang="vi-VN" sz="2600" b="0" i="1" dirty="0" smtClean="0">
              <a:latin typeface="Arial" pitchFamily="34" charset="0"/>
              <a:cs typeface="Arial" pitchFamily="34" charset="0"/>
            </a:rPr>
            <a:t>Thúc đẩy khu vực và quốc tế công nhận bằng cấp GDNN của Việt Nam</a:t>
          </a:r>
          <a:endParaRPr lang="en-US" sz="2600" dirty="0">
            <a:latin typeface="Arial" pitchFamily="34" charset="0"/>
            <a:cs typeface="Arial" pitchFamily="34" charset="0"/>
          </a:endParaRPr>
        </a:p>
      </dgm:t>
    </dgm:pt>
    <dgm:pt modelId="{C09B9E1F-9173-4D10-BDDA-A7BCA6E1466B}" type="parTrans" cxnId="{85532516-1182-44ED-B2C7-9EABE6A79D26}">
      <dgm:prSet/>
      <dgm:spPr/>
      <dgm:t>
        <a:bodyPr/>
        <a:lstStyle/>
        <a:p>
          <a:endParaRPr lang="en-US"/>
        </a:p>
      </dgm:t>
    </dgm:pt>
    <dgm:pt modelId="{44169055-E57D-4AEE-B417-8EC1A14DCF48}" type="sibTrans" cxnId="{85532516-1182-44ED-B2C7-9EABE6A79D26}">
      <dgm:prSet/>
      <dgm:spPr/>
      <dgm:t>
        <a:bodyPr/>
        <a:lstStyle/>
        <a:p>
          <a:endParaRPr lang="en-US"/>
        </a:p>
      </dgm:t>
    </dgm:pt>
    <dgm:pt modelId="{39A5AB4B-BA42-4CDA-B8F4-964C988B3340}">
      <dgm:prSet phldrT="[Text]" custT="1"/>
      <dgm:spPr/>
      <dgm:t>
        <a:bodyPr/>
        <a:lstStyle/>
        <a:p>
          <a:pPr algn="just">
            <a:lnSpc>
              <a:spcPct val="110000"/>
            </a:lnSpc>
          </a:pPr>
          <a:r>
            <a:rPr lang="vi-VN" sz="2400" b="0" i="0" dirty="0" smtClean="0">
              <a:latin typeface="Arial" pitchFamily="34" charset="0"/>
              <a:cs typeface="Arial" pitchFamily="34" charset="0"/>
            </a:rPr>
            <a:t>Khung TĐQG Việt Nam được xây dựng dựa trên AQRF, EQF và có nhiều điểm tương đồng với các Khung TĐQG các nước</a:t>
          </a:r>
          <a:endParaRPr lang="en-US" sz="2400" dirty="0">
            <a:latin typeface="Arial" pitchFamily="34" charset="0"/>
            <a:cs typeface="Arial" pitchFamily="34" charset="0"/>
          </a:endParaRPr>
        </a:p>
      </dgm:t>
    </dgm:pt>
    <dgm:pt modelId="{EF188049-9792-4744-89A5-3E61F1AD42AA}" type="parTrans" cxnId="{EA2220C3-A7A0-4752-94D1-532B523A5EDC}">
      <dgm:prSet/>
      <dgm:spPr/>
      <dgm:t>
        <a:bodyPr/>
        <a:lstStyle/>
        <a:p>
          <a:endParaRPr lang="en-US"/>
        </a:p>
      </dgm:t>
    </dgm:pt>
    <dgm:pt modelId="{291ADC73-4539-4A42-8FB8-5AC1BA27BF19}" type="sibTrans" cxnId="{EA2220C3-A7A0-4752-94D1-532B523A5EDC}">
      <dgm:prSet/>
      <dgm:spPr/>
      <dgm:t>
        <a:bodyPr/>
        <a:lstStyle/>
        <a:p>
          <a:endParaRPr lang="en-US"/>
        </a:p>
      </dgm:t>
    </dgm:pt>
    <dgm:pt modelId="{1598D3A2-C515-4C26-9B7C-76EE086FE453}">
      <dgm:prSet phldrT="[Text]" custT="1"/>
      <dgm:spPr/>
      <dgm:t>
        <a:bodyPr/>
        <a:lstStyle/>
        <a:p>
          <a:pPr algn="just">
            <a:lnSpc>
              <a:spcPct val="110000"/>
            </a:lnSpc>
          </a:pPr>
          <a:r>
            <a:rPr lang="en-US" sz="2400" b="0" i="0" dirty="0" smtClean="0">
              <a:latin typeface="Arial" pitchFamily="34" charset="0"/>
              <a:cs typeface="Arial" pitchFamily="34" charset="0"/>
            </a:rPr>
            <a:t>S</a:t>
          </a:r>
          <a:r>
            <a:rPr lang="vi-VN" sz="2400" b="0" i="0" dirty="0" smtClean="0">
              <a:latin typeface="Arial" pitchFamily="34" charset="0"/>
              <a:cs typeface="Arial" pitchFamily="34" charset="0"/>
            </a:rPr>
            <a:t>au khi Việt Nam hoàn thành việc đối chiếu giữa Khung TĐQG với Khung trình độ ASEAN sẽ thúc đẩy quá trình công nhận bằng cấp lẫn nhau giữa các nước ASEAN</a:t>
          </a:r>
          <a:endParaRPr lang="en-US" sz="2400" dirty="0">
            <a:latin typeface="Arial" pitchFamily="34" charset="0"/>
            <a:cs typeface="Arial" pitchFamily="34" charset="0"/>
          </a:endParaRPr>
        </a:p>
      </dgm:t>
    </dgm:pt>
    <dgm:pt modelId="{1A23D59D-D547-4563-BBAF-98B179A8F9A3}" type="parTrans" cxnId="{A7C734C5-147A-4DE2-B328-248316DBD99E}">
      <dgm:prSet/>
      <dgm:spPr/>
      <dgm:t>
        <a:bodyPr/>
        <a:lstStyle/>
        <a:p>
          <a:endParaRPr lang="en-US"/>
        </a:p>
      </dgm:t>
    </dgm:pt>
    <dgm:pt modelId="{6CDDEBE7-F5AA-4D30-A516-2758EEA10803}" type="sibTrans" cxnId="{A7C734C5-147A-4DE2-B328-248316DBD99E}">
      <dgm:prSet/>
      <dgm:spPr/>
      <dgm:t>
        <a:bodyPr/>
        <a:lstStyle/>
        <a:p>
          <a:endParaRPr lang="en-US"/>
        </a:p>
      </dgm:t>
    </dgm:pt>
    <dgm:pt modelId="{B347C522-3A8C-429C-BA1B-B2088206A473}" type="pres">
      <dgm:prSet presAssocID="{6F3E52D3-0858-486B-9DB3-792AEDA069FD}" presName="linear" presStyleCnt="0">
        <dgm:presLayoutVars>
          <dgm:animLvl val="lvl"/>
          <dgm:resizeHandles val="exact"/>
        </dgm:presLayoutVars>
      </dgm:prSet>
      <dgm:spPr/>
      <dgm:t>
        <a:bodyPr/>
        <a:lstStyle/>
        <a:p>
          <a:endParaRPr lang="en-US"/>
        </a:p>
      </dgm:t>
    </dgm:pt>
    <dgm:pt modelId="{A13034E2-EBB3-4997-B54A-084D07A671C7}" type="pres">
      <dgm:prSet presAssocID="{C976FF85-9BD3-483A-9585-EB382C9B3F11}" presName="parentText" presStyleLbl="node1" presStyleIdx="0" presStyleCnt="1">
        <dgm:presLayoutVars>
          <dgm:chMax val="0"/>
          <dgm:bulletEnabled val="1"/>
        </dgm:presLayoutVars>
      </dgm:prSet>
      <dgm:spPr/>
      <dgm:t>
        <a:bodyPr/>
        <a:lstStyle/>
        <a:p>
          <a:endParaRPr lang="en-US"/>
        </a:p>
      </dgm:t>
    </dgm:pt>
    <dgm:pt modelId="{A5B822A5-8A13-4ADB-90F9-B1EDA74692BD}" type="pres">
      <dgm:prSet presAssocID="{C976FF85-9BD3-483A-9585-EB382C9B3F11}" presName="childText" presStyleLbl="revTx" presStyleIdx="0" presStyleCnt="1">
        <dgm:presLayoutVars>
          <dgm:bulletEnabled val="1"/>
        </dgm:presLayoutVars>
      </dgm:prSet>
      <dgm:spPr/>
      <dgm:t>
        <a:bodyPr/>
        <a:lstStyle/>
        <a:p>
          <a:endParaRPr lang="en-US"/>
        </a:p>
      </dgm:t>
    </dgm:pt>
  </dgm:ptLst>
  <dgm:cxnLst>
    <dgm:cxn modelId="{9DE6C196-3E95-4F6C-9BF0-DE2450C2633B}" type="presOf" srcId="{6F3E52D3-0858-486B-9DB3-792AEDA069FD}" destId="{B347C522-3A8C-429C-BA1B-B2088206A473}" srcOrd="0" destOrd="0" presId="urn:microsoft.com/office/officeart/2005/8/layout/vList2"/>
    <dgm:cxn modelId="{6C996870-C132-44E1-95A8-1EE6CFE8555B}" type="presOf" srcId="{C976FF85-9BD3-483A-9585-EB382C9B3F11}" destId="{A13034E2-EBB3-4997-B54A-084D07A671C7}" srcOrd="0" destOrd="0" presId="urn:microsoft.com/office/officeart/2005/8/layout/vList2"/>
    <dgm:cxn modelId="{A7C734C5-147A-4DE2-B328-248316DBD99E}" srcId="{C976FF85-9BD3-483A-9585-EB382C9B3F11}" destId="{1598D3A2-C515-4C26-9B7C-76EE086FE453}" srcOrd="1" destOrd="0" parTransId="{1A23D59D-D547-4563-BBAF-98B179A8F9A3}" sibTransId="{6CDDEBE7-F5AA-4D30-A516-2758EEA10803}"/>
    <dgm:cxn modelId="{85532516-1182-44ED-B2C7-9EABE6A79D26}" srcId="{6F3E52D3-0858-486B-9DB3-792AEDA069FD}" destId="{C976FF85-9BD3-483A-9585-EB382C9B3F11}" srcOrd="0" destOrd="0" parTransId="{C09B9E1F-9173-4D10-BDDA-A7BCA6E1466B}" sibTransId="{44169055-E57D-4AEE-B417-8EC1A14DCF48}"/>
    <dgm:cxn modelId="{1C84F31F-40B4-4C44-A65D-981ABFCC7073}" type="presOf" srcId="{1598D3A2-C515-4C26-9B7C-76EE086FE453}" destId="{A5B822A5-8A13-4ADB-90F9-B1EDA74692BD}" srcOrd="0" destOrd="1" presId="urn:microsoft.com/office/officeart/2005/8/layout/vList2"/>
    <dgm:cxn modelId="{284CF306-B7C0-411A-9A45-E24BDBF566D0}" type="presOf" srcId="{39A5AB4B-BA42-4CDA-B8F4-964C988B3340}" destId="{A5B822A5-8A13-4ADB-90F9-B1EDA74692BD}" srcOrd="0" destOrd="0" presId="urn:microsoft.com/office/officeart/2005/8/layout/vList2"/>
    <dgm:cxn modelId="{EA2220C3-A7A0-4752-94D1-532B523A5EDC}" srcId="{C976FF85-9BD3-483A-9585-EB382C9B3F11}" destId="{39A5AB4B-BA42-4CDA-B8F4-964C988B3340}" srcOrd="0" destOrd="0" parTransId="{EF188049-9792-4744-89A5-3E61F1AD42AA}" sibTransId="{291ADC73-4539-4A42-8FB8-5AC1BA27BF19}"/>
    <dgm:cxn modelId="{EB36252B-5E81-476C-ADFF-09D0DBE41219}" type="presParOf" srcId="{B347C522-3A8C-429C-BA1B-B2088206A473}" destId="{A13034E2-EBB3-4997-B54A-084D07A671C7}" srcOrd="0" destOrd="0" presId="urn:microsoft.com/office/officeart/2005/8/layout/vList2"/>
    <dgm:cxn modelId="{CA52BBBA-78DD-4F39-B2F7-2FBD0E1CFB80}" type="presParOf" srcId="{B347C522-3A8C-429C-BA1B-B2088206A473}" destId="{A5B822A5-8A13-4ADB-90F9-B1EDA74692BD}"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3E52D3-0858-486B-9DB3-792AEDA069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76FF85-9BD3-483A-9585-EB382C9B3F11}">
      <dgm:prSet phldrT="[Text]" custT="1"/>
      <dgm:spPr/>
      <dgm:t>
        <a:bodyPr/>
        <a:lstStyle/>
        <a:p>
          <a:pPr algn="just"/>
          <a:r>
            <a:rPr lang="vi-VN" sz="2600" b="0" i="1" dirty="0" smtClean="0">
              <a:latin typeface="Arial" pitchFamily="34" charset="0"/>
              <a:cs typeface="Arial" pitchFamily="34" charset="0"/>
            </a:rPr>
            <a:t>Nâng cao chất lượng GDNN</a:t>
          </a:r>
          <a:endParaRPr lang="en-US" sz="2600" dirty="0">
            <a:latin typeface="Arial" pitchFamily="34" charset="0"/>
            <a:cs typeface="Arial" pitchFamily="34" charset="0"/>
          </a:endParaRPr>
        </a:p>
      </dgm:t>
    </dgm:pt>
    <dgm:pt modelId="{C09B9E1F-9173-4D10-BDDA-A7BCA6E1466B}" type="parTrans" cxnId="{85532516-1182-44ED-B2C7-9EABE6A79D26}">
      <dgm:prSet/>
      <dgm:spPr/>
      <dgm:t>
        <a:bodyPr/>
        <a:lstStyle/>
        <a:p>
          <a:endParaRPr lang="en-US"/>
        </a:p>
      </dgm:t>
    </dgm:pt>
    <dgm:pt modelId="{44169055-E57D-4AEE-B417-8EC1A14DCF48}" type="sibTrans" cxnId="{85532516-1182-44ED-B2C7-9EABE6A79D26}">
      <dgm:prSet/>
      <dgm:spPr/>
      <dgm:t>
        <a:bodyPr/>
        <a:lstStyle/>
        <a:p>
          <a:endParaRPr lang="en-US"/>
        </a:p>
      </dgm:t>
    </dgm:pt>
    <dgm:pt modelId="{39A5AB4B-BA42-4CDA-B8F4-964C988B3340}">
      <dgm:prSet phldrT="[Text]" custT="1"/>
      <dgm:spPr/>
      <dgm:t>
        <a:bodyPr/>
        <a:lstStyle/>
        <a:p>
          <a:pPr algn="just">
            <a:lnSpc>
              <a:spcPct val="110000"/>
            </a:lnSpc>
          </a:pPr>
          <a:r>
            <a:rPr lang="en-US" sz="2400" b="0" i="0" dirty="0" smtClean="0">
              <a:latin typeface="Arial" pitchFamily="34" charset="0"/>
              <a:cs typeface="Arial" pitchFamily="34" charset="0"/>
            </a:rPr>
            <a:t>Đ</a:t>
          </a:r>
          <a:r>
            <a:rPr lang="vi-VN" sz="2400" b="0" i="0" dirty="0" smtClean="0">
              <a:latin typeface="Arial" pitchFamily="34" charset="0"/>
              <a:cs typeface="Arial" pitchFamily="34" charset="0"/>
            </a:rPr>
            <a:t>ặt ra yêu cầu phải rà soát, chỉnh sửa hệ thống các chuẩn khác trong GDNN như chuẩn nhà giáo, chuẩn cán bộ quản lý, các tiêu chuẩn kiểm định chất lượng hay các tiêu chí trường nghề chất lượng cao cho phù hợp với Khung TĐQG</a:t>
          </a:r>
          <a:endParaRPr lang="en-US" sz="2400" dirty="0">
            <a:latin typeface="Arial" pitchFamily="34" charset="0"/>
            <a:cs typeface="Arial" pitchFamily="34" charset="0"/>
          </a:endParaRPr>
        </a:p>
      </dgm:t>
    </dgm:pt>
    <dgm:pt modelId="{EF188049-9792-4744-89A5-3E61F1AD42AA}" type="parTrans" cxnId="{EA2220C3-A7A0-4752-94D1-532B523A5EDC}">
      <dgm:prSet/>
      <dgm:spPr/>
      <dgm:t>
        <a:bodyPr/>
        <a:lstStyle/>
        <a:p>
          <a:endParaRPr lang="en-US"/>
        </a:p>
      </dgm:t>
    </dgm:pt>
    <dgm:pt modelId="{291ADC73-4539-4A42-8FB8-5AC1BA27BF19}" type="sibTrans" cxnId="{EA2220C3-A7A0-4752-94D1-532B523A5EDC}">
      <dgm:prSet/>
      <dgm:spPr/>
      <dgm:t>
        <a:bodyPr/>
        <a:lstStyle/>
        <a:p>
          <a:endParaRPr lang="en-US"/>
        </a:p>
      </dgm:t>
    </dgm:pt>
    <dgm:pt modelId="{B347C522-3A8C-429C-BA1B-B2088206A473}" type="pres">
      <dgm:prSet presAssocID="{6F3E52D3-0858-486B-9DB3-792AEDA069FD}" presName="linear" presStyleCnt="0">
        <dgm:presLayoutVars>
          <dgm:animLvl val="lvl"/>
          <dgm:resizeHandles val="exact"/>
        </dgm:presLayoutVars>
      </dgm:prSet>
      <dgm:spPr/>
      <dgm:t>
        <a:bodyPr/>
        <a:lstStyle/>
        <a:p>
          <a:endParaRPr lang="en-US"/>
        </a:p>
      </dgm:t>
    </dgm:pt>
    <dgm:pt modelId="{A13034E2-EBB3-4997-B54A-084D07A671C7}" type="pres">
      <dgm:prSet presAssocID="{C976FF85-9BD3-483A-9585-EB382C9B3F11}" presName="parentText" presStyleLbl="node1" presStyleIdx="0" presStyleCnt="1">
        <dgm:presLayoutVars>
          <dgm:chMax val="0"/>
          <dgm:bulletEnabled val="1"/>
        </dgm:presLayoutVars>
      </dgm:prSet>
      <dgm:spPr/>
      <dgm:t>
        <a:bodyPr/>
        <a:lstStyle/>
        <a:p>
          <a:endParaRPr lang="en-US"/>
        </a:p>
      </dgm:t>
    </dgm:pt>
    <dgm:pt modelId="{A5B822A5-8A13-4ADB-90F9-B1EDA74692BD}" type="pres">
      <dgm:prSet presAssocID="{C976FF85-9BD3-483A-9585-EB382C9B3F11}" presName="childText" presStyleLbl="revTx" presStyleIdx="0" presStyleCnt="1">
        <dgm:presLayoutVars>
          <dgm:bulletEnabled val="1"/>
        </dgm:presLayoutVars>
      </dgm:prSet>
      <dgm:spPr/>
      <dgm:t>
        <a:bodyPr/>
        <a:lstStyle/>
        <a:p>
          <a:endParaRPr lang="en-US"/>
        </a:p>
      </dgm:t>
    </dgm:pt>
  </dgm:ptLst>
  <dgm:cxnLst>
    <dgm:cxn modelId="{85532516-1182-44ED-B2C7-9EABE6A79D26}" srcId="{6F3E52D3-0858-486B-9DB3-792AEDA069FD}" destId="{C976FF85-9BD3-483A-9585-EB382C9B3F11}" srcOrd="0" destOrd="0" parTransId="{C09B9E1F-9173-4D10-BDDA-A7BCA6E1466B}" sibTransId="{44169055-E57D-4AEE-B417-8EC1A14DCF48}"/>
    <dgm:cxn modelId="{EA2220C3-A7A0-4752-94D1-532B523A5EDC}" srcId="{C976FF85-9BD3-483A-9585-EB382C9B3F11}" destId="{39A5AB4B-BA42-4CDA-B8F4-964C988B3340}" srcOrd="0" destOrd="0" parTransId="{EF188049-9792-4744-89A5-3E61F1AD42AA}" sibTransId="{291ADC73-4539-4A42-8FB8-5AC1BA27BF19}"/>
    <dgm:cxn modelId="{87FC47F2-4037-46B4-A731-96B9E9197760}" type="presOf" srcId="{6F3E52D3-0858-486B-9DB3-792AEDA069FD}" destId="{B347C522-3A8C-429C-BA1B-B2088206A473}" srcOrd="0" destOrd="0" presId="urn:microsoft.com/office/officeart/2005/8/layout/vList2"/>
    <dgm:cxn modelId="{E477504F-DE20-4A70-BB96-F0795AAC287D}" type="presOf" srcId="{C976FF85-9BD3-483A-9585-EB382C9B3F11}" destId="{A13034E2-EBB3-4997-B54A-084D07A671C7}" srcOrd="0" destOrd="0" presId="urn:microsoft.com/office/officeart/2005/8/layout/vList2"/>
    <dgm:cxn modelId="{BA776D0E-14FD-4256-9627-E171982B5EED}" type="presOf" srcId="{39A5AB4B-BA42-4CDA-B8F4-964C988B3340}" destId="{A5B822A5-8A13-4ADB-90F9-B1EDA74692BD}" srcOrd="0" destOrd="0" presId="urn:microsoft.com/office/officeart/2005/8/layout/vList2"/>
    <dgm:cxn modelId="{A934010B-1580-486E-BE58-B3D14A284ACA}" type="presParOf" srcId="{B347C522-3A8C-429C-BA1B-B2088206A473}" destId="{A13034E2-EBB3-4997-B54A-084D07A671C7}" srcOrd="0" destOrd="0" presId="urn:microsoft.com/office/officeart/2005/8/layout/vList2"/>
    <dgm:cxn modelId="{6800F84C-06FA-477D-A7B2-2AFF45F6B263}" type="presParOf" srcId="{B347C522-3A8C-429C-BA1B-B2088206A473}" destId="{A5B822A5-8A13-4ADB-90F9-B1EDA74692BD}"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40E98C-3362-4C60-8BA5-AD6E2CAC7D33}"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n-US"/>
        </a:p>
      </dgm:t>
    </dgm:pt>
    <dgm:pt modelId="{6CA7889F-2662-47F1-AE66-45C7A4EE6DEA}">
      <dgm:prSet phldrT="[Text]" custT="1"/>
      <dgm:spPr/>
      <dgm:t>
        <a:bodyPr/>
        <a:lstStyle/>
        <a:p>
          <a:pPr algn="just"/>
          <a:r>
            <a:rPr lang="en-US" sz="2800" b="0" i="1" dirty="0" smtClean="0">
              <a:latin typeface="Arial" pitchFamily="34" charset="0"/>
              <a:cs typeface="Arial" pitchFamily="34" charset="0"/>
            </a:rPr>
            <a:t>Triển khai Khung TĐQG phải nhiều thời gian và cần nhiều nguồn lực</a:t>
          </a:r>
          <a:endParaRPr lang="en-US" sz="2800" dirty="0">
            <a:latin typeface="Arial" pitchFamily="34" charset="0"/>
            <a:cs typeface="Arial" pitchFamily="34" charset="0"/>
          </a:endParaRPr>
        </a:p>
      </dgm:t>
    </dgm:pt>
    <dgm:pt modelId="{318098A9-F0C9-4AE5-A6D4-0BDB8794252A}" type="parTrans" cxnId="{D7E3E757-42D5-49C5-A7A3-DFC73616EDC4}">
      <dgm:prSet/>
      <dgm:spPr/>
      <dgm:t>
        <a:bodyPr/>
        <a:lstStyle/>
        <a:p>
          <a:endParaRPr lang="en-US"/>
        </a:p>
      </dgm:t>
    </dgm:pt>
    <dgm:pt modelId="{E351F14D-850D-4E48-B26B-BE9FEEAB9831}" type="sibTrans" cxnId="{D7E3E757-42D5-49C5-A7A3-DFC73616EDC4}">
      <dgm:prSet/>
      <dgm:spPr/>
      <dgm:t>
        <a:bodyPr/>
        <a:lstStyle/>
        <a:p>
          <a:endParaRPr lang="en-US"/>
        </a:p>
      </dgm:t>
    </dgm:pt>
    <dgm:pt modelId="{40AC175C-8D02-41AE-A330-89387903BF52}">
      <dgm:prSet phldrT="[Text]" phldr="1"/>
      <dgm:spPr/>
      <dgm:t>
        <a:bodyPr/>
        <a:lstStyle/>
        <a:p>
          <a:endParaRPr lang="en-US"/>
        </a:p>
      </dgm:t>
    </dgm:pt>
    <dgm:pt modelId="{5B941320-5F88-4AEF-B9E6-2B2B9BDA4B07}" type="parTrans" cxnId="{94039385-BE2E-45FC-969D-0342531E0819}">
      <dgm:prSet/>
      <dgm:spPr/>
      <dgm:t>
        <a:bodyPr/>
        <a:lstStyle/>
        <a:p>
          <a:endParaRPr lang="en-US"/>
        </a:p>
      </dgm:t>
    </dgm:pt>
    <dgm:pt modelId="{CC3FBD62-C0F3-4BF5-8284-C4B664C2144E}" type="sibTrans" cxnId="{94039385-BE2E-45FC-969D-0342531E0819}">
      <dgm:prSet/>
      <dgm:spPr/>
      <dgm:t>
        <a:bodyPr/>
        <a:lstStyle/>
        <a:p>
          <a:endParaRPr lang="en-US"/>
        </a:p>
      </dgm:t>
    </dgm:pt>
    <dgm:pt modelId="{B7EE2C8E-A885-4C1A-BA52-C0A2DF791F28}">
      <dgm:prSet phldrT="[Text]" custT="1"/>
      <dgm:spPr/>
      <dgm:t>
        <a:bodyPr/>
        <a:lstStyle/>
        <a:p>
          <a:pPr algn="just"/>
          <a:r>
            <a:rPr lang="vi-VN" sz="2800" b="0" i="1" dirty="0" smtClean="0">
              <a:latin typeface="Arial" pitchFamily="34" charset="0"/>
              <a:cs typeface="Arial" pitchFamily="34" charset="0"/>
            </a:rPr>
            <a:t>Yêu cầu tăng cường, phát triển hệ thống đảm bảo chất lượng GDNN</a:t>
          </a:r>
          <a:endParaRPr lang="en-US" sz="2800" dirty="0">
            <a:latin typeface="Arial" pitchFamily="34" charset="0"/>
            <a:cs typeface="Arial" pitchFamily="34" charset="0"/>
          </a:endParaRPr>
        </a:p>
      </dgm:t>
    </dgm:pt>
    <dgm:pt modelId="{4C8F87E2-F19C-4A65-9685-4076306F2A28}" type="parTrans" cxnId="{8DA74FF6-3ED1-408A-8639-5916D954AAF4}">
      <dgm:prSet/>
      <dgm:spPr/>
      <dgm:t>
        <a:bodyPr/>
        <a:lstStyle/>
        <a:p>
          <a:endParaRPr lang="en-US"/>
        </a:p>
      </dgm:t>
    </dgm:pt>
    <dgm:pt modelId="{83B7E2FF-B666-495C-A9DE-C1614DF035F5}" type="sibTrans" cxnId="{8DA74FF6-3ED1-408A-8639-5916D954AAF4}">
      <dgm:prSet/>
      <dgm:spPr/>
      <dgm:t>
        <a:bodyPr/>
        <a:lstStyle/>
        <a:p>
          <a:endParaRPr lang="en-US"/>
        </a:p>
      </dgm:t>
    </dgm:pt>
    <dgm:pt modelId="{EE572AED-A85A-485E-8210-20C56C6D2515}">
      <dgm:prSet phldrT="[Text]"/>
      <dgm:spPr/>
      <dgm:t>
        <a:bodyPr/>
        <a:lstStyle/>
        <a:p>
          <a:pPr algn="just"/>
          <a:r>
            <a:rPr lang="vi-VN" b="0" i="0" dirty="0" smtClean="0">
              <a:latin typeface="Arial" pitchFamily="34" charset="0"/>
              <a:cs typeface="Arial" pitchFamily="34" charset="0"/>
            </a:rPr>
            <a:t>Khung TĐQG và hệ thống đảm bảo chất lượng phải đồng bộ và song hành với nhau</a:t>
          </a:r>
          <a:endParaRPr lang="en-US" dirty="0">
            <a:latin typeface="Arial" pitchFamily="34" charset="0"/>
            <a:cs typeface="Arial" pitchFamily="34" charset="0"/>
          </a:endParaRPr>
        </a:p>
      </dgm:t>
    </dgm:pt>
    <dgm:pt modelId="{53EE2740-DC76-43E9-9405-7CDA86438472}" type="parTrans" cxnId="{C82C02D9-E265-45F0-8536-350C11625DE0}">
      <dgm:prSet/>
      <dgm:spPr/>
      <dgm:t>
        <a:bodyPr/>
        <a:lstStyle/>
        <a:p>
          <a:endParaRPr lang="en-US"/>
        </a:p>
      </dgm:t>
    </dgm:pt>
    <dgm:pt modelId="{6E0A98D5-FE8F-4190-B7E8-8E6F8D8CEC18}" type="sibTrans" cxnId="{C82C02D9-E265-45F0-8536-350C11625DE0}">
      <dgm:prSet/>
      <dgm:spPr/>
      <dgm:t>
        <a:bodyPr/>
        <a:lstStyle/>
        <a:p>
          <a:endParaRPr lang="en-US"/>
        </a:p>
      </dgm:t>
    </dgm:pt>
    <dgm:pt modelId="{CE37C587-2F20-4CEB-BCE8-744350D9E2C1}">
      <dgm:prSet custT="1"/>
      <dgm:spPr/>
      <dgm:t>
        <a:bodyPr/>
        <a:lstStyle/>
        <a:p>
          <a:pPr algn="just"/>
          <a:r>
            <a:rPr lang="en-US" sz="2800" b="0" i="1" dirty="0" smtClean="0">
              <a:latin typeface="Arial" pitchFamily="34" charset="0"/>
              <a:cs typeface="Arial" pitchFamily="34" charset="0"/>
            </a:rPr>
            <a:t>Triển khai Khung TĐQG cần có sự tham gia chặt chẽ của các doanh nghiệp</a:t>
          </a:r>
          <a:endParaRPr lang="en-US" sz="2800" dirty="0">
            <a:latin typeface="Arial" pitchFamily="34" charset="0"/>
            <a:cs typeface="Arial" pitchFamily="34" charset="0"/>
          </a:endParaRPr>
        </a:p>
      </dgm:t>
    </dgm:pt>
    <dgm:pt modelId="{4209D2C7-EC2D-4A71-AE75-DF41C6EAAC27}" type="parTrans" cxnId="{26390F28-1CC6-4A2A-8E4B-0B8022F64D3D}">
      <dgm:prSet/>
      <dgm:spPr/>
      <dgm:t>
        <a:bodyPr/>
        <a:lstStyle/>
        <a:p>
          <a:endParaRPr lang="en-US"/>
        </a:p>
      </dgm:t>
    </dgm:pt>
    <dgm:pt modelId="{DF426314-637A-4269-9F60-266F7EFB1295}" type="sibTrans" cxnId="{26390F28-1CC6-4A2A-8E4B-0B8022F64D3D}">
      <dgm:prSet/>
      <dgm:spPr/>
      <dgm:t>
        <a:bodyPr/>
        <a:lstStyle/>
        <a:p>
          <a:endParaRPr lang="en-US"/>
        </a:p>
      </dgm:t>
    </dgm:pt>
    <dgm:pt modelId="{1E0DB5B1-CF5B-4417-BC74-E7088CCB49EF}" type="pres">
      <dgm:prSet presAssocID="{8A40E98C-3362-4C60-8BA5-AD6E2CAC7D33}" presName="linear" presStyleCnt="0">
        <dgm:presLayoutVars>
          <dgm:animLvl val="lvl"/>
          <dgm:resizeHandles val="exact"/>
        </dgm:presLayoutVars>
      </dgm:prSet>
      <dgm:spPr/>
      <dgm:t>
        <a:bodyPr/>
        <a:lstStyle/>
        <a:p>
          <a:endParaRPr lang="en-US"/>
        </a:p>
      </dgm:t>
    </dgm:pt>
    <dgm:pt modelId="{338C9AF7-0AF4-442E-9AED-E44571938FDC}" type="pres">
      <dgm:prSet presAssocID="{6CA7889F-2662-47F1-AE66-45C7A4EE6DEA}" presName="parentText" presStyleLbl="node1" presStyleIdx="0" presStyleCnt="3">
        <dgm:presLayoutVars>
          <dgm:chMax val="0"/>
          <dgm:bulletEnabled val="1"/>
        </dgm:presLayoutVars>
      </dgm:prSet>
      <dgm:spPr/>
      <dgm:t>
        <a:bodyPr/>
        <a:lstStyle/>
        <a:p>
          <a:endParaRPr lang="en-US"/>
        </a:p>
      </dgm:t>
    </dgm:pt>
    <dgm:pt modelId="{17DCEE10-FA97-4B77-A9E4-8E827CA9AB14}" type="pres">
      <dgm:prSet presAssocID="{6CA7889F-2662-47F1-AE66-45C7A4EE6DEA}" presName="childText" presStyleLbl="revTx" presStyleIdx="0" presStyleCnt="2">
        <dgm:presLayoutVars>
          <dgm:bulletEnabled val="1"/>
        </dgm:presLayoutVars>
      </dgm:prSet>
      <dgm:spPr/>
      <dgm:t>
        <a:bodyPr/>
        <a:lstStyle/>
        <a:p>
          <a:endParaRPr lang="en-US"/>
        </a:p>
      </dgm:t>
    </dgm:pt>
    <dgm:pt modelId="{8F8786A2-B1E6-4E80-929B-962A30EC6121}" type="pres">
      <dgm:prSet presAssocID="{B7EE2C8E-A885-4C1A-BA52-C0A2DF791F28}" presName="parentText" presStyleLbl="node1" presStyleIdx="1" presStyleCnt="3">
        <dgm:presLayoutVars>
          <dgm:chMax val="0"/>
          <dgm:bulletEnabled val="1"/>
        </dgm:presLayoutVars>
      </dgm:prSet>
      <dgm:spPr/>
      <dgm:t>
        <a:bodyPr/>
        <a:lstStyle/>
        <a:p>
          <a:endParaRPr lang="en-US"/>
        </a:p>
      </dgm:t>
    </dgm:pt>
    <dgm:pt modelId="{CBE663DF-83F9-44D3-A888-795192398FA5}" type="pres">
      <dgm:prSet presAssocID="{B7EE2C8E-A885-4C1A-BA52-C0A2DF791F28}" presName="childText" presStyleLbl="revTx" presStyleIdx="1" presStyleCnt="2">
        <dgm:presLayoutVars>
          <dgm:bulletEnabled val="1"/>
        </dgm:presLayoutVars>
      </dgm:prSet>
      <dgm:spPr/>
      <dgm:t>
        <a:bodyPr/>
        <a:lstStyle/>
        <a:p>
          <a:endParaRPr lang="en-US"/>
        </a:p>
      </dgm:t>
    </dgm:pt>
    <dgm:pt modelId="{F3B7782F-A932-477A-91CF-62AD10C1F3AC}" type="pres">
      <dgm:prSet presAssocID="{CE37C587-2F20-4CEB-BCE8-744350D9E2C1}" presName="parentText" presStyleLbl="node1" presStyleIdx="2" presStyleCnt="3">
        <dgm:presLayoutVars>
          <dgm:chMax val="0"/>
          <dgm:bulletEnabled val="1"/>
        </dgm:presLayoutVars>
      </dgm:prSet>
      <dgm:spPr/>
      <dgm:t>
        <a:bodyPr/>
        <a:lstStyle/>
        <a:p>
          <a:endParaRPr lang="en-US"/>
        </a:p>
      </dgm:t>
    </dgm:pt>
  </dgm:ptLst>
  <dgm:cxnLst>
    <dgm:cxn modelId="{22EE6E27-B005-458E-BD6C-D22D8CCA2DC2}" type="presOf" srcId="{40AC175C-8D02-41AE-A330-89387903BF52}" destId="{17DCEE10-FA97-4B77-A9E4-8E827CA9AB14}" srcOrd="0" destOrd="0" presId="urn:microsoft.com/office/officeart/2005/8/layout/vList2"/>
    <dgm:cxn modelId="{D7E3E757-42D5-49C5-A7A3-DFC73616EDC4}" srcId="{8A40E98C-3362-4C60-8BA5-AD6E2CAC7D33}" destId="{6CA7889F-2662-47F1-AE66-45C7A4EE6DEA}" srcOrd="0" destOrd="0" parTransId="{318098A9-F0C9-4AE5-A6D4-0BDB8794252A}" sibTransId="{E351F14D-850D-4E48-B26B-BE9FEEAB9831}"/>
    <dgm:cxn modelId="{1CDDB75F-6AD6-4E18-8BEB-A9D72C6E8A65}" type="presOf" srcId="{EE572AED-A85A-485E-8210-20C56C6D2515}" destId="{CBE663DF-83F9-44D3-A888-795192398FA5}" srcOrd="0" destOrd="0" presId="urn:microsoft.com/office/officeart/2005/8/layout/vList2"/>
    <dgm:cxn modelId="{26390F28-1CC6-4A2A-8E4B-0B8022F64D3D}" srcId="{8A40E98C-3362-4C60-8BA5-AD6E2CAC7D33}" destId="{CE37C587-2F20-4CEB-BCE8-744350D9E2C1}" srcOrd="2" destOrd="0" parTransId="{4209D2C7-EC2D-4A71-AE75-DF41C6EAAC27}" sibTransId="{DF426314-637A-4269-9F60-266F7EFB1295}"/>
    <dgm:cxn modelId="{20525C5B-E4DA-4BFB-90DD-A02472B3DB3E}" type="presOf" srcId="{CE37C587-2F20-4CEB-BCE8-744350D9E2C1}" destId="{F3B7782F-A932-477A-91CF-62AD10C1F3AC}" srcOrd="0" destOrd="0" presId="urn:microsoft.com/office/officeart/2005/8/layout/vList2"/>
    <dgm:cxn modelId="{5A42C498-39E5-4875-8C9F-92872437DD39}" type="presOf" srcId="{B7EE2C8E-A885-4C1A-BA52-C0A2DF791F28}" destId="{8F8786A2-B1E6-4E80-929B-962A30EC6121}" srcOrd="0" destOrd="0" presId="urn:microsoft.com/office/officeart/2005/8/layout/vList2"/>
    <dgm:cxn modelId="{C82C02D9-E265-45F0-8536-350C11625DE0}" srcId="{B7EE2C8E-A885-4C1A-BA52-C0A2DF791F28}" destId="{EE572AED-A85A-485E-8210-20C56C6D2515}" srcOrd="0" destOrd="0" parTransId="{53EE2740-DC76-43E9-9405-7CDA86438472}" sibTransId="{6E0A98D5-FE8F-4190-B7E8-8E6F8D8CEC18}"/>
    <dgm:cxn modelId="{4549D520-BFC8-4AA0-B842-9EA43D1A9FDF}" type="presOf" srcId="{6CA7889F-2662-47F1-AE66-45C7A4EE6DEA}" destId="{338C9AF7-0AF4-442E-9AED-E44571938FDC}" srcOrd="0" destOrd="0" presId="urn:microsoft.com/office/officeart/2005/8/layout/vList2"/>
    <dgm:cxn modelId="{94039385-BE2E-45FC-969D-0342531E0819}" srcId="{6CA7889F-2662-47F1-AE66-45C7A4EE6DEA}" destId="{40AC175C-8D02-41AE-A330-89387903BF52}" srcOrd="0" destOrd="0" parTransId="{5B941320-5F88-4AEF-B9E6-2B2B9BDA4B07}" sibTransId="{CC3FBD62-C0F3-4BF5-8284-C4B664C2144E}"/>
    <dgm:cxn modelId="{8DA74FF6-3ED1-408A-8639-5916D954AAF4}" srcId="{8A40E98C-3362-4C60-8BA5-AD6E2CAC7D33}" destId="{B7EE2C8E-A885-4C1A-BA52-C0A2DF791F28}" srcOrd="1" destOrd="0" parTransId="{4C8F87E2-F19C-4A65-9685-4076306F2A28}" sibTransId="{83B7E2FF-B666-495C-A9DE-C1614DF035F5}"/>
    <dgm:cxn modelId="{32B741A5-388D-4077-867B-A826B3FB3CBD}" type="presOf" srcId="{8A40E98C-3362-4C60-8BA5-AD6E2CAC7D33}" destId="{1E0DB5B1-CF5B-4417-BC74-E7088CCB49EF}" srcOrd="0" destOrd="0" presId="urn:microsoft.com/office/officeart/2005/8/layout/vList2"/>
    <dgm:cxn modelId="{E3035653-041D-4796-8935-FAF69C71153F}" type="presParOf" srcId="{1E0DB5B1-CF5B-4417-BC74-E7088CCB49EF}" destId="{338C9AF7-0AF4-442E-9AED-E44571938FDC}" srcOrd="0" destOrd="0" presId="urn:microsoft.com/office/officeart/2005/8/layout/vList2"/>
    <dgm:cxn modelId="{88EA6C56-4FD3-4D36-A3E3-277FFC5D2154}" type="presParOf" srcId="{1E0DB5B1-CF5B-4417-BC74-E7088CCB49EF}" destId="{17DCEE10-FA97-4B77-A9E4-8E827CA9AB14}" srcOrd="1" destOrd="0" presId="urn:microsoft.com/office/officeart/2005/8/layout/vList2"/>
    <dgm:cxn modelId="{0332B0E2-BE4C-4281-BB6A-2D73228FA027}" type="presParOf" srcId="{1E0DB5B1-CF5B-4417-BC74-E7088CCB49EF}" destId="{8F8786A2-B1E6-4E80-929B-962A30EC6121}" srcOrd="2" destOrd="0" presId="urn:microsoft.com/office/officeart/2005/8/layout/vList2"/>
    <dgm:cxn modelId="{D70AFED8-B5BA-464D-93CA-5E2C2C9BD03E}" type="presParOf" srcId="{1E0DB5B1-CF5B-4417-BC74-E7088CCB49EF}" destId="{CBE663DF-83F9-44D3-A888-795192398FA5}" srcOrd="3" destOrd="0" presId="urn:microsoft.com/office/officeart/2005/8/layout/vList2"/>
    <dgm:cxn modelId="{C6C04567-E30F-465A-8C9C-3506A1EA79F0}" type="presParOf" srcId="{1E0DB5B1-CF5B-4417-BC74-E7088CCB49EF}" destId="{F3B7782F-A932-477A-91CF-62AD10C1F3AC}"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C8CC1F-71B7-4637-B551-F6910B65CB39}">
      <dsp:nvSpPr>
        <dsp:cNvPr id="0" name=""/>
        <dsp:cNvSpPr/>
      </dsp:nvSpPr>
      <dsp:spPr>
        <a:xfrm rot="5400000">
          <a:off x="-332529" y="339807"/>
          <a:ext cx="2216860" cy="15518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o</a:t>
          </a:r>
          <a:endParaRPr lang="en-US" sz="3200" kern="1200" dirty="0"/>
        </a:p>
      </dsp:txBody>
      <dsp:txXfrm rot="5400000">
        <a:off x="-332529" y="339807"/>
        <a:ext cx="2216860" cy="1551802"/>
      </dsp:txXfrm>
    </dsp:sp>
    <dsp:sp modelId="{F18125C7-AFD0-4BCF-B384-C66D9C37EA3A}">
      <dsp:nvSpPr>
        <dsp:cNvPr id="0" name=""/>
        <dsp:cNvSpPr/>
      </dsp:nvSpPr>
      <dsp:spPr>
        <a:xfrm rot="5400000">
          <a:off x="3941621" y="-2382540"/>
          <a:ext cx="1440959" cy="622059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vi-VN" sz="2200" kern="1200" dirty="0" smtClean="0">
              <a:latin typeface="Arial" pitchFamily="34" charset="0"/>
              <a:cs typeface="Arial" pitchFamily="34" charset="0"/>
            </a:rPr>
            <a:t>Phân loại, chuẩn hóa năng lực, khối lượng học tập tối thiểu và văn bằng, chứng chỉ phù hợp với các trình độ thuộc giáo dục nghề nghiệp và giáo dục đại học</a:t>
          </a:r>
          <a:endParaRPr lang="en-US" sz="2200" kern="1200" dirty="0"/>
        </a:p>
      </dsp:txBody>
      <dsp:txXfrm rot="5400000">
        <a:off x="3941621" y="-2382540"/>
        <a:ext cx="1440959" cy="6220597"/>
      </dsp:txXfrm>
    </dsp:sp>
    <dsp:sp modelId="{DB6793B0-AA5A-41CB-AD0E-0E63933424E9}">
      <dsp:nvSpPr>
        <dsp:cNvPr id="0" name=""/>
        <dsp:cNvSpPr/>
      </dsp:nvSpPr>
      <dsp:spPr>
        <a:xfrm rot="5400000">
          <a:off x="-332529" y="2680389"/>
          <a:ext cx="2216860" cy="155180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o</a:t>
          </a:r>
          <a:endParaRPr lang="en-US" sz="3200" kern="1200" dirty="0"/>
        </a:p>
      </dsp:txBody>
      <dsp:txXfrm rot="5400000">
        <a:off x="-332529" y="2680389"/>
        <a:ext cx="2216860" cy="1551802"/>
      </dsp:txXfrm>
    </dsp:sp>
    <dsp:sp modelId="{0C06D560-6A82-47B5-A648-EAB91213665A}">
      <dsp:nvSpPr>
        <dsp:cNvPr id="0" name=""/>
        <dsp:cNvSpPr/>
      </dsp:nvSpPr>
      <dsp:spPr>
        <a:xfrm rot="5400000">
          <a:off x="3558160" y="-41958"/>
          <a:ext cx="2207880" cy="622059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vi-VN" sz="2200" kern="1200" dirty="0" smtClean="0">
              <a:latin typeface="Arial" pitchFamily="34" charset="0"/>
              <a:cs typeface="Arial" pitchFamily="34" charset="0"/>
            </a:rPr>
            <a:t>Thiết lập cơ chế kết nối hiệu quả giữa yêu cầu về chất lượng nguồn nhân lực của bên sử dụng lao động với hệ thống các trình độ đào tạo thông qua các hoạt động đào tạo, đo lường, kiểm tra, đánh giá và kiểm định chất lượng</a:t>
          </a:r>
          <a:endParaRPr lang="en-US" sz="2200" kern="1200" dirty="0"/>
        </a:p>
      </dsp:txBody>
      <dsp:txXfrm rot="5400000">
        <a:off x="3558160" y="-41958"/>
        <a:ext cx="2207880" cy="62205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E01F92-E29F-4E6C-A55D-7E9AADAC3FA2}">
      <dsp:nvSpPr>
        <dsp:cNvPr id="0" name=""/>
        <dsp:cNvSpPr/>
      </dsp:nvSpPr>
      <dsp:spPr>
        <a:xfrm rot="5400000">
          <a:off x="-238858" y="403119"/>
          <a:ext cx="1592392" cy="111467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o</a:t>
          </a:r>
          <a:endParaRPr lang="en-US" sz="3200" kern="1200" dirty="0"/>
        </a:p>
      </dsp:txBody>
      <dsp:txXfrm rot="5400000">
        <a:off x="-238858" y="403119"/>
        <a:ext cx="1592392" cy="1114674"/>
      </dsp:txXfrm>
    </dsp:sp>
    <dsp:sp modelId="{7EB66FB2-82E6-4008-ADAE-2FAF89DE23FD}">
      <dsp:nvSpPr>
        <dsp:cNvPr id="0" name=""/>
        <dsp:cNvSpPr/>
      </dsp:nvSpPr>
      <dsp:spPr>
        <a:xfrm rot="5400000">
          <a:off x="3765457" y="-2647074"/>
          <a:ext cx="1356160" cy="665772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vi-VN" sz="2000" kern="1200" dirty="0" smtClean="0">
              <a:latin typeface="Arial" pitchFamily="34" charset="0"/>
              <a:cs typeface="Arial" pitchFamily="34" charset="0"/>
            </a:rPr>
            <a:t>Làm căn cứ để xây dựng quy hoạch cơ sở giáo dục, chuẩn đầu ra của chương trình đào tạo cho các ngành, nghề ở các bậc trình độ và xây dựng chính sách bảo đảm chất lượng, nâng cao hiệu quả đào tạo nguồn nhân lực</a:t>
          </a:r>
          <a:endParaRPr lang="en-US" sz="2000" kern="1200" dirty="0"/>
        </a:p>
      </dsp:txBody>
      <dsp:txXfrm rot="5400000">
        <a:off x="3765457" y="-2647074"/>
        <a:ext cx="1356160" cy="6657725"/>
      </dsp:txXfrm>
    </dsp:sp>
    <dsp:sp modelId="{0E85FDC0-19D4-469A-A573-4AFF341F4BAB}">
      <dsp:nvSpPr>
        <dsp:cNvPr id="0" name=""/>
        <dsp:cNvSpPr/>
      </dsp:nvSpPr>
      <dsp:spPr>
        <a:xfrm rot="5400000">
          <a:off x="-238858" y="1808938"/>
          <a:ext cx="1592392" cy="111467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o</a:t>
          </a:r>
          <a:endParaRPr lang="en-US" sz="3200" kern="1200" dirty="0"/>
        </a:p>
      </dsp:txBody>
      <dsp:txXfrm rot="5400000">
        <a:off x="-238858" y="1808938"/>
        <a:ext cx="1592392" cy="1114674"/>
      </dsp:txXfrm>
    </dsp:sp>
    <dsp:sp modelId="{9E477BFD-5094-4A2B-BA1E-16B08E28BAA1}">
      <dsp:nvSpPr>
        <dsp:cNvPr id="0" name=""/>
        <dsp:cNvSpPr/>
      </dsp:nvSpPr>
      <dsp:spPr>
        <a:xfrm rot="5400000">
          <a:off x="3926009" y="-1241254"/>
          <a:ext cx="1035055" cy="665772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vi-VN" sz="2200" kern="1200" dirty="0" smtClean="0">
              <a:latin typeface="Arial" pitchFamily="34" charset="0"/>
              <a:cs typeface="Arial" pitchFamily="34" charset="0"/>
            </a:rPr>
            <a:t>Thiết lập mối quan hệ với khung trình độ quốc gia của các nước khác thông qua các khung tham chiếu trình độ khu vực và quốc tế</a:t>
          </a:r>
          <a:endParaRPr lang="en-US" sz="2200" kern="1200" dirty="0"/>
        </a:p>
      </dsp:txBody>
      <dsp:txXfrm rot="5400000">
        <a:off x="3926009" y="-1241254"/>
        <a:ext cx="1035055" cy="6657725"/>
      </dsp:txXfrm>
    </dsp:sp>
    <dsp:sp modelId="{A716CA14-F471-401D-A655-AAC8F432079A}">
      <dsp:nvSpPr>
        <dsp:cNvPr id="0" name=""/>
        <dsp:cNvSpPr/>
      </dsp:nvSpPr>
      <dsp:spPr>
        <a:xfrm rot="5400000">
          <a:off x="-238858" y="3214758"/>
          <a:ext cx="1592392" cy="111467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o</a:t>
          </a:r>
          <a:endParaRPr lang="en-US" sz="3200" kern="1200" dirty="0"/>
        </a:p>
      </dsp:txBody>
      <dsp:txXfrm rot="5400000">
        <a:off x="-238858" y="3214758"/>
        <a:ext cx="1592392" cy="1114674"/>
      </dsp:txXfrm>
    </dsp:sp>
    <dsp:sp modelId="{4F021062-5A1D-4F50-B6A9-11C152ECCF0D}">
      <dsp:nvSpPr>
        <dsp:cNvPr id="0" name=""/>
        <dsp:cNvSpPr/>
      </dsp:nvSpPr>
      <dsp:spPr>
        <a:xfrm rot="5400000">
          <a:off x="3926009" y="164564"/>
          <a:ext cx="1035055" cy="665772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vi-VN" sz="2200" kern="1200" dirty="0" smtClean="0">
              <a:latin typeface="Arial" pitchFamily="34" charset="0"/>
              <a:cs typeface="Arial" pitchFamily="34" charset="0"/>
            </a:rPr>
            <a:t>Tạo cơ chế liên thông giữa các trình độ đào tạo, xây dựng xã hội học tập và học tập suốt đời</a:t>
          </a:r>
          <a:endParaRPr lang="en-US" sz="2200" kern="1200" dirty="0"/>
        </a:p>
      </dsp:txBody>
      <dsp:txXfrm rot="5400000">
        <a:off x="3926009" y="164564"/>
        <a:ext cx="1035055" cy="665772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7FD6B5-1573-4EAE-8D8D-2F115A3219B1}">
      <dsp:nvSpPr>
        <dsp:cNvPr id="0" name=""/>
        <dsp:cNvSpPr/>
      </dsp:nvSpPr>
      <dsp:spPr>
        <a:xfrm>
          <a:off x="-5169077" y="-791784"/>
          <a:ext cx="6155568" cy="6155568"/>
        </a:xfrm>
        <a:prstGeom prst="blockArc">
          <a:avLst>
            <a:gd name="adj1" fmla="val 18900000"/>
            <a:gd name="adj2" fmla="val 2700000"/>
            <a:gd name="adj3" fmla="val 351"/>
          </a:avLst>
        </a:pr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33477C-9E09-46ED-9657-F08FC1CFD00F}">
      <dsp:nvSpPr>
        <dsp:cNvPr id="0" name=""/>
        <dsp:cNvSpPr/>
      </dsp:nvSpPr>
      <dsp:spPr>
        <a:xfrm>
          <a:off x="516519" y="351495"/>
          <a:ext cx="7192670" cy="7033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289" tIns="81280" rIns="81280" bIns="81280" numCol="1" spcCol="1270" anchor="ctr" anchorCtr="0">
          <a:noAutofit/>
        </a:bodyPr>
        <a:lstStyle/>
        <a:p>
          <a:pPr lvl="0" algn="l" defTabSz="1422400">
            <a:lnSpc>
              <a:spcPct val="90000"/>
            </a:lnSpc>
            <a:spcBef>
              <a:spcPct val="0"/>
            </a:spcBef>
            <a:spcAft>
              <a:spcPct val="35000"/>
            </a:spcAft>
          </a:pPr>
          <a:r>
            <a:rPr lang="en-US" sz="3200" b="1" kern="1200" dirty="0" smtClean="0">
              <a:latin typeface="Arial" pitchFamily="34" charset="0"/>
              <a:cs typeface="Arial" pitchFamily="34" charset="0"/>
            </a:rPr>
            <a:t>Bậc </a:t>
          </a:r>
          <a:r>
            <a:rPr lang="en-US" sz="3200" b="1" kern="1200" smtClean="0">
              <a:latin typeface="Arial" pitchFamily="34" charset="0"/>
              <a:cs typeface="Arial" pitchFamily="34" charset="0"/>
            </a:rPr>
            <a:t>trình độ ( GDNN có 5 bậc)</a:t>
          </a:r>
          <a:endParaRPr lang="en-US" sz="3200" b="1" kern="1200" dirty="0">
            <a:latin typeface="Arial" pitchFamily="34" charset="0"/>
            <a:cs typeface="Arial" pitchFamily="34" charset="0"/>
          </a:endParaRPr>
        </a:p>
      </dsp:txBody>
      <dsp:txXfrm>
        <a:off x="516519" y="351495"/>
        <a:ext cx="7192670" cy="703356"/>
      </dsp:txXfrm>
    </dsp:sp>
    <dsp:sp modelId="{25BABEAE-C94D-4BA6-841E-02927BF8F51D}">
      <dsp:nvSpPr>
        <dsp:cNvPr id="0" name=""/>
        <dsp:cNvSpPr/>
      </dsp:nvSpPr>
      <dsp:spPr>
        <a:xfrm>
          <a:off x="76921" y="263575"/>
          <a:ext cx="879195" cy="879195"/>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E5E66B-9EEB-4F02-AAAA-D360CB9037FE}">
      <dsp:nvSpPr>
        <dsp:cNvPr id="0" name=""/>
        <dsp:cNvSpPr/>
      </dsp:nvSpPr>
      <dsp:spPr>
        <a:xfrm>
          <a:off x="919770" y="1406712"/>
          <a:ext cx="6789420" cy="70335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289" tIns="81280" rIns="81280" bIns="81280" numCol="1" spcCol="1270" anchor="ctr" anchorCtr="0">
          <a:noAutofit/>
        </a:bodyPr>
        <a:lstStyle/>
        <a:p>
          <a:pPr lvl="0" algn="l" defTabSz="1422400">
            <a:lnSpc>
              <a:spcPct val="90000"/>
            </a:lnSpc>
            <a:spcBef>
              <a:spcPct val="0"/>
            </a:spcBef>
            <a:spcAft>
              <a:spcPct val="35000"/>
            </a:spcAft>
          </a:pPr>
          <a:r>
            <a:rPr lang="en-US" sz="3200" b="1" kern="1200" dirty="0" smtClean="0">
              <a:latin typeface="Arial" pitchFamily="34" charset="0"/>
              <a:cs typeface="Arial" pitchFamily="34" charset="0"/>
            </a:rPr>
            <a:t>Chuẩn đầu ra</a:t>
          </a:r>
          <a:endParaRPr lang="en-US" sz="3200" b="1" kern="1200" dirty="0">
            <a:latin typeface="Arial" pitchFamily="34" charset="0"/>
            <a:cs typeface="Arial" pitchFamily="34" charset="0"/>
          </a:endParaRPr>
        </a:p>
      </dsp:txBody>
      <dsp:txXfrm>
        <a:off x="919770" y="1406712"/>
        <a:ext cx="6789420" cy="703356"/>
      </dsp:txXfrm>
    </dsp:sp>
    <dsp:sp modelId="{3805F10E-D809-4FBC-B5AD-4A204BAB75E8}">
      <dsp:nvSpPr>
        <dsp:cNvPr id="0" name=""/>
        <dsp:cNvSpPr/>
      </dsp:nvSpPr>
      <dsp:spPr>
        <a:xfrm>
          <a:off x="480172" y="1318793"/>
          <a:ext cx="879195" cy="879195"/>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8D06BD-9C39-4425-A7CE-B9D1DC550A77}">
      <dsp:nvSpPr>
        <dsp:cNvPr id="0" name=""/>
        <dsp:cNvSpPr/>
      </dsp:nvSpPr>
      <dsp:spPr>
        <a:xfrm>
          <a:off x="919770" y="2461930"/>
          <a:ext cx="6789420" cy="7033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289" tIns="81280" rIns="81280" bIns="81280" numCol="1" spcCol="1270" anchor="ctr" anchorCtr="0">
          <a:noAutofit/>
        </a:bodyPr>
        <a:lstStyle/>
        <a:p>
          <a:pPr lvl="0" algn="l" defTabSz="1422400">
            <a:lnSpc>
              <a:spcPct val="90000"/>
            </a:lnSpc>
            <a:spcBef>
              <a:spcPct val="0"/>
            </a:spcBef>
            <a:spcAft>
              <a:spcPct val="35000"/>
            </a:spcAft>
          </a:pPr>
          <a:r>
            <a:rPr lang="vi-VN" sz="3200" b="1" i="0" kern="1200" dirty="0" smtClean="0">
              <a:latin typeface="Arial" pitchFamily="34" charset="0"/>
              <a:cs typeface="Arial" pitchFamily="34" charset="0"/>
            </a:rPr>
            <a:t>Khối lượng học tập tối thiểu</a:t>
          </a:r>
          <a:endParaRPr lang="en-US" sz="3200" b="1" kern="1200" dirty="0">
            <a:latin typeface="Arial" pitchFamily="34" charset="0"/>
            <a:cs typeface="Arial" pitchFamily="34" charset="0"/>
          </a:endParaRPr>
        </a:p>
      </dsp:txBody>
      <dsp:txXfrm>
        <a:off x="919770" y="2461930"/>
        <a:ext cx="6789420" cy="703356"/>
      </dsp:txXfrm>
    </dsp:sp>
    <dsp:sp modelId="{0EC199DA-89FA-4739-9D67-0297F28735E6}">
      <dsp:nvSpPr>
        <dsp:cNvPr id="0" name=""/>
        <dsp:cNvSpPr/>
      </dsp:nvSpPr>
      <dsp:spPr>
        <a:xfrm>
          <a:off x="480172" y="2374011"/>
          <a:ext cx="879195" cy="879195"/>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358A76-1E57-4B49-AD7D-CB1E1EB87F32}">
      <dsp:nvSpPr>
        <dsp:cNvPr id="0" name=""/>
        <dsp:cNvSpPr/>
      </dsp:nvSpPr>
      <dsp:spPr>
        <a:xfrm>
          <a:off x="516519" y="3517148"/>
          <a:ext cx="7192670" cy="70335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289" tIns="81280" rIns="81280" bIns="81280" numCol="1" spcCol="1270" anchor="ctr" anchorCtr="0">
          <a:noAutofit/>
        </a:bodyPr>
        <a:lstStyle/>
        <a:p>
          <a:pPr lvl="0" algn="l" defTabSz="1422400">
            <a:lnSpc>
              <a:spcPct val="90000"/>
            </a:lnSpc>
            <a:spcBef>
              <a:spcPct val="0"/>
            </a:spcBef>
            <a:spcAft>
              <a:spcPct val="35000"/>
            </a:spcAft>
          </a:pPr>
          <a:r>
            <a:rPr lang="vi-VN" sz="3200" b="1" i="0" kern="1200" dirty="0" smtClean="0">
              <a:latin typeface="Arial" pitchFamily="34" charset="0"/>
              <a:cs typeface="Arial" pitchFamily="34" charset="0"/>
            </a:rPr>
            <a:t>Văn bằng, chứng chỉ</a:t>
          </a:r>
          <a:endParaRPr lang="en-US" sz="3200" b="1" kern="1200" dirty="0">
            <a:latin typeface="Arial" pitchFamily="34" charset="0"/>
            <a:cs typeface="Arial" pitchFamily="34" charset="0"/>
          </a:endParaRPr>
        </a:p>
      </dsp:txBody>
      <dsp:txXfrm>
        <a:off x="516519" y="3517148"/>
        <a:ext cx="7192670" cy="703356"/>
      </dsp:txXfrm>
    </dsp:sp>
    <dsp:sp modelId="{89FA790F-F468-46A0-8C34-39A2DFB7A216}">
      <dsp:nvSpPr>
        <dsp:cNvPr id="0" name=""/>
        <dsp:cNvSpPr/>
      </dsp:nvSpPr>
      <dsp:spPr>
        <a:xfrm>
          <a:off x="76921" y="3429228"/>
          <a:ext cx="879195" cy="879195"/>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3034E2-EBB3-4997-B54A-084D07A671C7}">
      <dsp:nvSpPr>
        <dsp:cNvPr id="0" name=""/>
        <dsp:cNvSpPr/>
      </dsp:nvSpPr>
      <dsp:spPr>
        <a:xfrm>
          <a:off x="0" y="634837"/>
          <a:ext cx="77724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vi-VN" sz="2800" i="1" kern="1200" dirty="0" smtClean="0">
              <a:latin typeface="Arial" pitchFamily="34" charset="0"/>
              <a:cs typeface="Arial" pitchFamily="34" charset="0"/>
            </a:rPr>
            <a:t>Tăng sức ‘thu hút’ của giáo dục nghề nghiệp</a:t>
          </a:r>
          <a:endParaRPr lang="en-US" sz="2800" kern="1200" dirty="0">
            <a:latin typeface="Arial" pitchFamily="34" charset="0"/>
            <a:cs typeface="Arial" pitchFamily="34" charset="0"/>
          </a:endParaRPr>
        </a:p>
      </dsp:txBody>
      <dsp:txXfrm>
        <a:off x="0" y="634837"/>
        <a:ext cx="7772400" cy="1216800"/>
      </dsp:txXfrm>
    </dsp:sp>
    <dsp:sp modelId="{A5B822A5-8A13-4ADB-90F9-B1EDA74692BD}">
      <dsp:nvSpPr>
        <dsp:cNvPr id="0" name=""/>
        <dsp:cNvSpPr/>
      </dsp:nvSpPr>
      <dsp:spPr>
        <a:xfrm>
          <a:off x="0" y="1851637"/>
          <a:ext cx="7772400" cy="2085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228600" lvl="1" indent="-228600" algn="just" defTabSz="1066800">
            <a:lnSpc>
              <a:spcPct val="110000"/>
            </a:lnSpc>
            <a:spcBef>
              <a:spcPct val="0"/>
            </a:spcBef>
            <a:spcAft>
              <a:spcPct val="20000"/>
            </a:spcAft>
            <a:buChar char="••"/>
          </a:pPr>
          <a:r>
            <a:rPr lang="en-US" sz="2400" kern="1200" dirty="0" smtClean="0">
              <a:latin typeface="Arial" pitchFamily="34" charset="0"/>
              <a:cs typeface="Arial" pitchFamily="34" charset="0"/>
            </a:rPr>
            <a:t>C</a:t>
          </a:r>
          <a:r>
            <a:rPr lang="vi-VN" sz="2400" kern="1200" dirty="0" smtClean="0">
              <a:latin typeface="Arial" pitchFamily="34" charset="0"/>
              <a:cs typeface="Arial" pitchFamily="34" charset="0"/>
            </a:rPr>
            <a:t>ác bậc trình độ đào tạo GDNN trở nên rõ ràng, dễ hiểu hơn đối với mọi đối tượng trong xã hội</a:t>
          </a:r>
          <a:endParaRPr lang="en-US" sz="2400" kern="1200" dirty="0">
            <a:latin typeface="Arial" pitchFamily="34" charset="0"/>
            <a:cs typeface="Arial" pitchFamily="34" charset="0"/>
          </a:endParaRPr>
        </a:p>
        <a:p>
          <a:pPr marL="228600" lvl="1" indent="-228600" algn="just" defTabSz="1066800">
            <a:lnSpc>
              <a:spcPct val="110000"/>
            </a:lnSpc>
            <a:spcBef>
              <a:spcPct val="0"/>
            </a:spcBef>
            <a:spcAft>
              <a:spcPct val="20000"/>
            </a:spcAft>
            <a:buChar char="••"/>
          </a:pPr>
          <a:r>
            <a:rPr lang="vi-VN" sz="2400" kern="1200" dirty="0" smtClean="0">
              <a:latin typeface="Arial" pitchFamily="34" charset="0"/>
              <a:cs typeface="Arial" pitchFamily="34" charset="0"/>
            </a:rPr>
            <a:t>Khung TĐQG thể hiện con đường liên thông rộng mở và dễ dàng hơn giữa GDNN lên giáo dục đại học</a:t>
          </a:r>
          <a:endParaRPr lang="en-US" sz="2400" kern="1200" dirty="0">
            <a:latin typeface="Arial" pitchFamily="34" charset="0"/>
            <a:cs typeface="Arial" pitchFamily="34" charset="0"/>
          </a:endParaRPr>
        </a:p>
      </dsp:txBody>
      <dsp:txXfrm>
        <a:off x="0" y="1851637"/>
        <a:ext cx="7772400" cy="208552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3034E2-EBB3-4997-B54A-084D07A671C7}">
      <dsp:nvSpPr>
        <dsp:cNvPr id="0" name=""/>
        <dsp:cNvSpPr/>
      </dsp:nvSpPr>
      <dsp:spPr>
        <a:xfrm>
          <a:off x="0" y="2892"/>
          <a:ext cx="7772400" cy="12393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just" defTabSz="1155700">
            <a:lnSpc>
              <a:spcPct val="90000"/>
            </a:lnSpc>
            <a:spcBef>
              <a:spcPct val="0"/>
            </a:spcBef>
            <a:spcAft>
              <a:spcPct val="35000"/>
            </a:spcAft>
          </a:pPr>
          <a:r>
            <a:rPr lang="en-US" sz="2600" b="0" i="1" kern="1200" dirty="0" smtClean="0">
              <a:latin typeface="Arial" pitchFamily="34" charset="0"/>
              <a:cs typeface="Arial" pitchFamily="34" charset="0"/>
            </a:rPr>
            <a:t>Đ</a:t>
          </a:r>
          <a:r>
            <a:rPr lang="vi-VN" sz="2600" b="0" i="1" kern="1200" dirty="0" smtClean="0">
              <a:latin typeface="Arial" pitchFamily="34" charset="0"/>
              <a:cs typeface="Arial" pitchFamily="34" charset="0"/>
            </a:rPr>
            <a:t>ặt nền tảng để đổi mới chương trình đào tạo GDNN theo chuẩn đầu ra; đổi mới việc đánh giá, công nhận, cấp văn bằng, chứng chỉ GDNN</a:t>
          </a:r>
          <a:endParaRPr lang="en-US" sz="2600" kern="1200" dirty="0">
            <a:latin typeface="Arial" pitchFamily="34" charset="0"/>
            <a:cs typeface="Arial" pitchFamily="34" charset="0"/>
          </a:endParaRPr>
        </a:p>
      </dsp:txBody>
      <dsp:txXfrm>
        <a:off x="0" y="2892"/>
        <a:ext cx="7772400" cy="1239354"/>
      </dsp:txXfrm>
    </dsp:sp>
    <dsp:sp modelId="{A5B822A5-8A13-4ADB-90F9-B1EDA74692BD}">
      <dsp:nvSpPr>
        <dsp:cNvPr id="0" name=""/>
        <dsp:cNvSpPr/>
      </dsp:nvSpPr>
      <dsp:spPr>
        <a:xfrm>
          <a:off x="0" y="1242246"/>
          <a:ext cx="7772400" cy="3326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228600" lvl="1" indent="-228600" algn="just" defTabSz="1066800">
            <a:lnSpc>
              <a:spcPct val="110000"/>
            </a:lnSpc>
            <a:spcBef>
              <a:spcPct val="0"/>
            </a:spcBef>
            <a:spcAft>
              <a:spcPct val="20000"/>
            </a:spcAft>
            <a:buChar char="••"/>
          </a:pPr>
          <a:r>
            <a:rPr lang="vi-VN" sz="2400" b="0" i="0" kern="1200" dirty="0" smtClean="0">
              <a:latin typeface="Arial" pitchFamily="34" charset="0"/>
              <a:cs typeface="Arial" pitchFamily="34" charset="0"/>
            </a:rPr>
            <a:t>Khung TĐQG giúp trả lời câu hỏi này do mỗi bậc trình độ của Khung TĐQG đã xác định và mô tả chi tiết cụ thể chuẩn/kết quả đầu ra mà người tốt nghiệp phải đạt được.</a:t>
          </a:r>
          <a:endParaRPr lang="en-US" sz="2400" kern="1200" dirty="0">
            <a:latin typeface="Arial" pitchFamily="34" charset="0"/>
            <a:cs typeface="Arial" pitchFamily="34" charset="0"/>
          </a:endParaRPr>
        </a:p>
        <a:p>
          <a:pPr marL="228600" lvl="1" indent="-228600" algn="just" defTabSz="1066800">
            <a:lnSpc>
              <a:spcPct val="110000"/>
            </a:lnSpc>
            <a:spcBef>
              <a:spcPct val="0"/>
            </a:spcBef>
            <a:spcAft>
              <a:spcPct val="20000"/>
            </a:spcAft>
            <a:buChar char="••"/>
          </a:pPr>
          <a:r>
            <a:rPr lang="vi-VN" sz="2400" b="0" i="0" kern="1200" dirty="0" smtClean="0">
              <a:latin typeface="Arial" pitchFamily="34" charset="0"/>
              <a:cs typeface="Arial" pitchFamily="34" charset="0"/>
            </a:rPr>
            <a:t>Khung TĐQG quy định cụ thể số lượng tín chỉ của từng bậc trình độ sẽ tạo điều kiện cho người học tích lũy và chuyển đổi tín chỉ giữa các chương trình đào tạo, đồng thời tạo điều kiện đổi mới việc công nhận tốt nghiệp và cấp bằng tốt nghiệp.</a:t>
          </a:r>
          <a:endParaRPr lang="en-US" sz="2400" kern="1200" dirty="0">
            <a:latin typeface="Arial" pitchFamily="34" charset="0"/>
            <a:cs typeface="Arial" pitchFamily="34" charset="0"/>
          </a:endParaRPr>
        </a:p>
      </dsp:txBody>
      <dsp:txXfrm>
        <a:off x="0" y="1242246"/>
        <a:ext cx="7772400" cy="332686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3034E2-EBB3-4997-B54A-084D07A671C7}">
      <dsp:nvSpPr>
        <dsp:cNvPr id="0" name=""/>
        <dsp:cNvSpPr/>
      </dsp:nvSpPr>
      <dsp:spPr>
        <a:xfrm>
          <a:off x="0" y="231187"/>
          <a:ext cx="77724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just" defTabSz="1155700">
            <a:lnSpc>
              <a:spcPct val="90000"/>
            </a:lnSpc>
            <a:spcBef>
              <a:spcPct val="0"/>
            </a:spcBef>
            <a:spcAft>
              <a:spcPct val="35000"/>
            </a:spcAft>
          </a:pPr>
          <a:r>
            <a:rPr lang="vi-VN" sz="2600" b="0" i="1" kern="1200" dirty="0" smtClean="0">
              <a:latin typeface="Arial" pitchFamily="34" charset="0"/>
              <a:cs typeface="Arial" pitchFamily="34" charset="0"/>
            </a:rPr>
            <a:t>Thúc đẩy khu vực và quốc tế công nhận bằng cấp GDNN của Việt Nam</a:t>
          </a:r>
          <a:endParaRPr lang="en-US" sz="2600" kern="1200" dirty="0">
            <a:latin typeface="Arial" pitchFamily="34" charset="0"/>
            <a:cs typeface="Arial" pitchFamily="34" charset="0"/>
          </a:endParaRPr>
        </a:p>
      </dsp:txBody>
      <dsp:txXfrm>
        <a:off x="0" y="231187"/>
        <a:ext cx="7772400" cy="1216800"/>
      </dsp:txXfrm>
    </dsp:sp>
    <dsp:sp modelId="{A5B822A5-8A13-4ADB-90F9-B1EDA74692BD}">
      <dsp:nvSpPr>
        <dsp:cNvPr id="0" name=""/>
        <dsp:cNvSpPr/>
      </dsp:nvSpPr>
      <dsp:spPr>
        <a:xfrm>
          <a:off x="0" y="1447987"/>
          <a:ext cx="7772400" cy="2892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228600" lvl="1" indent="-228600" algn="just" defTabSz="1066800">
            <a:lnSpc>
              <a:spcPct val="110000"/>
            </a:lnSpc>
            <a:spcBef>
              <a:spcPct val="0"/>
            </a:spcBef>
            <a:spcAft>
              <a:spcPct val="20000"/>
            </a:spcAft>
            <a:buChar char="••"/>
          </a:pPr>
          <a:r>
            <a:rPr lang="vi-VN" sz="2400" b="0" i="0" kern="1200" dirty="0" smtClean="0">
              <a:latin typeface="Arial" pitchFamily="34" charset="0"/>
              <a:cs typeface="Arial" pitchFamily="34" charset="0"/>
            </a:rPr>
            <a:t>Khung TĐQG Việt Nam được xây dựng dựa trên AQRF, EQF và có nhiều điểm tương đồng với các Khung TĐQG các nước</a:t>
          </a:r>
          <a:endParaRPr lang="en-US" sz="2400" kern="1200" dirty="0">
            <a:latin typeface="Arial" pitchFamily="34" charset="0"/>
            <a:cs typeface="Arial" pitchFamily="34" charset="0"/>
          </a:endParaRPr>
        </a:p>
        <a:p>
          <a:pPr marL="228600" lvl="1" indent="-228600" algn="just" defTabSz="1066800">
            <a:lnSpc>
              <a:spcPct val="110000"/>
            </a:lnSpc>
            <a:spcBef>
              <a:spcPct val="0"/>
            </a:spcBef>
            <a:spcAft>
              <a:spcPct val="20000"/>
            </a:spcAft>
            <a:buChar char="••"/>
          </a:pPr>
          <a:r>
            <a:rPr lang="en-US" sz="2400" b="0" i="0" kern="1200" dirty="0" smtClean="0">
              <a:latin typeface="Arial" pitchFamily="34" charset="0"/>
              <a:cs typeface="Arial" pitchFamily="34" charset="0"/>
            </a:rPr>
            <a:t>S</a:t>
          </a:r>
          <a:r>
            <a:rPr lang="vi-VN" sz="2400" b="0" i="0" kern="1200" dirty="0" smtClean="0">
              <a:latin typeface="Arial" pitchFamily="34" charset="0"/>
              <a:cs typeface="Arial" pitchFamily="34" charset="0"/>
            </a:rPr>
            <a:t>au khi Việt Nam hoàn thành việc đối chiếu giữa Khung TĐQG với Khung trình độ ASEAN sẽ thúc đẩy quá trình công nhận bằng cấp lẫn nhau giữa các nước ASEAN</a:t>
          </a:r>
          <a:endParaRPr lang="en-US" sz="2400" kern="1200" dirty="0">
            <a:latin typeface="Arial" pitchFamily="34" charset="0"/>
            <a:cs typeface="Arial" pitchFamily="34" charset="0"/>
          </a:endParaRPr>
        </a:p>
      </dsp:txBody>
      <dsp:txXfrm>
        <a:off x="0" y="1447987"/>
        <a:ext cx="7772400" cy="289282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3034E2-EBB3-4997-B54A-084D07A671C7}">
      <dsp:nvSpPr>
        <dsp:cNvPr id="0" name=""/>
        <dsp:cNvSpPr/>
      </dsp:nvSpPr>
      <dsp:spPr>
        <a:xfrm>
          <a:off x="0" y="668474"/>
          <a:ext cx="77724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just" defTabSz="1155700">
            <a:lnSpc>
              <a:spcPct val="90000"/>
            </a:lnSpc>
            <a:spcBef>
              <a:spcPct val="0"/>
            </a:spcBef>
            <a:spcAft>
              <a:spcPct val="35000"/>
            </a:spcAft>
          </a:pPr>
          <a:r>
            <a:rPr lang="vi-VN" sz="2600" b="0" i="1" kern="1200" dirty="0" smtClean="0">
              <a:latin typeface="Arial" pitchFamily="34" charset="0"/>
              <a:cs typeface="Arial" pitchFamily="34" charset="0"/>
            </a:rPr>
            <a:t>Nâng cao chất lượng GDNN</a:t>
          </a:r>
          <a:endParaRPr lang="en-US" sz="2600" kern="1200" dirty="0">
            <a:latin typeface="Arial" pitchFamily="34" charset="0"/>
            <a:cs typeface="Arial" pitchFamily="34" charset="0"/>
          </a:endParaRPr>
        </a:p>
      </dsp:txBody>
      <dsp:txXfrm>
        <a:off x="0" y="668474"/>
        <a:ext cx="7772400" cy="1216800"/>
      </dsp:txXfrm>
    </dsp:sp>
    <dsp:sp modelId="{A5B822A5-8A13-4ADB-90F9-B1EDA74692BD}">
      <dsp:nvSpPr>
        <dsp:cNvPr id="0" name=""/>
        <dsp:cNvSpPr/>
      </dsp:nvSpPr>
      <dsp:spPr>
        <a:xfrm>
          <a:off x="0" y="1885275"/>
          <a:ext cx="7772400" cy="2018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228600" lvl="1" indent="-228600" algn="just" defTabSz="1066800">
            <a:lnSpc>
              <a:spcPct val="110000"/>
            </a:lnSpc>
            <a:spcBef>
              <a:spcPct val="0"/>
            </a:spcBef>
            <a:spcAft>
              <a:spcPct val="20000"/>
            </a:spcAft>
            <a:buChar char="••"/>
          </a:pPr>
          <a:r>
            <a:rPr lang="en-US" sz="2400" b="0" i="0" kern="1200" dirty="0" smtClean="0">
              <a:latin typeface="Arial" pitchFamily="34" charset="0"/>
              <a:cs typeface="Arial" pitchFamily="34" charset="0"/>
            </a:rPr>
            <a:t>Đ</a:t>
          </a:r>
          <a:r>
            <a:rPr lang="vi-VN" sz="2400" b="0" i="0" kern="1200" dirty="0" smtClean="0">
              <a:latin typeface="Arial" pitchFamily="34" charset="0"/>
              <a:cs typeface="Arial" pitchFamily="34" charset="0"/>
            </a:rPr>
            <a:t>ặt ra yêu cầu phải rà soát, chỉnh sửa hệ thống các chuẩn khác trong GDNN như chuẩn nhà giáo, chuẩn cán bộ quản lý, các tiêu chuẩn kiểm định chất lượng hay các tiêu chí trường nghề chất lượng cao cho phù hợp với Khung TĐQG</a:t>
          </a:r>
          <a:endParaRPr lang="en-US" sz="2400" kern="1200" dirty="0">
            <a:latin typeface="Arial" pitchFamily="34" charset="0"/>
            <a:cs typeface="Arial" pitchFamily="34" charset="0"/>
          </a:endParaRPr>
        </a:p>
      </dsp:txBody>
      <dsp:txXfrm>
        <a:off x="0" y="1885275"/>
        <a:ext cx="7772400" cy="201825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8C9AF7-0AF4-442E-9AED-E44571938FDC}">
      <dsp:nvSpPr>
        <dsp:cNvPr id="0" name=""/>
        <dsp:cNvSpPr/>
      </dsp:nvSpPr>
      <dsp:spPr>
        <a:xfrm>
          <a:off x="0" y="18540"/>
          <a:ext cx="7772400" cy="10541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b="0" i="1" kern="1200" dirty="0" smtClean="0">
              <a:latin typeface="Arial" pitchFamily="34" charset="0"/>
              <a:cs typeface="Arial" pitchFamily="34" charset="0"/>
            </a:rPr>
            <a:t>Triển khai Khung TĐQG phải nhiều thời gian và cần nhiều nguồn lực</a:t>
          </a:r>
          <a:endParaRPr lang="en-US" sz="2800" kern="1200" dirty="0">
            <a:latin typeface="Arial" pitchFamily="34" charset="0"/>
            <a:cs typeface="Arial" pitchFamily="34" charset="0"/>
          </a:endParaRPr>
        </a:p>
      </dsp:txBody>
      <dsp:txXfrm>
        <a:off x="0" y="18540"/>
        <a:ext cx="7772400" cy="1054170"/>
      </dsp:txXfrm>
    </dsp:sp>
    <dsp:sp modelId="{17DCEE10-FA97-4B77-A9E4-8E827CA9AB14}">
      <dsp:nvSpPr>
        <dsp:cNvPr id="0" name=""/>
        <dsp:cNvSpPr/>
      </dsp:nvSpPr>
      <dsp:spPr>
        <a:xfrm>
          <a:off x="0" y="1072710"/>
          <a:ext cx="7772400"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43180" rIns="241808" bIns="43180" numCol="1" spcCol="1270" anchor="t" anchorCtr="0">
          <a:noAutofit/>
        </a:bodyPr>
        <a:lstStyle/>
        <a:p>
          <a:pPr marL="228600" lvl="1" indent="-228600" algn="l" defTabSz="1200150">
            <a:lnSpc>
              <a:spcPct val="90000"/>
            </a:lnSpc>
            <a:spcBef>
              <a:spcPct val="0"/>
            </a:spcBef>
            <a:spcAft>
              <a:spcPct val="20000"/>
            </a:spcAft>
            <a:buChar char="••"/>
          </a:pPr>
          <a:endParaRPr lang="en-US" sz="2700" kern="1200"/>
        </a:p>
      </dsp:txBody>
      <dsp:txXfrm>
        <a:off x="0" y="1072710"/>
        <a:ext cx="7772400" cy="563040"/>
      </dsp:txXfrm>
    </dsp:sp>
    <dsp:sp modelId="{8F8786A2-B1E6-4E80-929B-962A30EC6121}">
      <dsp:nvSpPr>
        <dsp:cNvPr id="0" name=""/>
        <dsp:cNvSpPr/>
      </dsp:nvSpPr>
      <dsp:spPr>
        <a:xfrm>
          <a:off x="0" y="1635750"/>
          <a:ext cx="7772400" cy="105417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vi-VN" sz="2800" b="0" i="1" kern="1200" dirty="0" smtClean="0">
              <a:latin typeface="Arial" pitchFamily="34" charset="0"/>
              <a:cs typeface="Arial" pitchFamily="34" charset="0"/>
            </a:rPr>
            <a:t>Yêu cầu tăng cường, phát triển hệ thống đảm bảo chất lượng GDNN</a:t>
          </a:r>
          <a:endParaRPr lang="en-US" sz="2800" kern="1200" dirty="0">
            <a:latin typeface="Arial" pitchFamily="34" charset="0"/>
            <a:cs typeface="Arial" pitchFamily="34" charset="0"/>
          </a:endParaRPr>
        </a:p>
      </dsp:txBody>
      <dsp:txXfrm>
        <a:off x="0" y="1635750"/>
        <a:ext cx="7772400" cy="1054170"/>
      </dsp:txXfrm>
    </dsp:sp>
    <dsp:sp modelId="{CBE663DF-83F9-44D3-A888-795192398FA5}">
      <dsp:nvSpPr>
        <dsp:cNvPr id="0" name=""/>
        <dsp:cNvSpPr/>
      </dsp:nvSpPr>
      <dsp:spPr>
        <a:xfrm>
          <a:off x="0" y="2689920"/>
          <a:ext cx="7772400" cy="809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43180" rIns="241808" bIns="43180" numCol="1" spcCol="1270" anchor="t" anchorCtr="0">
          <a:noAutofit/>
        </a:bodyPr>
        <a:lstStyle/>
        <a:p>
          <a:pPr marL="228600" lvl="1" indent="-228600" algn="just" defTabSz="1200150">
            <a:lnSpc>
              <a:spcPct val="90000"/>
            </a:lnSpc>
            <a:spcBef>
              <a:spcPct val="0"/>
            </a:spcBef>
            <a:spcAft>
              <a:spcPct val="20000"/>
            </a:spcAft>
            <a:buChar char="••"/>
          </a:pPr>
          <a:r>
            <a:rPr lang="vi-VN" sz="2700" b="0" i="0" kern="1200" dirty="0" smtClean="0">
              <a:latin typeface="Arial" pitchFamily="34" charset="0"/>
              <a:cs typeface="Arial" pitchFamily="34" charset="0"/>
            </a:rPr>
            <a:t>Khung TĐQG và hệ thống đảm bảo chất lượng phải đồng bộ và song hành với nhau</a:t>
          </a:r>
          <a:endParaRPr lang="en-US" sz="2700" kern="1200" dirty="0">
            <a:latin typeface="Arial" pitchFamily="34" charset="0"/>
            <a:cs typeface="Arial" pitchFamily="34" charset="0"/>
          </a:endParaRPr>
        </a:p>
      </dsp:txBody>
      <dsp:txXfrm>
        <a:off x="0" y="2689920"/>
        <a:ext cx="7772400" cy="809370"/>
      </dsp:txXfrm>
    </dsp:sp>
    <dsp:sp modelId="{F3B7782F-A932-477A-91CF-62AD10C1F3AC}">
      <dsp:nvSpPr>
        <dsp:cNvPr id="0" name=""/>
        <dsp:cNvSpPr/>
      </dsp:nvSpPr>
      <dsp:spPr>
        <a:xfrm>
          <a:off x="0" y="3499290"/>
          <a:ext cx="7772400" cy="105417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b="0" i="1" kern="1200" dirty="0" smtClean="0">
              <a:latin typeface="Arial" pitchFamily="34" charset="0"/>
              <a:cs typeface="Arial" pitchFamily="34" charset="0"/>
            </a:rPr>
            <a:t>Triển khai Khung TĐQG cần có sự tham gia chặt chẽ của các doanh nghiệp</a:t>
          </a:r>
          <a:endParaRPr lang="en-US" sz="2800" kern="1200" dirty="0">
            <a:latin typeface="Arial" pitchFamily="34" charset="0"/>
            <a:cs typeface="Arial" pitchFamily="34" charset="0"/>
          </a:endParaRPr>
        </a:p>
      </dsp:txBody>
      <dsp:txXfrm>
        <a:off x="0" y="3499290"/>
        <a:ext cx="7772400" cy="105417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AE117-3DF1-467A-8D50-51C413443809}" type="datetimeFigureOut">
              <a:rPr lang="en-US" smtClean="0"/>
              <a:pPr/>
              <a:t>2/23/2017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F2C32-24C4-47F0-B23D-C596F2682286}" type="slidenum">
              <a:rPr lang="en-US" smtClean="0"/>
              <a:pPr/>
              <a:t>‹#›</a:t>
            </a:fld>
            <a:endParaRPr lang="en-US"/>
          </a:p>
        </p:txBody>
      </p:sp>
    </p:spTree>
    <p:extLst>
      <p:ext uri="{BB962C8B-B14F-4D97-AF65-F5344CB8AC3E}">
        <p14:creationId xmlns:p14="http://schemas.microsoft.com/office/powerpoint/2010/main" xmlns="" val="2156846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AF2C32-24C4-47F0-B23D-C596F2682286}" type="slidenum">
              <a:rPr lang="en-US" smtClean="0"/>
              <a:pPr/>
              <a:t>26</a:t>
            </a:fld>
            <a:endParaRPr lang="en-US"/>
          </a:p>
        </p:txBody>
      </p:sp>
    </p:spTree>
    <p:extLst>
      <p:ext uri="{BB962C8B-B14F-4D97-AF65-F5344CB8AC3E}">
        <p14:creationId xmlns:p14="http://schemas.microsoft.com/office/powerpoint/2010/main" xmlns="" val="90526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2/23/2017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2/23/2017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267200"/>
            <a:ext cx="6400800" cy="1600200"/>
          </a:xfrm>
        </p:spPr>
        <p:txBody>
          <a:bodyPr>
            <a:normAutofit fontScale="92500" lnSpcReduction="20000"/>
          </a:bodyPr>
          <a:lstStyle/>
          <a:p>
            <a:r>
              <a:rPr lang="en-US" dirty="0" smtClean="0">
                <a:latin typeface="Times New Roman" pitchFamily="18" charset="0"/>
                <a:cs typeface="Times New Roman" pitchFamily="18" charset="0"/>
              </a:rPr>
              <a:t>Phạm </a:t>
            </a:r>
            <a:r>
              <a:rPr lang="en-US" smtClean="0">
                <a:latin typeface="Times New Roman" pitchFamily="18" charset="0"/>
                <a:cs typeface="Times New Roman" pitchFamily="18" charset="0"/>
              </a:rPr>
              <a:t>Xuân Thu</a:t>
            </a:r>
          </a:p>
          <a:p>
            <a:endParaRPr lang="en-US" dirty="0" smtClean="0">
              <a:latin typeface="Times New Roman" pitchFamily="18" charset="0"/>
              <a:cs typeface="Times New Roman" pitchFamily="18" charset="0"/>
            </a:endParaRPr>
          </a:p>
          <a:p>
            <a:r>
              <a:rPr lang="en-US" smtClean="0">
                <a:latin typeface="Times New Roman" pitchFamily="18" charset="0"/>
                <a:cs typeface="Times New Roman" pitchFamily="18" charset="0"/>
              </a:rPr>
              <a:t>Tổng cục Dạy nghề</a:t>
            </a:r>
          </a:p>
          <a:p>
            <a:r>
              <a:rPr lang="en-US" smtClean="0">
                <a:latin typeface="Times New Roman" pitchFamily="18" charset="0"/>
                <a:cs typeface="Times New Roman" pitchFamily="18" charset="0"/>
              </a:rPr>
              <a:t>Viện </a:t>
            </a:r>
            <a:r>
              <a:rPr lang="en-US" dirty="0" smtClean="0">
                <a:latin typeface="Times New Roman" pitchFamily="18" charset="0"/>
                <a:cs typeface="Times New Roman" pitchFamily="18" charset="0"/>
              </a:rPr>
              <a:t>Nghiên cứu Khoa học Dạy nghề</a:t>
            </a:r>
            <a:endParaRPr lang="en-US" dirty="0">
              <a:latin typeface="Times New Roman" pitchFamily="18" charset="0"/>
              <a:cs typeface="Times New Roman" pitchFamily="18" charset="0"/>
            </a:endParaRPr>
          </a:p>
        </p:txBody>
      </p:sp>
      <p:sp>
        <p:nvSpPr>
          <p:cNvPr id="2" name="Title 1"/>
          <p:cNvSpPr>
            <a:spLocks noGrp="1"/>
          </p:cNvSpPr>
          <p:nvPr>
            <p:ph type="ctrTitle"/>
          </p:nvPr>
        </p:nvSpPr>
        <p:spPr/>
        <p:txBody>
          <a:bodyPr>
            <a:normAutofit/>
          </a:bodyPr>
          <a:lstStyle/>
          <a:p>
            <a:r>
              <a:rPr lang="en-US" sz="3200" dirty="0" smtClean="0">
                <a:latin typeface="Times New Roman" pitchFamily="18" charset="0"/>
                <a:cs typeface="Times New Roman" pitchFamily="18" charset="0"/>
              </a:rPr>
              <a:t>KHUNG TRÌNH ĐỘ QUỐC GIA </a:t>
            </a:r>
            <a:r>
              <a:rPr lang="en-US" sz="3200" smtClean="0">
                <a:latin typeface="Times New Roman" pitchFamily="18" charset="0"/>
                <a:cs typeface="Times New Roman" pitchFamily="18" charset="0"/>
              </a:rPr>
              <a:t>VIỆT NAM</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(Các trình độ thuộc GDNN)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957547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219200"/>
          </a:xfrm>
        </p:spPr>
        <p:txBody>
          <a:bodyPr>
            <a:normAutofit/>
          </a:bodyPr>
          <a:lstStyle/>
          <a:p>
            <a:r>
              <a:rPr lang="en-US" sz="2000" b="1" smtClean="0">
                <a:latin typeface="Times New Roman" pitchFamily="18" charset="0"/>
                <a:cs typeface="Times New Roman" pitchFamily="18" charset="0"/>
              </a:rPr>
              <a:t>Khó khăn vướng mắc khi triển khai thí điểm</a:t>
            </a:r>
            <a:endParaRPr lang="vi-VN" sz="2000"/>
          </a:p>
        </p:txBody>
      </p:sp>
      <p:sp>
        <p:nvSpPr>
          <p:cNvPr id="3" name="Content Placeholder 2"/>
          <p:cNvSpPr>
            <a:spLocks noGrp="1"/>
          </p:cNvSpPr>
          <p:nvPr>
            <p:ph sz="quarter" idx="1"/>
          </p:nvPr>
        </p:nvSpPr>
        <p:spPr/>
        <p:txBody>
          <a:bodyPr>
            <a:normAutofit fontScale="77500" lnSpcReduction="20000"/>
          </a:bodyPr>
          <a:lstStyle/>
          <a:p>
            <a:pPr lvl="0"/>
            <a:r>
              <a:rPr lang="en-US" smtClean="0">
                <a:latin typeface="Times New Roman" pitchFamily="18" charset="0"/>
                <a:cs typeface="Times New Roman" pitchFamily="18" charset="0"/>
              </a:rPr>
              <a:t>Khung trình độ quốc gia mới được ban hành, chưa có hướng dẫn cụ thể, một số khái niệm mới chưa làm quen, việc xác định mức độ kiến thức, kỹ năng, thái độ ở mỗi trình độ còn gặp nhiều khó khăn.</a:t>
            </a:r>
            <a:endParaRPr lang="vi-VN" smtClean="0">
              <a:latin typeface="Times New Roman" pitchFamily="18" charset="0"/>
              <a:cs typeface="Times New Roman" pitchFamily="18" charset="0"/>
            </a:endParaRPr>
          </a:p>
          <a:p>
            <a:pPr lvl="0"/>
            <a:r>
              <a:rPr lang="en-US" smtClean="0">
                <a:latin typeface="Times New Roman" pitchFamily="18" charset="0"/>
                <a:cs typeface="Times New Roman" pitchFamily="18" charset="0"/>
              </a:rPr>
              <a:t>Tiêu chuẩn kỹ năng nghề quốc gia hiện tại xây dựng theo vị trí việc làm và công việc, chưa được rà soát chỉnh sửa theo quy định mới (tiếp cận theo năng lực , Thông tư 56), do vậy việc tham chiếu từ tiêu chuẩn kỹ năng nghề quốc gia để thực hiện xây dựng chuẩn đầu ra gặp những khó khăn nhất định.</a:t>
            </a:r>
            <a:endParaRPr lang="vi-VN" smtClean="0">
              <a:latin typeface="Times New Roman" pitchFamily="18" charset="0"/>
              <a:cs typeface="Times New Roman" pitchFamily="18" charset="0"/>
            </a:endParaRPr>
          </a:p>
          <a:p>
            <a:pPr lvl="0"/>
            <a:r>
              <a:rPr lang="en-US" smtClean="0">
                <a:latin typeface="Times New Roman" pitchFamily="18" charset="0"/>
                <a:cs typeface="Times New Roman" pitchFamily="18" charset="0"/>
              </a:rPr>
              <a:t>Các khái niệm về khung trình độ quốc gia, chuẩn đầu ra và các khái niệm liên quan còn khá mới đối với tất cả các chuyên gia và các bên liên quan.</a:t>
            </a:r>
            <a:endParaRPr lang="vi-VN" smtClean="0">
              <a:latin typeface="Times New Roman" pitchFamily="18" charset="0"/>
              <a:cs typeface="Times New Roman" pitchFamily="18" charset="0"/>
            </a:endParaRPr>
          </a:p>
          <a:p>
            <a:pPr lvl="0"/>
            <a:r>
              <a:rPr lang="en-US" smtClean="0">
                <a:latin typeface="Times New Roman" pitchFamily="18" charset="0"/>
                <a:cs typeface="Times New Roman" pitchFamily="18" charset="0"/>
              </a:rPr>
              <a:t>Các cơ sở Giáo dục nghề nghiệp chưa được tiếp cận và chưa có kinh nghiệm trong việc xây dựng chuẩn đầu ra.</a:t>
            </a:r>
          </a:p>
          <a:p>
            <a:pPr lvl="0"/>
            <a:r>
              <a:rPr lang="en-US" smtClean="0">
                <a:latin typeface="Times New Roman" pitchFamily="18" charset="0"/>
                <a:cs typeface="Times New Roman" pitchFamily="18" charset="0"/>
              </a:rPr>
              <a:t>Số lượng chuyên gia có thể chuyển đổi từ các tiêu chuẩn “thế giới việc làm” sang các chuẩn của “môi trường đào tạo” còn hạn chế.</a:t>
            </a:r>
            <a:endParaRPr lang="vi-VN" smtClean="0">
              <a:latin typeface="Times New Roman" pitchFamily="18" charset="0"/>
              <a:cs typeface="Times New Roman" pitchFamily="18" charset="0"/>
            </a:endParaRPr>
          </a:p>
          <a:p>
            <a:endParaRPr lang="vi-VN">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305800" cy="1143000"/>
          </a:xfrm>
        </p:spPr>
        <p:txBody>
          <a:bodyPr>
            <a:normAutofit fontScale="90000"/>
          </a:bodyPr>
          <a:lstStyle/>
          <a:p>
            <a:r>
              <a:rPr lang="en-US" smtClean="0">
                <a:latin typeface="Times New Roman" pitchFamily="18" charset="0"/>
                <a:cs typeface="Times New Roman" pitchFamily="18" charset="0"/>
              </a:rPr>
              <a:t>Thách thức khi triển khai xây dựng chuẩn đầu ra</a:t>
            </a:r>
            <a:endParaRPr lang="vi-VN">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772400" cy="3581400"/>
          </a:xfrm>
        </p:spPr>
        <p:txBody>
          <a:bodyPr>
            <a:normAutofit fontScale="92500" lnSpcReduction="10000"/>
          </a:bodyPr>
          <a:lstStyle/>
          <a:p>
            <a:pPr>
              <a:lnSpc>
                <a:spcPct val="150000"/>
              </a:lnSpc>
            </a:pPr>
            <a:r>
              <a:rPr lang="en-US" smtClean="0">
                <a:latin typeface="Times New Roman" pitchFamily="18" charset="0"/>
                <a:cs typeface="Times New Roman" pitchFamily="18" charset="0"/>
              </a:rPr>
              <a:t>Kinh nghiệm</a:t>
            </a:r>
          </a:p>
          <a:p>
            <a:pPr>
              <a:lnSpc>
                <a:spcPct val="150000"/>
              </a:lnSpc>
            </a:pPr>
            <a:r>
              <a:rPr lang="en-US" smtClean="0">
                <a:latin typeface="Times New Roman" pitchFamily="18" charset="0"/>
                <a:cs typeface="Times New Roman" pitchFamily="18" charset="0"/>
              </a:rPr>
              <a:t>Liên thông (với trình độ đại học)</a:t>
            </a:r>
          </a:p>
          <a:p>
            <a:pPr>
              <a:lnSpc>
                <a:spcPct val="150000"/>
              </a:lnSpc>
            </a:pPr>
            <a:r>
              <a:rPr lang="en-US" smtClean="0">
                <a:latin typeface="Times New Roman" pitchFamily="18" charset="0"/>
                <a:cs typeface="Times New Roman" pitchFamily="18" charset="0"/>
              </a:rPr>
              <a:t>Trách nhiệm các bên liên quan</a:t>
            </a:r>
          </a:p>
          <a:p>
            <a:pPr>
              <a:lnSpc>
                <a:spcPct val="150000"/>
              </a:lnSpc>
            </a:pPr>
            <a:r>
              <a:rPr lang="en-US" smtClean="0">
                <a:latin typeface="Times New Roman" pitchFamily="18" charset="0"/>
                <a:cs typeface="Times New Roman" pitchFamily="18" charset="0"/>
              </a:rPr>
              <a:t>Quy mô xây dựng lớn</a:t>
            </a:r>
          </a:p>
          <a:p>
            <a:pPr>
              <a:lnSpc>
                <a:spcPct val="150000"/>
              </a:lnSpc>
            </a:pPr>
            <a:r>
              <a:rPr lang="en-US" smtClean="0">
                <a:latin typeface="Times New Roman" pitchFamily="18" charset="0"/>
                <a:cs typeface="Times New Roman" pitchFamily="18" charset="0"/>
              </a:rPr>
              <a:t>Nguồn lực hạn </a:t>
            </a:r>
            <a:r>
              <a:rPr lang="en-US" smtClean="0">
                <a:latin typeface="Times New Roman" pitchFamily="18" charset="0"/>
                <a:cs typeface="Times New Roman" pitchFamily="18" charset="0"/>
              </a:rPr>
              <a:t>chế</a:t>
            </a:r>
          </a:p>
          <a:p>
            <a:pPr>
              <a:lnSpc>
                <a:spcPct val="150000"/>
              </a:lnSpc>
            </a:pPr>
            <a:r>
              <a:rPr lang="en-US" smtClean="0">
                <a:latin typeface="Times New Roman" pitchFamily="18" charset="0"/>
                <a:cs typeface="Times New Roman" pitchFamily="18" charset="0"/>
              </a:rPr>
              <a:t>Đòi hỏi có thời gian</a:t>
            </a:r>
            <a:endParaRPr lang="vi-VN">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Kiến nghị</a:t>
            </a:r>
            <a:endParaRPr lang="en-US" dirty="0">
              <a:latin typeface="Times New Roman" pitchFamily="18" charset="0"/>
              <a:cs typeface="Times New Roman" pitchFamily="18" charset="0"/>
            </a:endParaRPr>
          </a:p>
        </p:txBody>
      </p:sp>
      <p:sp>
        <p:nvSpPr>
          <p:cNvPr id="7" name="Content Placeholder 6"/>
          <p:cNvSpPr>
            <a:spLocks noGrp="1"/>
          </p:cNvSpPr>
          <p:nvPr>
            <p:ph sz="quarter" idx="1"/>
          </p:nvPr>
        </p:nvSpPr>
        <p:spPr/>
        <p:txBody>
          <a:bodyPr>
            <a:normAutofit fontScale="77500" lnSpcReduction="20000"/>
          </a:bodyPr>
          <a:lstStyle/>
          <a:p>
            <a:pPr>
              <a:buNone/>
            </a:pPr>
            <a:r>
              <a:rPr lang="en-US" sz="2800" b="1" smtClean="0">
                <a:latin typeface="Times New Roman" pitchFamily="18" charset="0"/>
                <a:cs typeface="Times New Roman" pitchFamily="18" charset="0"/>
              </a:rPr>
              <a:t>Với Bộ LĐ</a:t>
            </a:r>
          </a:p>
          <a:p>
            <a:pPr lvl="0">
              <a:buFontTx/>
              <a:buChar char="-"/>
            </a:pPr>
            <a:r>
              <a:rPr lang="en-US" sz="2800" smtClean="0">
                <a:latin typeface="Times New Roman" pitchFamily="18" charset="0"/>
                <a:cs typeface="Times New Roman" pitchFamily="18" charset="0"/>
              </a:rPr>
              <a:t>Sớm phê duyệt Kế hoạch thực hiện VQF trong hệ thống GDNN</a:t>
            </a:r>
          </a:p>
          <a:p>
            <a:pPr lvl="0">
              <a:buFontTx/>
              <a:buChar char="-"/>
            </a:pPr>
            <a:r>
              <a:rPr lang="en-US" sz="2800" smtClean="0">
                <a:latin typeface="Times New Roman" pitchFamily="18" charset="0"/>
                <a:cs typeface="Times New Roman" pitchFamily="18" charset="0"/>
              </a:rPr>
              <a:t>Ban hành thông tư về qui trình phương pháp xây dựng chuẩn đầu ra</a:t>
            </a:r>
          </a:p>
          <a:p>
            <a:pPr lvl="0">
              <a:buFontTx/>
              <a:buChar char="-"/>
            </a:pPr>
            <a:r>
              <a:rPr lang="en-US" sz="2800" smtClean="0">
                <a:latin typeface="Times New Roman" pitchFamily="18" charset="0"/>
                <a:cs typeface="Times New Roman" pitchFamily="18" charset="0"/>
              </a:rPr>
              <a:t>Tập trung nguồn lực xây dựng chuẩn đầu ra</a:t>
            </a:r>
          </a:p>
          <a:p>
            <a:pPr lvl="0">
              <a:buNone/>
            </a:pPr>
            <a:r>
              <a:rPr lang="en-US" sz="2800" b="1" smtClean="0">
                <a:latin typeface="Times New Roman" pitchFamily="18" charset="0"/>
                <a:cs typeface="Times New Roman" pitchFamily="18" charset="0"/>
              </a:rPr>
              <a:t>Với Các bộ, ngành, VCCI và các doanh nghiệp</a:t>
            </a:r>
          </a:p>
          <a:p>
            <a:pPr lvl="0">
              <a:buFontTx/>
              <a:buChar char="-"/>
            </a:pPr>
            <a:r>
              <a:rPr lang="en-US" sz="2800" smtClean="0">
                <a:latin typeface="Times New Roman" pitchFamily="18" charset="0"/>
                <a:cs typeface="Times New Roman" pitchFamily="18" charset="0"/>
              </a:rPr>
              <a:t>Tăng cường phối hợp của các Bộ, ngành trong quá trình thực hiện VQF</a:t>
            </a:r>
          </a:p>
          <a:p>
            <a:pPr lvl="0">
              <a:buFontTx/>
              <a:buChar char="-"/>
            </a:pPr>
            <a:r>
              <a:rPr lang="en-US" sz="2800" smtClean="0">
                <a:latin typeface="Times New Roman" pitchFamily="18" charset="0"/>
                <a:cs typeface="Times New Roman" pitchFamily="18" charset="0"/>
              </a:rPr>
              <a:t>Đẩy mạnh sự tham gia của DoN </a:t>
            </a:r>
          </a:p>
          <a:p>
            <a:pPr lvl="0">
              <a:buNone/>
            </a:pPr>
            <a:r>
              <a:rPr lang="en-US" sz="2800" b="1" smtClean="0">
                <a:latin typeface="Times New Roman" pitchFamily="18" charset="0"/>
                <a:cs typeface="Times New Roman" pitchFamily="18" charset="0"/>
              </a:rPr>
              <a:t>Với các dự án</a:t>
            </a:r>
          </a:p>
          <a:p>
            <a:pPr>
              <a:buFontTx/>
              <a:buChar char="-"/>
            </a:pPr>
            <a:r>
              <a:rPr lang="en-US" sz="2800" smtClean="0">
                <a:latin typeface="Times New Roman" pitchFamily="18" charset="0"/>
                <a:cs typeface="Times New Roman" pitchFamily="18" charset="0"/>
              </a:rPr>
              <a:t>Ưu tiên hỗ trợ tài chính trong việc xây dựng chuẩn đầu ra</a:t>
            </a:r>
          </a:p>
          <a:p>
            <a:pPr>
              <a:buFontTx/>
              <a:buChar char="-"/>
            </a:pPr>
            <a:r>
              <a:rPr lang="en-US" sz="2800" smtClean="0">
                <a:latin typeface="Times New Roman" pitchFamily="18" charset="0"/>
                <a:cs typeface="Times New Roman" pitchFamily="18" charset="0"/>
              </a:rPr>
              <a:t>Hỗ trợ chuyên gia </a:t>
            </a:r>
          </a:p>
          <a:p>
            <a:pPr>
              <a:buFontTx/>
              <a:buChar char="-"/>
            </a:pPr>
            <a:r>
              <a:rPr lang="en-US" sz="2800" smtClean="0">
                <a:latin typeface="Times New Roman" pitchFamily="18" charset="0"/>
                <a:cs typeface="Times New Roman" pitchFamily="18" charset="0"/>
              </a:rPr>
              <a:t>Chia sẻ tài liệu và kinh nghiệm </a:t>
            </a:r>
          </a:p>
          <a:p>
            <a:pPr lvl="0">
              <a:buNone/>
            </a:pPr>
            <a:endParaRPr lang="en-US" sz="2800" smtClean="0">
              <a:latin typeface="Times New Roman" pitchFamily="18" charset="0"/>
              <a:cs typeface="Times New Roman" pitchFamily="18" charset="0"/>
            </a:endParaRPr>
          </a:p>
          <a:p>
            <a:pPr lvl="0">
              <a:buFontTx/>
              <a:buChar char="-"/>
            </a:pPr>
            <a:endParaRPr lang="en-US" sz="2800" smtClean="0">
              <a:latin typeface="Times New Roman" pitchFamily="18" charset="0"/>
              <a:cs typeface="Times New Roman" pitchFamily="18" charset="0"/>
            </a:endParaRPr>
          </a:p>
          <a:p>
            <a:pPr>
              <a:buNone/>
            </a:pPr>
            <a:endParaRPr lang="vi-VN">
              <a:latin typeface="Times New Roman" pitchFamily="18" charset="0"/>
              <a:cs typeface="Times New Roman" pitchFamily="18" charset="0"/>
            </a:endParaRPr>
          </a:p>
        </p:txBody>
      </p:sp>
    </p:spTree>
    <p:extLst>
      <p:ext uri="{BB962C8B-B14F-4D97-AF65-F5344CB8AC3E}">
        <p14:creationId xmlns:p14="http://schemas.microsoft.com/office/powerpoint/2010/main" xmlns="" val="3985747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ctr">
              <a:buNone/>
            </a:pPr>
            <a:endPar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a:p>
            <a:pPr marL="0" indent="0" algn="ctr">
              <a:buNone/>
            </a:pPr>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rPr>
              <a:t>Chân thành cảm ơn</a:t>
            </a:r>
            <a:endPar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Tree>
    <p:extLst>
      <p:ext uri="{BB962C8B-B14F-4D97-AF65-F5344CB8AC3E}">
        <p14:creationId xmlns:p14="http://schemas.microsoft.com/office/powerpoint/2010/main" xmlns="" val="1860288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92162"/>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06981955"/>
              </p:ext>
            </p:extLst>
          </p:nvPr>
        </p:nvGraphicFramePr>
        <p:xfrm>
          <a:off x="304800" y="822960"/>
          <a:ext cx="8610600" cy="5455920"/>
        </p:xfrm>
        <a:graphic>
          <a:graphicData uri="http://schemas.openxmlformats.org/drawingml/2006/table">
            <a:tbl>
              <a:tblPr firstRow="1" bandRow="1">
                <a:tableStyleId>{5C22544A-7EE6-4342-B048-85BDC9FD1C3A}</a:tableStyleId>
              </a:tblPr>
              <a:tblGrid>
                <a:gridCol w="631971"/>
                <a:gridCol w="4778229"/>
                <a:gridCol w="1219200"/>
                <a:gridCol w="1981200"/>
              </a:tblGrid>
              <a:tr h="370840">
                <a:tc>
                  <a:txBody>
                    <a:bodyPr/>
                    <a:lstStyle/>
                    <a:p>
                      <a:pPr algn="ct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Nội</a:t>
                      </a:r>
                      <a:r>
                        <a:rPr lang="en-US" sz="1700" baseline="0" dirty="0" smtClean="0">
                          <a:latin typeface="Arial" pitchFamily="34" charset="0"/>
                          <a:cs typeface="Arial" pitchFamily="34" charset="0"/>
                        </a:rPr>
                        <a:t> dung</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Khối</a:t>
                      </a:r>
                      <a:r>
                        <a:rPr lang="en-US" sz="1700" baseline="0" dirty="0" smtClean="0">
                          <a:latin typeface="Arial" pitchFamily="34" charset="0"/>
                          <a:cs typeface="Arial" pitchFamily="34" charset="0"/>
                        </a:rPr>
                        <a:t> lượng học tập tối thiểu</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Văn</a:t>
                      </a:r>
                      <a:r>
                        <a:rPr lang="en-US" sz="1700" baseline="0" dirty="0" smtClean="0">
                          <a:latin typeface="Arial" pitchFamily="34" charset="0"/>
                          <a:cs typeface="Arial" pitchFamily="34" charset="0"/>
                        </a:rPr>
                        <a:t> bằng, chứng chỉ</a:t>
                      </a:r>
                      <a:endParaRPr lang="en-US" sz="1700" dirty="0">
                        <a:latin typeface="Arial" pitchFamily="34" charset="0"/>
                        <a:cs typeface="Arial" pitchFamily="34" charset="0"/>
                      </a:endParaRPr>
                    </a:p>
                  </a:txBody>
                  <a:tcPr/>
                </a:tc>
              </a:tr>
              <a:tr h="370840">
                <a:tc>
                  <a:txBody>
                    <a:bodyPr/>
                    <a:lstStyle/>
                    <a:p>
                      <a:r>
                        <a:rPr lang="en-US" sz="1700" dirty="0" smtClean="0">
                          <a:latin typeface="Arial" pitchFamily="34" charset="0"/>
                          <a:cs typeface="Arial" pitchFamily="34" charset="0"/>
                        </a:rPr>
                        <a:t>Bậc</a:t>
                      </a:r>
                      <a:r>
                        <a:rPr lang="en-US" sz="1700" baseline="0" dirty="0" smtClean="0">
                          <a:latin typeface="Arial" pitchFamily="34" charset="0"/>
                          <a:cs typeface="Arial" pitchFamily="34" charset="0"/>
                        </a:rPr>
                        <a:t> 1</a:t>
                      </a:r>
                      <a:endParaRPr lang="en-US" sz="1700" dirty="0">
                        <a:latin typeface="Arial" pitchFamily="34" charset="0"/>
                        <a:cs typeface="Arial" pitchFamily="34" charset="0"/>
                      </a:endParaRPr>
                    </a:p>
                  </a:txBody>
                  <a:tcPr/>
                </a:tc>
                <a:tc>
                  <a:txBody>
                    <a:bodyPr/>
                    <a:lstStyle/>
                    <a:p>
                      <a:pPr algn="just"/>
                      <a:r>
                        <a:rPr kumimoji="0" lang="vi-VN" sz="1700" b="0" i="0" kern="1200" dirty="0" smtClean="0">
                          <a:solidFill>
                            <a:schemeClr val="dk1"/>
                          </a:solidFill>
                          <a:effectLst/>
                          <a:latin typeface="Arial" pitchFamily="34" charset="0"/>
                          <a:ea typeface="+mn-ea"/>
                          <a:cs typeface="Arial" pitchFamily="34" charset="0"/>
                        </a:rPr>
                        <a:t>Xác nhận trình độ đào tạo của người học có kiến thức phổ thông, cơ bản; kỹ năng thao tác cơ bản để thực hiện một hoặc một vài công việc đơn giản có tính lặp lại của một nghề xác định trong môi trường làm việc không thay đổi, với sự giám sát của người hướng dẫn.</a:t>
                      </a:r>
                      <a:endParaRPr lang="en-US" sz="1700" dirty="0">
                        <a:latin typeface="Arial" pitchFamily="34" charset="0"/>
                        <a:cs typeface="Arial" pitchFamily="34" charset="0"/>
                      </a:endParaRPr>
                    </a:p>
                  </a:txBody>
                  <a:tcPr/>
                </a:tc>
                <a:tc>
                  <a:txBody>
                    <a:bodyPr/>
                    <a:lstStyle/>
                    <a:p>
                      <a:pPr algn="ctr"/>
                      <a:r>
                        <a:rPr kumimoji="0" lang="vi-VN" sz="1700" b="0" i="0" kern="1200" dirty="0" smtClean="0">
                          <a:solidFill>
                            <a:schemeClr val="dk1"/>
                          </a:solidFill>
                          <a:effectLst/>
                          <a:latin typeface="Arial" pitchFamily="34" charset="0"/>
                          <a:ea typeface="+mn-ea"/>
                          <a:cs typeface="Arial" pitchFamily="34" charset="0"/>
                        </a:rPr>
                        <a:t>5 tín chỉ</a:t>
                      </a:r>
                      <a:endParaRPr lang="en-US" sz="1700" dirty="0">
                        <a:latin typeface="Arial" pitchFamily="34" charset="0"/>
                        <a:cs typeface="Arial" pitchFamily="34" charset="0"/>
                      </a:endParaRPr>
                    </a:p>
                  </a:txBody>
                  <a:tcPr/>
                </a:tc>
                <a:tc>
                  <a:txBody>
                    <a:bodyPr/>
                    <a:lstStyle/>
                    <a:p>
                      <a:pPr algn="just"/>
                      <a:r>
                        <a:rPr kumimoji="0" lang="en-US" sz="1700" b="0" i="0" kern="1200" dirty="0" smtClean="0">
                          <a:solidFill>
                            <a:schemeClr val="dk1"/>
                          </a:solidFill>
                          <a:effectLst/>
                          <a:latin typeface="Arial" pitchFamily="34" charset="0"/>
                          <a:ea typeface="+mn-ea"/>
                          <a:cs typeface="Arial" pitchFamily="34" charset="0"/>
                        </a:rPr>
                        <a:t>Hoàn</a:t>
                      </a:r>
                      <a:r>
                        <a:rPr kumimoji="0" lang="en-US" sz="1700" b="0" i="0" kern="1200" baseline="0" dirty="0" smtClean="0">
                          <a:solidFill>
                            <a:schemeClr val="dk1"/>
                          </a:solidFill>
                          <a:effectLst/>
                          <a:latin typeface="Arial" pitchFamily="34" charset="0"/>
                          <a:ea typeface="+mn-ea"/>
                          <a:cs typeface="Arial" pitchFamily="34" charset="0"/>
                        </a:rPr>
                        <a:t> thành chương trình, đ</a:t>
                      </a:r>
                      <a:r>
                        <a:rPr kumimoji="0" lang="vi-VN" sz="1700" b="0" i="0" kern="1200" dirty="0" smtClean="0">
                          <a:solidFill>
                            <a:schemeClr val="dk1"/>
                          </a:solidFill>
                          <a:effectLst/>
                          <a:latin typeface="Arial" pitchFamily="34" charset="0"/>
                          <a:ea typeface="+mn-ea"/>
                          <a:cs typeface="Arial" pitchFamily="34" charset="0"/>
                        </a:rPr>
                        <a:t>áp ứng yêu cầu chuẩn đầu ra Bậc 1 được cấp chứng chỉ sơ cấp I.</a:t>
                      </a:r>
                      <a:endParaRPr lang="en-US" sz="1700" dirty="0">
                        <a:latin typeface="Arial" pitchFamily="34" charset="0"/>
                        <a:cs typeface="Arial" pitchFamily="34" charset="0"/>
                      </a:endParaRPr>
                    </a:p>
                  </a:txBody>
                  <a:tcPr/>
                </a:tc>
              </a:tr>
              <a:tr h="370840">
                <a:tc>
                  <a:txBody>
                    <a:bodyPr/>
                    <a:lstStyle/>
                    <a:p>
                      <a:r>
                        <a:rPr lang="en-US" sz="1700" dirty="0" smtClean="0">
                          <a:latin typeface="Arial" pitchFamily="34" charset="0"/>
                          <a:cs typeface="Arial" pitchFamily="34" charset="0"/>
                        </a:rPr>
                        <a:t>Bậc</a:t>
                      </a:r>
                      <a:r>
                        <a:rPr lang="en-US" sz="1700" baseline="0" dirty="0" smtClean="0">
                          <a:latin typeface="Arial" pitchFamily="34" charset="0"/>
                          <a:cs typeface="Arial" pitchFamily="34" charset="0"/>
                        </a:rPr>
                        <a:t> 2</a:t>
                      </a:r>
                      <a:endParaRPr lang="en-US" sz="1700" dirty="0">
                        <a:latin typeface="Arial" pitchFamily="34" charset="0"/>
                        <a:cs typeface="Arial" pitchFamily="34" charset="0"/>
                      </a:endParaRPr>
                    </a:p>
                  </a:txBody>
                  <a:tcPr/>
                </a:tc>
                <a:tc>
                  <a:txBody>
                    <a:bodyPr/>
                    <a:lstStyle/>
                    <a:p>
                      <a:pPr algn="just"/>
                      <a:r>
                        <a:rPr kumimoji="0" lang="vi-VN" sz="17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và lý thuyết về hoạt động trong phạm vi hẹp của một nghề, kiến thức phổ thông, cơ bản về tự nhiên, văn hóa, xã hội và pháp luật; kỹ năng thực hành nghề nghiệp dựa trên các kỹ thuật tiêu chuẩn để thực hiện một số công việc có tính lặp lại trong môi trường rất ít thay đổi dưới sự giám sát của người hướng dẫn, có thể tự chủ trong một vài hoạt động cụ thể.</a:t>
                      </a:r>
                      <a:endParaRPr lang="en-US" sz="1700" dirty="0">
                        <a:latin typeface="Arial" pitchFamily="34" charset="0"/>
                        <a:cs typeface="Arial" pitchFamily="34" charset="0"/>
                      </a:endParaRPr>
                    </a:p>
                  </a:txBody>
                  <a:tcPr/>
                </a:tc>
                <a:tc>
                  <a:txBody>
                    <a:bodyPr/>
                    <a:lstStyle/>
                    <a:p>
                      <a:pPr algn="ctr"/>
                      <a:r>
                        <a:rPr kumimoji="0" lang="en-US" sz="1700" b="0" i="0" kern="1200" dirty="0" smtClean="0">
                          <a:solidFill>
                            <a:schemeClr val="dk1"/>
                          </a:solidFill>
                          <a:effectLst/>
                          <a:latin typeface="Arial" pitchFamily="34" charset="0"/>
                          <a:ea typeface="+mn-ea"/>
                          <a:cs typeface="Arial" pitchFamily="34" charset="0"/>
                        </a:rPr>
                        <a:t>15 tín chỉ</a:t>
                      </a:r>
                      <a:endParaRPr lang="en-US" sz="1700" dirty="0">
                        <a:latin typeface="Arial" pitchFamily="34" charset="0"/>
                        <a:cs typeface="Arial" pitchFamily="34" charset="0"/>
                      </a:endParaRPr>
                    </a:p>
                  </a:txBody>
                  <a:tcPr/>
                </a:tc>
                <a:tc>
                  <a:txBody>
                    <a:bodyPr/>
                    <a:lstStyle/>
                    <a:p>
                      <a:pPr algn="just"/>
                      <a:r>
                        <a:rPr kumimoji="0" lang="en-US" sz="1700" b="0" i="0" kern="1200" dirty="0" smtClean="0">
                          <a:solidFill>
                            <a:schemeClr val="dk1"/>
                          </a:solidFill>
                          <a:effectLst/>
                          <a:latin typeface="Arial" pitchFamily="34" charset="0"/>
                          <a:ea typeface="+mn-ea"/>
                          <a:cs typeface="Arial" pitchFamily="34" charset="0"/>
                        </a:rPr>
                        <a:t>Hoàn</a:t>
                      </a:r>
                      <a:r>
                        <a:rPr kumimoji="0" lang="en-US" sz="1700" b="0" i="0" kern="1200" baseline="0" dirty="0" smtClean="0">
                          <a:solidFill>
                            <a:schemeClr val="dk1"/>
                          </a:solidFill>
                          <a:effectLst/>
                          <a:latin typeface="Arial" pitchFamily="34" charset="0"/>
                          <a:ea typeface="+mn-ea"/>
                          <a:cs typeface="Arial" pitchFamily="34" charset="0"/>
                        </a:rPr>
                        <a:t> thành chương trình, </a:t>
                      </a:r>
                      <a:r>
                        <a:rPr kumimoji="0" lang="vi-VN" sz="1700" b="0" i="0" kern="1200" dirty="0" smtClean="0">
                          <a:solidFill>
                            <a:schemeClr val="dk1"/>
                          </a:solidFill>
                          <a:effectLst/>
                          <a:latin typeface="Arial" pitchFamily="34" charset="0"/>
                          <a:ea typeface="+mn-ea"/>
                          <a:cs typeface="Arial" pitchFamily="34" charset="0"/>
                        </a:rPr>
                        <a:t>đáp ứng yêu cầu chuẩn đầu ra Bậc 2 được cấp chứng chỉ sơ cấp II</a:t>
                      </a:r>
                      <a:endParaRPr lang="en-US" sz="17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49481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914514373"/>
              </p:ext>
            </p:extLst>
          </p:nvPr>
        </p:nvGraphicFramePr>
        <p:xfrm>
          <a:off x="381000" y="914400"/>
          <a:ext cx="8305800" cy="5775960"/>
        </p:xfrm>
        <a:graphic>
          <a:graphicData uri="http://schemas.openxmlformats.org/drawingml/2006/table">
            <a:tbl>
              <a:tblPr firstRow="1" bandRow="1">
                <a:tableStyleId>{5C22544A-7EE6-4342-B048-85BDC9FD1C3A}</a:tableStyleId>
              </a:tblPr>
              <a:tblGrid>
                <a:gridCol w="609600"/>
                <a:gridCol w="4114800"/>
                <a:gridCol w="1504950"/>
                <a:gridCol w="2076450"/>
              </a:tblGrid>
              <a:tr h="609600">
                <a:tc>
                  <a:txBody>
                    <a:bodyPr/>
                    <a:lstStyle/>
                    <a:p>
                      <a:pPr algn="ct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Nội</a:t>
                      </a:r>
                      <a:r>
                        <a:rPr lang="en-US" sz="1700" baseline="0" dirty="0" smtClean="0">
                          <a:latin typeface="Arial" pitchFamily="34" charset="0"/>
                          <a:cs typeface="Arial" pitchFamily="34" charset="0"/>
                        </a:rPr>
                        <a:t> dung</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Khối</a:t>
                      </a:r>
                      <a:r>
                        <a:rPr lang="en-US" sz="1700" baseline="0" dirty="0" smtClean="0">
                          <a:latin typeface="Arial" pitchFamily="34" charset="0"/>
                          <a:cs typeface="Arial" pitchFamily="34" charset="0"/>
                        </a:rPr>
                        <a:t> lượng học tập tối thiểu</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Văn</a:t>
                      </a:r>
                      <a:r>
                        <a:rPr lang="en-US" sz="1700" baseline="0" dirty="0" smtClean="0">
                          <a:latin typeface="Arial" pitchFamily="34" charset="0"/>
                          <a:cs typeface="Arial" pitchFamily="34" charset="0"/>
                        </a:rPr>
                        <a:t> bằng, chứng chỉ</a:t>
                      </a:r>
                      <a:endParaRPr lang="en-US" sz="1700" dirty="0">
                        <a:latin typeface="Arial" pitchFamily="34" charset="0"/>
                        <a:cs typeface="Arial" pitchFamily="34" charset="0"/>
                      </a:endParaRPr>
                    </a:p>
                  </a:txBody>
                  <a:tcPr/>
                </a:tc>
              </a:tr>
              <a:tr h="2225040">
                <a:tc>
                  <a:txBody>
                    <a:bodyPr/>
                    <a:lstStyle/>
                    <a:p>
                      <a:pPr algn="ctr"/>
                      <a:r>
                        <a:rPr lang="en-US" sz="1700" dirty="0" smtClean="0">
                          <a:latin typeface="Arial" pitchFamily="34" charset="0"/>
                          <a:cs typeface="Arial" pitchFamily="34" charset="0"/>
                        </a:rPr>
                        <a:t>Bậc</a:t>
                      </a:r>
                      <a:r>
                        <a:rPr lang="en-US" sz="1700" baseline="0" dirty="0" smtClean="0">
                          <a:latin typeface="Arial" pitchFamily="34" charset="0"/>
                          <a:cs typeface="Arial" pitchFamily="34" charset="0"/>
                        </a:rPr>
                        <a:t> 3</a:t>
                      </a:r>
                      <a:endParaRPr lang="en-US" sz="1700" dirty="0">
                        <a:latin typeface="Arial" pitchFamily="34" charset="0"/>
                        <a:cs typeface="Arial" pitchFamily="34" charset="0"/>
                      </a:endParaRPr>
                    </a:p>
                  </a:txBody>
                  <a:tcPr/>
                </a:tc>
                <a:tc>
                  <a:txBody>
                    <a:bodyPr/>
                    <a:lstStyle/>
                    <a:p>
                      <a:r>
                        <a:rPr kumimoji="0" lang="en-US" sz="1700" b="0" i="0" kern="1200" dirty="0" smtClean="0">
                          <a:solidFill>
                            <a:schemeClr val="dk1"/>
                          </a:solidFill>
                          <a:effectLst/>
                          <a:latin typeface="Arial" pitchFamily="34" charset="0"/>
                          <a:ea typeface="+mn-ea"/>
                          <a:cs typeface="Arial" pitchFamily="34" charset="0"/>
                        </a:rPr>
                        <a:t>K</a:t>
                      </a:r>
                      <a:r>
                        <a:rPr kumimoji="0" lang="vi-VN" sz="1700" b="0" i="0" kern="1200" dirty="0" smtClean="0">
                          <a:solidFill>
                            <a:schemeClr val="dk1"/>
                          </a:solidFill>
                          <a:effectLst/>
                          <a:latin typeface="Arial" pitchFamily="34" charset="0"/>
                          <a:ea typeface="+mn-ea"/>
                          <a:cs typeface="Arial" pitchFamily="34" charset="0"/>
                        </a:rPr>
                        <a:t>iến thức thực tế và lý thuyết về một số nội dung trong phạm vi của một nghề đào tạo; kiến thức phổ thông về tự nhiên, văn hóa, xã hội và pháp luật; kiến thức cơ bản về công nghệ thông tin; kỹ năng nhận thức, kỹ năng thực hành nghề nghiệp, kỹ năng giao tiếp </a:t>
                      </a:r>
                      <a:r>
                        <a:rPr kumimoji="0" lang="en-US" sz="1700" b="0" i="0" kern="1200" dirty="0" smtClean="0">
                          <a:solidFill>
                            <a:schemeClr val="dk1"/>
                          </a:solidFill>
                          <a:effectLst/>
                          <a:latin typeface="Arial" pitchFamily="34" charset="0"/>
                          <a:ea typeface="+mn-ea"/>
                          <a:cs typeface="Arial" pitchFamily="34" charset="0"/>
                        </a:rPr>
                        <a:t>...</a:t>
                      </a:r>
                      <a:endParaRPr lang="en-US" sz="1700" dirty="0">
                        <a:latin typeface="Arial" pitchFamily="34" charset="0"/>
                        <a:cs typeface="Arial" pitchFamily="34" charset="0"/>
                      </a:endParaRPr>
                    </a:p>
                  </a:txBody>
                  <a:tcPr/>
                </a:tc>
                <a:tc>
                  <a:txBody>
                    <a:bodyPr/>
                    <a:lstStyle/>
                    <a:p>
                      <a:pPr algn="ctr"/>
                      <a:r>
                        <a:rPr kumimoji="0" lang="en-US" sz="1700" b="0" i="0" kern="1200" dirty="0" smtClean="0">
                          <a:solidFill>
                            <a:schemeClr val="dk1"/>
                          </a:solidFill>
                          <a:effectLst/>
                          <a:latin typeface="Arial" pitchFamily="34" charset="0"/>
                          <a:ea typeface="+mn-ea"/>
                          <a:cs typeface="Arial" pitchFamily="34" charset="0"/>
                        </a:rPr>
                        <a:t>2</a:t>
                      </a:r>
                      <a:r>
                        <a:rPr kumimoji="0" lang="vi-VN" sz="1700" b="0" i="0" kern="1200" dirty="0" smtClean="0">
                          <a:solidFill>
                            <a:schemeClr val="dk1"/>
                          </a:solidFill>
                          <a:effectLst/>
                          <a:latin typeface="Arial" pitchFamily="34" charset="0"/>
                          <a:ea typeface="+mn-ea"/>
                          <a:cs typeface="Arial" pitchFamily="34" charset="0"/>
                        </a:rPr>
                        <a:t>5 tín chỉ</a:t>
                      </a:r>
                      <a:endParaRPr lang="en-US" sz="1700" dirty="0">
                        <a:latin typeface="Arial" pitchFamily="34" charset="0"/>
                        <a:cs typeface="Arial" pitchFamily="34" charset="0"/>
                      </a:endParaRPr>
                    </a:p>
                  </a:txBody>
                  <a:tcPr/>
                </a:tc>
                <a:tc>
                  <a:txBody>
                    <a:bodyPr/>
                    <a:lstStyle/>
                    <a:p>
                      <a:pPr algn="just"/>
                      <a:r>
                        <a:rPr kumimoji="0" lang="en-US" sz="1700" b="0" i="0" kern="1200" dirty="0" smtClean="0">
                          <a:solidFill>
                            <a:schemeClr val="dk1"/>
                          </a:solidFill>
                          <a:effectLst/>
                          <a:latin typeface="Arial" pitchFamily="34" charset="0"/>
                          <a:ea typeface="+mn-ea"/>
                          <a:cs typeface="Arial" pitchFamily="34" charset="0"/>
                        </a:rPr>
                        <a:t>Hoàn</a:t>
                      </a:r>
                      <a:r>
                        <a:rPr kumimoji="0" lang="en-US" sz="1700" b="0" i="0" kern="1200" baseline="0" dirty="0" smtClean="0">
                          <a:solidFill>
                            <a:schemeClr val="dk1"/>
                          </a:solidFill>
                          <a:effectLst/>
                          <a:latin typeface="Arial" pitchFamily="34" charset="0"/>
                          <a:ea typeface="+mn-ea"/>
                          <a:cs typeface="Arial" pitchFamily="34" charset="0"/>
                        </a:rPr>
                        <a:t> thành chương trình, đ</a:t>
                      </a:r>
                      <a:r>
                        <a:rPr kumimoji="0" lang="vi-VN" sz="1700" b="0" i="0" kern="1200" dirty="0" smtClean="0">
                          <a:solidFill>
                            <a:schemeClr val="dk1"/>
                          </a:solidFill>
                          <a:effectLst/>
                          <a:latin typeface="Arial" pitchFamily="34" charset="0"/>
                          <a:ea typeface="+mn-ea"/>
                          <a:cs typeface="Arial" pitchFamily="34" charset="0"/>
                        </a:rPr>
                        <a:t>áp ứng yêu cầu chuẩn đầu ra Bậc </a:t>
                      </a:r>
                      <a:r>
                        <a:rPr kumimoji="0" lang="en-US" sz="1700" b="0" i="0" kern="1200" dirty="0" smtClean="0">
                          <a:solidFill>
                            <a:schemeClr val="dk1"/>
                          </a:solidFill>
                          <a:effectLst/>
                          <a:latin typeface="Arial" pitchFamily="34" charset="0"/>
                          <a:ea typeface="+mn-ea"/>
                          <a:cs typeface="Arial" pitchFamily="34" charset="0"/>
                        </a:rPr>
                        <a:t>3</a:t>
                      </a:r>
                      <a:r>
                        <a:rPr kumimoji="0" lang="vi-VN" sz="1700" b="0" i="0" kern="1200" dirty="0" smtClean="0">
                          <a:solidFill>
                            <a:schemeClr val="dk1"/>
                          </a:solidFill>
                          <a:effectLst/>
                          <a:latin typeface="Arial" pitchFamily="34" charset="0"/>
                          <a:ea typeface="+mn-ea"/>
                          <a:cs typeface="Arial" pitchFamily="34" charset="0"/>
                        </a:rPr>
                        <a:t> được cấp chứng chỉ sơ cấp </a:t>
                      </a:r>
                      <a:r>
                        <a:rPr kumimoji="0" lang="en-US" sz="1700" b="0" i="0" kern="1200" dirty="0" smtClean="0">
                          <a:solidFill>
                            <a:schemeClr val="dk1"/>
                          </a:solidFill>
                          <a:effectLst/>
                          <a:latin typeface="Arial" pitchFamily="34" charset="0"/>
                          <a:ea typeface="+mn-ea"/>
                          <a:cs typeface="Arial" pitchFamily="34" charset="0"/>
                        </a:rPr>
                        <a:t>III</a:t>
                      </a:r>
                      <a:r>
                        <a:rPr kumimoji="0" lang="vi-VN" sz="1700" b="0" i="0" kern="1200" dirty="0" smtClean="0">
                          <a:solidFill>
                            <a:schemeClr val="dk1"/>
                          </a:solidFill>
                          <a:effectLst/>
                          <a:latin typeface="Arial" pitchFamily="34" charset="0"/>
                          <a:ea typeface="+mn-ea"/>
                          <a:cs typeface="Arial" pitchFamily="34" charset="0"/>
                        </a:rPr>
                        <a:t>.</a:t>
                      </a:r>
                      <a:endParaRPr lang="en-US" sz="1700" dirty="0">
                        <a:latin typeface="Arial" pitchFamily="34" charset="0"/>
                        <a:cs typeface="Arial" pitchFamily="34" charset="0"/>
                      </a:endParaRPr>
                    </a:p>
                  </a:txBody>
                  <a:tcPr/>
                </a:tc>
              </a:tr>
              <a:tr h="2188143">
                <a:tc>
                  <a:txBody>
                    <a:bodyPr/>
                    <a:lstStyle/>
                    <a:p>
                      <a:pPr algn="ctr"/>
                      <a:r>
                        <a:rPr lang="en-US" sz="1700" dirty="0" smtClean="0">
                          <a:latin typeface="Arial" pitchFamily="34" charset="0"/>
                          <a:cs typeface="Arial" pitchFamily="34" charset="0"/>
                        </a:rPr>
                        <a:t>Bậc</a:t>
                      </a:r>
                      <a:r>
                        <a:rPr lang="en-US" sz="1700" baseline="0" dirty="0" smtClean="0">
                          <a:latin typeface="Arial" pitchFamily="34" charset="0"/>
                          <a:cs typeface="Arial" pitchFamily="34" charset="0"/>
                        </a:rPr>
                        <a:t> 4</a:t>
                      </a:r>
                      <a:endParaRPr lang="en-US" sz="1700" dirty="0">
                        <a:latin typeface="Arial" pitchFamily="34" charset="0"/>
                        <a:cs typeface="Arial" pitchFamily="34" charset="0"/>
                      </a:endParaRPr>
                    </a:p>
                  </a:txBody>
                  <a:tcPr/>
                </a:tc>
                <a:tc>
                  <a:txBody>
                    <a:bodyPr/>
                    <a:lstStyle/>
                    <a:p>
                      <a:pPr algn="just"/>
                      <a:r>
                        <a:rPr kumimoji="0" lang="en-US" sz="1700" b="0" i="0" kern="1200" dirty="0" smtClean="0">
                          <a:solidFill>
                            <a:schemeClr val="dk1"/>
                          </a:solidFill>
                          <a:effectLst/>
                          <a:latin typeface="Arial" pitchFamily="34" charset="0"/>
                          <a:ea typeface="+mn-ea"/>
                          <a:cs typeface="Arial" pitchFamily="34" charset="0"/>
                        </a:rPr>
                        <a:t>K</a:t>
                      </a:r>
                      <a:r>
                        <a:rPr kumimoji="0" lang="vi-VN" sz="1700" b="0" i="0" kern="1200" dirty="0" smtClean="0">
                          <a:solidFill>
                            <a:schemeClr val="dk1"/>
                          </a:solidFill>
                          <a:effectLst/>
                          <a:latin typeface="Arial" pitchFamily="34" charset="0"/>
                          <a:ea typeface="+mn-ea"/>
                          <a:cs typeface="Arial" pitchFamily="34" charset="0"/>
                        </a:rPr>
                        <a:t>iến thức thực tế và lý thuyết cần thiết; kiến thức cơ bản về chính trị, văn hóa, xã hội, pháp luật và </a:t>
                      </a:r>
                      <a:r>
                        <a:rPr kumimoji="0" lang="en-US" sz="1700" b="0" i="0" kern="1200" dirty="0" smtClean="0">
                          <a:solidFill>
                            <a:schemeClr val="dk1"/>
                          </a:solidFill>
                          <a:effectLst/>
                          <a:latin typeface="Arial" pitchFamily="34" charset="0"/>
                          <a:ea typeface="+mn-ea"/>
                          <a:cs typeface="Arial" pitchFamily="34" charset="0"/>
                        </a:rPr>
                        <a:t>CNTT</a:t>
                      </a:r>
                      <a:r>
                        <a:rPr kumimoji="0" lang="vi-VN" sz="1700" b="0" i="0" kern="1200" dirty="0" smtClean="0">
                          <a:solidFill>
                            <a:schemeClr val="dk1"/>
                          </a:solidFill>
                          <a:effectLst/>
                          <a:latin typeface="Arial" pitchFamily="34" charset="0"/>
                          <a:ea typeface="+mn-ea"/>
                          <a:cs typeface="Arial" pitchFamily="34" charset="0"/>
                        </a:rPr>
                        <a:t>; kỹ năng nhận thức, kỹ năng thực hành nghề nghiệp, kỹ năng giao tiếp ứng xử, làm việc độc lập hay theo nhóm, chịu trách nhiệm cá nhân, và trách nhiệm đối với nhóm, có năng lực hướng dẫn, giám sát những người khác thực hiện công việc đã được định sẵn.</a:t>
                      </a:r>
                      <a:endParaRPr lang="en-US" sz="1700" dirty="0">
                        <a:latin typeface="Arial" pitchFamily="34" charset="0"/>
                        <a:cs typeface="Arial" pitchFamily="34" charset="0"/>
                      </a:endParaRPr>
                    </a:p>
                  </a:txBody>
                  <a:tcPr/>
                </a:tc>
                <a:tc>
                  <a:txBody>
                    <a:bodyPr/>
                    <a:lstStyle/>
                    <a:p>
                      <a:pPr algn="ctr"/>
                      <a:r>
                        <a:rPr kumimoji="0" lang="en-US" sz="1700" b="0" i="0" kern="1200" dirty="0" smtClean="0">
                          <a:solidFill>
                            <a:schemeClr val="dk1"/>
                          </a:solidFill>
                          <a:effectLst/>
                          <a:latin typeface="Arial" pitchFamily="34" charset="0"/>
                          <a:ea typeface="+mn-ea"/>
                          <a:cs typeface="Arial" pitchFamily="34" charset="0"/>
                        </a:rPr>
                        <a:t>35 tín chỉ </a:t>
                      </a:r>
                      <a:r>
                        <a:rPr kumimoji="0" lang="vi-VN" sz="1700" b="0" i="0" kern="1200" dirty="0" smtClean="0">
                          <a:solidFill>
                            <a:schemeClr val="dk1"/>
                          </a:solidFill>
                          <a:effectLst/>
                          <a:latin typeface="Arial" pitchFamily="34" charset="0"/>
                          <a:ea typeface="+mn-ea"/>
                          <a:cs typeface="Arial" pitchFamily="34" charset="0"/>
                        </a:rPr>
                        <a:t>đối với người có bằng tốt nghiệp </a:t>
                      </a:r>
                      <a:r>
                        <a:rPr kumimoji="0" lang="en-US" sz="1700" b="0" i="0" kern="1200" dirty="0" smtClean="0">
                          <a:solidFill>
                            <a:schemeClr val="dk1"/>
                          </a:solidFill>
                          <a:effectLst/>
                          <a:latin typeface="Arial" pitchFamily="34" charset="0"/>
                          <a:ea typeface="+mn-ea"/>
                          <a:cs typeface="Arial" pitchFamily="34" charset="0"/>
                        </a:rPr>
                        <a:t>THPT</a:t>
                      </a:r>
                      <a:r>
                        <a:rPr kumimoji="0" lang="vi-VN" sz="1700" b="0" i="0" kern="1200" dirty="0" smtClean="0">
                          <a:solidFill>
                            <a:schemeClr val="dk1"/>
                          </a:solidFill>
                          <a:effectLst/>
                          <a:latin typeface="Arial" pitchFamily="34" charset="0"/>
                          <a:ea typeface="+mn-ea"/>
                          <a:cs typeface="Arial" pitchFamily="34" charset="0"/>
                        </a:rPr>
                        <a:t>, 50 tín chỉ đối với người có bằng tốt nghiệp </a:t>
                      </a:r>
                      <a:r>
                        <a:rPr kumimoji="0" lang="en-US" sz="1700" b="0" i="0" kern="1200" dirty="0" smtClean="0">
                          <a:solidFill>
                            <a:schemeClr val="dk1"/>
                          </a:solidFill>
                          <a:effectLst/>
                          <a:latin typeface="Arial" pitchFamily="34" charset="0"/>
                          <a:ea typeface="+mn-ea"/>
                          <a:cs typeface="Arial" pitchFamily="34" charset="0"/>
                        </a:rPr>
                        <a:t>THCS</a:t>
                      </a:r>
                      <a:endParaRPr lang="en-US" sz="1700" dirty="0">
                        <a:latin typeface="Arial" pitchFamily="34" charset="0"/>
                        <a:cs typeface="Arial" pitchFamily="34" charset="0"/>
                      </a:endParaRPr>
                    </a:p>
                  </a:txBody>
                  <a:tcPr/>
                </a:tc>
                <a:tc>
                  <a:txBody>
                    <a:bodyPr/>
                    <a:lstStyle/>
                    <a:p>
                      <a:pPr algn="just"/>
                      <a:r>
                        <a:rPr kumimoji="0" lang="en-US" sz="1700" b="0" i="0" kern="1200" dirty="0" smtClean="0">
                          <a:solidFill>
                            <a:schemeClr val="dk1"/>
                          </a:solidFill>
                          <a:effectLst/>
                          <a:latin typeface="Arial" pitchFamily="34" charset="0"/>
                          <a:ea typeface="+mn-ea"/>
                          <a:cs typeface="Arial" pitchFamily="34" charset="0"/>
                        </a:rPr>
                        <a:t>Hoàn</a:t>
                      </a:r>
                      <a:r>
                        <a:rPr kumimoji="0" lang="en-US" sz="1700" b="0" i="0" kern="1200" baseline="0" dirty="0" smtClean="0">
                          <a:solidFill>
                            <a:schemeClr val="dk1"/>
                          </a:solidFill>
                          <a:effectLst/>
                          <a:latin typeface="Arial" pitchFamily="34" charset="0"/>
                          <a:ea typeface="+mn-ea"/>
                          <a:cs typeface="Arial" pitchFamily="34" charset="0"/>
                        </a:rPr>
                        <a:t> thành chương trình, </a:t>
                      </a:r>
                      <a:r>
                        <a:rPr kumimoji="0" lang="vi-VN" sz="1700" b="0" i="0" kern="1200" dirty="0" smtClean="0">
                          <a:solidFill>
                            <a:schemeClr val="dk1"/>
                          </a:solidFill>
                          <a:effectLst/>
                          <a:latin typeface="Arial" pitchFamily="34" charset="0"/>
                          <a:ea typeface="+mn-ea"/>
                          <a:cs typeface="Arial" pitchFamily="34" charset="0"/>
                        </a:rPr>
                        <a:t>đáp ứng yêu cầu chuẩn đầu ra Bậc </a:t>
                      </a:r>
                      <a:r>
                        <a:rPr kumimoji="0" lang="en-US" sz="1700" b="0" i="0" kern="1200" dirty="0" smtClean="0">
                          <a:solidFill>
                            <a:schemeClr val="dk1"/>
                          </a:solidFill>
                          <a:effectLst/>
                          <a:latin typeface="Arial" pitchFamily="34" charset="0"/>
                          <a:ea typeface="+mn-ea"/>
                          <a:cs typeface="Arial" pitchFamily="34" charset="0"/>
                        </a:rPr>
                        <a:t>4 </a:t>
                      </a:r>
                      <a:r>
                        <a:rPr kumimoji="0" lang="vi-VN" sz="1700" b="0" i="0" kern="1200" dirty="0" smtClean="0">
                          <a:solidFill>
                            <a:schemeClr val="dk1"/>
                          </a:solidFill>
                          <a:effectLst/>
                          <a:latin typeface="Arial" pitchFamily="34" charset="0"/>
                          <a:ea typeface="+mn-ea"/>
                          <a:cs typeface="Arial" pitchFamily="34" charset="0"/>
                        </a:rPr>
                        <a:t>được cấp </a:t>
                      </a:r>
                      <a:r>
                        <a:rPr kumimoji="0" lang="en-US" sz="1700" b="0" i="0" kern="1200" dirty="0" smtClean="0">
                          <a:solidFill>
                            <a:schemeClr val="dk1"/>
                          </a:solidFill>
                          <a:effectLst/>
                          <a:latin typeface="Arial" pitchFamily="34" charset="0"/>
                          <a:ea typeface="+mn-ea"/>
                          <a:cs typeface="Arial" pitchFamily="34" charset="0"/>
                        </a:rPr>
                        <a:t>bằng</a:t>
                      </a:r>
                      <a:r>
                        <a:rPr kumimoji="0" lang="en-US" sz="1700" b="0" i="0" kern="1200" baseline="0" dirty="0" smtClean="0">
                          <a:solidFill>
                            <a:schemeClr val="dk1"/>
                          </a:solidFill>
                          <a:effectLst/>
                          <a:latin typeface="Arial" pitchFamily="34" charset="0"/>
                          <a:ea typeface="+mn-ea"/>
                          <a:cs typeface="Arial" pitchFamily="34" charset="0"/>
                        </a:rPr>
                        <a:t> trung cấp</a:t>
                      </a:r>
                      <a:endParaRPr lang="en-US" sz="17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567765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662552452"/>
              </p:ext>
            </p:extLst>
          </p:nvPr>
        </p:nvGraphicFramePr>
        <p:xfrm>
          <a:off x="381000" y="914400"/>
          <a:ext cx="8305800" cy="4251960"/>
        </p:xfrm>
        <a:graphic>
          <a:graphicData uri="http://schemas.openxmlformats.org/drawingml/2006/table">
            <a:tbl>
              <a:tblPr firstRow="1" bandRow="1">
                <a:tableStyleId>{5C22544A-7EE6-4342-B048-85BDC9FD1C3A}</a:tableStyleId>
              </a:tblPr>
              <a:tblGrid>
                <a:gridCol w="609600"/>
                <a:gridCol w="4114800"/>
                <a:gridCol w="1504950"/>
                <a:gridCol w="2076450"/>
              </a:tblGrid>
              <a:tr h="609600">
                <a:tc>
                  <a:txBody>
                    <a:bodyPr/>
                    <a:lstStyle/>
                    <a:p>
                      <a:pPr algn="ct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Nội</a:t>
                      </a:r>
                      <a:r>
                        <a:rPr lang="en-US" sz="1700" baseline="0" dirty="0" smtClean="0">
                          <a:latin typeface="Arial" pitchFamily="34" charset="0"/>
                          <a:cs typeface="Arial" pitchFamily="34" charset="0"/>
                        </a:rPr>
                        <a:t> dung</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Khối</a:t>
                      </a:r>
                      <a:r>
                        <a:rPr lang="en-US" sz="1700" baseline="0" dirty="0" smtClean="0">
                          <a:latin typeface="Arial" pitchFamily="34" charset="0"/>
                          <a:cs typeface="Arial" pitchFamily="34" charset="0"/>
                        </a:rPr>
                        <a:t> lượng học tập tối thiểu</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Văn</a:t>
                      </a:r>
                      <a:r>
                        <a:rPr lang="en-US" sz="1700" baseline="0" dirty="0" smtClean="0">
                          <a:latin typeface="Arial" pitchFamily="34" charset="0"/>
                          <a:cs typeface="Arial" pitchFamily="34" charset="0"/>
                        </a:rPr>
                        <a:t> bằng, chứng chỉ</a:t>
                      </a:r>
                      <a:endParaRPr lang="en-US" sz="1700" dirty="0">
                        <a:latin typeface="Arial" pitchFamily="34" charset="0"/>
                        <a:cs typeface="Arial" pitchFamily="34" charset="0"/>
                      </a:endParaRPr>
                    </a:p>
                  </a:txBody>
                  <a:tcPr/>
                </a:tc>
              </a:tr>
              <a:tr h="2225040">
                <a:tc>
                  <a:txBody>
                    <a:bodyPr/>
                    <a:lstStyle/>
                    <a:p>
                      <a:pPr algn="just"/>
                      <a:r>
                        <a:rPr lang="en-US" sz="1800" dirty="0" smtClean="0">
                          <a:latin typeface="Arial" pitchFamily="34" charset="0"/>
                          <a:cs typeface="Arial" pitchFamily="34" charset="0"/>
                        </a:rPr>
                        <a:t>Bậc</a:t>
                      </a:r>
                      <a:r>
                        <a:rPr lang="en-US" sz="1800" baseline="0" dirty="0" smtClean="0">
                          <a:latin typeface="Arial" pitchFamily="34" charset="0"/>
                          <a:cs typeface="Arial" pitchFamily="34" charset="0"/>
                        </a:rPr>
                        <a:t> 3</a:t>
                      </a:r>
                      <a:endParaRPr lang="en-US" sz="1800" dirty="0">
                        <a:latin typeface="Arial" pitchFamily="34" charset="0"/>
                        <a:cs typeface="Arial" pitchFamily="34" charset="0"/>
                      </a:endParaRPr>
                    </a:p>
                  </a:txBody>
                  <a:tcPr/>
                </a:tc>
                <a:tc>
                  <a:txBody>
                    <a:bodyPr/>
                    <a:lstStyle/>
                    <a:p>
                      <a:pPr algn="just"/>
                      <a:r>
                        <a:rPr kumimoji="0" lang="vi-VN" sz="18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và lý thuyết về một số nội dung trong phạm vi của một nghề đào tạo; kiến thức phổ thông về tự nhiên, văn hóa, xã hội và pháp luật; kiến thức cơ bản về công nghệ thông tin; kỹ năng nhận thức, kỹ năng thực hành nghề nghiệp, kỹ năng giao tiếp ứng xử cần thiết để có thể làm việc độc lập trong các điều kiện ổn định và môi trường quen thuộc.</a:t>
                      </a:r>
                      <a:endParaRPr lang="en-US" sz="1800" dirty="0">
                        <a:latin typeface="Arial" pitchFamily="34" charset="0"/>
                        <a:cs typeface="Arial" pitchFamily="34" charset="0"/>
                      </a:endParaRPr>
                    </a:p>
                  </a:txBody>
                  <a:tcPr/>
                </a:tc>
                <a:tc>
                  <a:txBody>
                    <a:bodyPr/>
                    <a:lstStyle/>
                    <a:p>
                      <a:pPr algn="just"/>
                      <a:r>
                        <a:rPr kumimoji="0" lang="en-US" sz="1800" b="0" i="0" kern="1200" dirty="0" smtClean="0">
                          <a:solidFill>
                            <a:schemeClr val="dk1"/>
                          </a:solidFill>
                          <a:effectLst/>
                          <a:latin typeface="Arial" pitchFamily="34" charset="0"/>
                          <a:ea typeface="+mn-ea"/>
                          <a:cs typeface="Arial" pitchFamily="34" charset="0"/>
                        </a:rPr>
                        <a:t>2</a:t>
                      </a:r>
                      <a:r>
                        <a:rPr kumimoji="0" lang="vi-VN" sz="1800" b="0" i="0" kern="1200" dirty="0" smtClean="0">
                          <a:solidFill>
                            <a:schemeClr val="dk1"/>
                          </a:solidFill>
                          <a:effectLst/>
                          <a:latin typeface="Arial" pitchFamily="34" charset="0"/>
                          <a:ea typeface="+mn-ea"/>
                          <a:cs typeface="Arial" pitchFamily="34" charset="0"/>
                        </a:rPr>
                        <a:t>5 tín chỉ</a:t>
                      </a:r>
                      <a:endParaRPr lang="en-US" sz="1800" dirty="0">
                        <a:latin typeface="Arial" pitchFamily="34" charset="0"/>
                        <a:cs typeface="Arial" pitchFamily="34" charset="0"/>
                      </a:endParaRPr>
                    </a:p>
                  </a:txBody>
                  <a:tcPr/>
                </a:tc>
                <a:tc>
                  <a:txBody>
                    <a:bodyPr/>
                    <a:lstStyle/>
                    <a:p>
                      <a:pPr algn="just"/>
                      <a:r>
                        <a:rPr kumimoji="0" lang="en-US" sz="1800" b="0" i="0" kern="1200" dirty="0" smtClean="0">
                          <a:solidFill>
                            <a:schemeClr val="dk1"/>
                          </a:solidFill>
                          <a:effectLst/>
                          <a:latin typeface="Arial" pitchFamily="34" charset="0"/>
                          <a:ea typeface="+mn-ea"/>
                          <a:cs typeface="Arial" pitchFamily="34" charset="0"/>
                        </a:rPr>
                        <a:t>Hoàn</a:t>
                      </a:r>
                      <a:r>
                        <a:rPr kumimoji="0" lang="en-US" sz="1800" b="0" i="0" kern="1200" baseline="0" dirty="0" smtClean="0">
                          <a:solidFill>
                            <a:schemeClr val="dk1"/>
                          </a:solidFill>
                          <a:effectLst/>
                          <a:latin typeface="Arial" pitchFamily="34" charset="0"/>
                          <a:ea typeface="+mn-ea"/>
                          <a:cs typeface="Arial" pitchFamily="34" charset="0"/>
                        </a:rPr>
                        <a:t> thành chương trình, đ</a:t>
                      </a:r>
                      <a:r>
                        <a:rPr kumimoji="0" lang="vi-VN" sz="1800" b="0" i="0" kern="1200" dirty="0" smtClean="0">
                          <a:solidFill>
                            <a:schemeClr val="dk1"/>
                          </a:solidFill>
                          <a:effectLst/>
                          <a:latin typeface="Arial" pitchFamily="34" charset="0"/>
                          <a:ea typeface="+mn-ea"/>
                          <a:cs typeface="Arial" pitchFamily="34" charset="0"/>
                        </a:rPr>
                        <a:t>áp ứng yêu cầu chuẩn đầu ra Bậc </a:t>
                      </a:r>
                      <a:r>
                        <a:rPr kumimoji="0" lang="en-US" sz="1800" b="0" i="0" kern="1200" dirty="0" smtClean="0">
                          <a:solidFill>
                            <a:schemeClr val="dk1"/>
                          </a:solidFill>
                          <a:effectLst/>
                          <a:latin typeface="Arial" pitchFamily="34" charset="0"/>
                          <a:ea typeface="+mn-ea"/>
                          <a:cs typeface="Arial" pitchFamily="34" charset="0"/>
                        </a:rPr>
                        <a:t>3</a:t>
                      </a:r>
                      <a:r>
                        <a:rPr kumimoji="0" lang="vi-VN" sz="1800" b="0" i="0" kern="1200" dirty="0" smtClean="0">
                          <a:solidFill>
                            <a:schemeClr val="dk1"/>
                          </a:solidFill>
                          <a:effectLst/>
                          <a:latin typeface="Arial" pitchFamily="34" charset="0"/>
                          <a:ea typeface="+mn-ea"/>
                          <a:cs typeface="Arial" pitchFamily="34" charset="0"/>
                        </a:rPr>
                        <a:t> được cấp chứng chỉ sơ cấp </a:t>
                      </a:r>
                      <a:r>
                        <a:rPr kumimoji="0" lang="en-US" sz="1800" b="0" i="0" kern="1200" dirty="0" smtClean="0">
                          <a:solidFill>
                            <a:schemeClr val="dk1"/>
                          </a:solidFill>
                          <a:effectLst/>
                          <a:latin typeface="Arial" pitchFamily="34" charset="0"/>
                          <a:ea typeface="+mn-ea"/>
                          <a:cs typeface="Arial" pitchFamily="34" charset="0"/>
                        </a:rPr>
                        <a:t>III</a:t>
                      </a:r>
                      <a:r>
                        <a:rPr kumimoji="0" lang="vi-VN" sz="1800" b="0" i="0" kern="1200" dirty="0" smtClean="0">
                          <a:solidFill>
                            <a:schemeClr val="dk1"/>
                          </a:solidFill>
                          <a:effectLst/>
                          <a:latin typeface="Arial" pitchFamily="34" charset="0"/>
                          <a:ea typeface="+mn-ea"/>
                          <a:cs typeface="Arial" pitchFamily="34" charset="0"/>
                        </a:rPr>
                        <a:t>.</a:t>
                      </a:r>
                      <a:endParaRPr lang="en-US" sz="18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3894882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513230882"/>
              </p:ext>
            </p:extLst>
          </p:nvPr>
        </p:nvGraphicFramePr>
        <p:xfrm>
          <a:off x="381000" y="914400"/>
          <a:ext cx="8305800" cy="5349240"/>
        </p:xfrm>
        <a:graphic>
          <a:graphicData uri="http://schemas.openxmlformats.org/drawingml/2006/table">
            <a:tbl>
              <a:tblPr firstRow="1" bandRow="1">
                <a:tableStyleId>{5C22544A-7EE6-4342-B048-85BDC9FD1C3A}</a:tableStyleId>
              </a:tblPr>
              <a:tblGrid>
                <a:gridCol w="609600"/>
                <a:gridCol w="4114800"/>
                <a:gridCol w="1504950"/>
                <a:gridCol w="2076450"/>
              </a:tblGrid>
              <a:tr h="609600">
                <a:tc>
                  <a:txBody>
                    <a:bodyPr/>
                    <a:lstStyle/>
                    <a:p>
                      <a:pPr algn="ct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Nội</a:t>
                      </a:r>
                      <a:r>
                        <a:rPr lang="en-US" sz="1700" baseline="0" dirty="0" smtClean="0">
                          <a:latin typeface="Arial" pitchFamily="34" charset="0"/>
                          <a:cs typeface="Arial" pitchFamily="34" charset="0"/>
                        </a:rPr>
                        <a:t> dung</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Khối</a:t>
                      </a:r>
                      <a:r>
                        <a:rPr lang="en-US" sz="1700" baseline="0" dirty="0" smtClean="0">
                          <a:latin typeface="Arial" pitchFamily="34" charset="0"/>
                          <a:cs typeface="Arial" pitchFamily="34" charset="0"/>
                        </a:rPr>
                        <a:t> lượng học tập tối thiểu</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Văn</a:t>
                      </a:r>
                      <a:r>
                        <a:rPr lang="en-US" sz="1700" baseline="0" dirty="0" smtClean="0">
                          <a:latin typeface="Arial" pitchFamily="34" charset="0"/>
                          <a:cs typeface="Arial" pitchFamily="34" charset="0"/>
                        </a:rPr>
                        <a:t> bằng, chứng chỉ</a:t>
                      </a:r>
                      <a:endParaRPr lang="en-US" sz="1700" dirty="0">
                        <a:latin typeface="Arial" pitchFamily="34" charset="0"/>
                        <a:cs typeface="Arial" pitchFamily="34" charset="0"/>
                      </a:endParaRPr>
                    </a:p>
                  </a:txBody>
                  <a:tcPr/>
                </a:tc>
              </a:tr>
              <a:tr h="2188143">
                <a:tc>
                  <a:txBody>
                    <a:bodyPr/>
                    <a:lstStyle/>
                    <a:p>
                      <a:pPr algn="ctr"/>
                      <a:r>
                        <a:rPr lang="en-US" sz="1800" dirty="0" smtClean="0">
                          <a:latin typeface="Arial" pitchFamily="34" charset="0"/>
                          <a:cs typeface="Arial" pitchFamily="34" charset="0"/>
                        </a:rPr>
                        <a:t>Bậc</a:t>
                      </a:r>
                      <a:r>
                        <a:rPr lang="en-US" sz="1800" baseline="0" dirty="0" smtClean="0">
                          <a:latin typeface="Arial" pitchFamily="34" charset="0"/>
                          <a:cs typeface="Arial" pitchFamily="34" charset="0"/>
                        </a:rPr>
                        <a:t> 4</a:t>
                      </a:r>
                      <a:endParaRPr lang="en-US" sz="1800" dirty="0">
                        <a:latin typeface="Arial" pitchFamily="34" charset="0"/>
                        <a:cs typeface="Arial" pitchFamily="34" charset="0"/>
                      </a:endParaRPr>
                    </a:p>
                  </a:txBody>
                  <a:tcPr/>
                </a:tc>
                <a:tc>
                  <a:txBody>
                    <a:bodyPr/>
                    <a:lstStyle/>
                    <a:p>
                      <a:pPr algn="just"/>
                      <a:r>
                        <a:rPr kumimoji="0" lang="vi-VN" sz="18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và lý thuyết cần thiết trong phạm vi của một ngành, nghề đào tạo; kiến thức cơ bản về chính trị, văn hóa, xã hội, pháp luật và công nghệ thông tin; kỹ năng nhận thức, kỹ năng thực hành nghề nghiệp, kỹ năng giao tiếp ứng xử cần thiết để thực hiện các công việc có tính thường xuyên hoặc phức tạp, làm việc độc lập hay theo nhóm trong điều kiện biết trước và có thể thay đổi, chịu trách nhiệm cá nhân, và trách nhiệm đối với nhóm, có năng lực hướng dẫn, giám sát những người khác thực hiện công việc đã được định sẵn.</a:t>
                      </a:r>
                      <a:endParaRPr lang="en-US" sz="1800" dirty="0">
                        <a:latin typeface="Arial" pitchFamily="34" charset="0"/>
                        <a:cs typeface="Arial" pitchFamily="34" charset="0"/>
                      </a:endParaRPr>
                    </a:p>
                  </a:txBody>
                  <a:tcPr/>
                </a:tc>
                <a:tc>
                  <a:txBody>
                    <a:bodyPr/>
                    <a:lstStyle/>
                    <a:p>
                      <a:pPr algn="ctr"/>
                      <a:r>
                        <a:rPr kumimoji="0" lang="en-US" sz="1800" b="0" i="0" kern="1200" dirty="0" smtClean="0">
                          <a:solidFill>
                            <a:schemeClr val="dk1"/>
                          </a:solidFill>
                          <a:effectLst/>
                          <a:latin typeface="Arial" pitchFamily="34" charset="0"/>
                          <a:ea typeface="+mn-ea"/>
                          <a:cs typeface="Arial" pitchFamily="34" charset="0"/>
                        </a:rPr>
                        <a:t>35 tín chỉ </a:t>
                      </a:r>
                      <a:r>
                        <a:rPr kumimoji="0" lang="vi-VN" sz="1800" b="0" i="0" kern="1200" dirty="0" smtClean="0">
                          <a:solidFill>
                            <a:schemeClr val="dk1"/>
                          </a:solidFill>
                          <a:effectLst/>
                          <a:latin typeface="Arial" pitchFamily="34" charset="0"/>
                          <a:ea typeface="+mn-ea"/>
                          <a:cs typeface="Arial" pitchFamily="34" charset="0"/>
                        </a:rPr>
                        <a:t>đối với người có bằng tốt nghiệp </a:t>
                      </a:r>
                      <a:r>
                        <a:rPr kumimoji="0" lang="en-US" sz="1800" b="0" i="0" kern="1200" dirty="0" smtClean="0">
                          <a:solidFill>
                            <a:schemeClr val="dk1"/>
                          </a:solidFill>
                          <a:effectLst/>
                          <a:latin typeface="Arial" pitchFamily="34" charset="0"/>
                          <a:ea typeface="+mn-ea"/>
                          <a:cs typeface="Arial" pitchFamily="34" charset="0"/>
                        </a:rPr>
                        <a:t>THPT</a:t>
                      </a:r>
                      <a:r>
                        <a:rPr kumimoji="0" lang="vi-VN" sz="1800" b="0" i="0" kern="1200" dirty="0" smtClean="0">
                          <a:solidFill>
                            <a:schemeClr val="dk1"/>
                          </a:solidFill>
                          <a:effectLst/>
                          <a:latin typeface="Arial" pitchFamily="34" charset="0"/>
                          <a:ea typeface="+mn-ea"/>
                          <a:cs typeface="Arial" pitchFamily="34" charset="0"/>
                        </a:rPr>
                        <a:t>, 50 tín chỉ đối với người có bằng tốt nghiệp </a:t>
                      </a:r>
                      <a:r>
                        <a:rPr kumimoji="0" lang="en-US" sz="1800" b="0" i="0" kern="1200" dirty="0" smtClean="0">
                          <a:solidFill>
                            <a:schemeClr val="dk1"/>
                          </a:solidFill>
                          <a:effectLst/>
                          <a:latin typeface="Arial" pitchFamily="34" charset="0"/>
                          <a:ea typeface="+mn-ea"/>
                          <a:cs typeface="Arial" pitchFamily="34" charset="0"/>
                        </a:rPr>
                        <a:t>THCS</a:t>
                      </a:r>
                      <a:endParaRPr lang="en-US" sz="1800" dirty="0">
                        <a:latin typeface="Arial" pitchFamily="34" charset="0"/>
                        <a:cs typeface="Arial" pitchFamily="34" charset="0"/>
                      </a:endParaRPr>
                    </a:p>
                  </a:txBody>
                  <a:tcPr/>
                </a:tc>
                <a:tc>
                  <a:txBody>
                    <a:bodyPr/>
                    <a:lstStyle/>
                    <a:p>
                      <a:pPr algn="just"/>
                      <a:r>
                        <a:rPr kumimoji="0" lang="en-US" sz="1800" b="0" i="0" kern="1200" dirty="0" smtClean="0">
                          <a:solidFill>
                            <a:schemeClr val="dk1"/>
                          </a:solidFill>
                          <a:effectLst/>
                          <a:latin typeface="Arial" pitchFamily="34" charset="0"/>
                          <a:ea typeface="+mn-ea"/>
                          <a:cs typeface="Arial" pitchFamily="34" charset="0"/>
                        </a:rPr>
                        <a:t>Hoàn</a:t>
                      </a:r>
                      <a:r>
                        <a:rPr kumimoji="0" lang="en-US" sz="1800" b="0" i="0" kern="1200" baseline="0" dirty="0" smtClean="0">
                          <a:solidFill>
                            <a:schemeClr val="dk1"/>
                          </a:solidFill>
                          <a:effectLst/>
                          <a:latin typeface="Arial" pitchFamily="34" charset="0"/>
                          <a:ea typeface="+mn-ea"/>
                          <a:cs typeface="Arial" pitchFamily="34" charset="0"/>
                        </a:rPr>
                        <a:t> thành chương trình, </a:t>
                      </a:r>
                      <a:r>
                        <a:rPr kumimoji="0" lang="vi-VN" sz="1800" b="0" i="0" kern="1200" dirty="0" smtClean="0">
                          <a:solidFill>
                            <a:schemeClr val="dk1"/>
                          </a:solidFill>
                          <a:effectLst/>
                          <a:latin typeface="Arial" pitchFamily="34" charset="0"/>
                          <a:ea typeface="+mn-ea"/>
                          <a:cs typeface="Arial" pitchFamily="34" charset="0"/>
                        </a:rPr>
                        <a:t>đáp ứng yêu cầu chuẩn đầu ra Bậc </a:t>
                      </a:r>
                      <a:r>
                        <a:rPr kumimoji="0" lang="en-US" sz="1800" b="0" i="0" kern="1200" dirty="0" smtClean="0">
                          <a:solidFill>
                            <a:schemeClr val="dk1"/>
                          </a:solidFill>
                          <a:effectLst/>
                          <a:latin typeface="Arial" pitchFamily="34" charset="0"/>
                          <a:ea typeface="+mn-ea"/>
                          <a:cs typeface="Arial" pitchFamily="34" charset="0"/>
                        </a:rPr>
                        <a:t>4 </a:t>
                      </a:r>
                      <a:r>
                        <a:rPr kumimoji="0" lang="vi-VN" sz="1800" b="0" i="0" kern="1200" dirty="0" smtClean="0">
                          <a:solidFill>
                            <a:schemeClr val="dk1"/>
                          </a:solidFill>
                          <a:effectLst/>
                          <a:latin typeface="Arial" pitchFamily="34" charset="0"/>
                          <a:ea typeface="+mn-ea"/>
                          <a:cs typeface="Arial" pitchFamily="34" charset="0"/>
                        </a:rPr>
                        <a:t>được cấp </a:t>
                      </a:r>
                      <a:r>
                        <a:rPr kumimoji="0" lang="en-US" sz="1800" b="0" i="0" kern="1200" dirty="0" smtClean="0">
                          <a:solidFill>
                            <a:schemeClr val="dk1"/>
                          </a:solidFill>
                          <a:effectLst/>
                          <a:latin typeface="Arial" pitchFamily="34" charset="0"/>
                          <a:ea typeface="+mn-ea"/>
                          <a:cs typeface="Arial" pitchFamily="34" charset="0"/>
                        </a:rPr>
                        <a:t>bằng</a:t>
                      </a:r>
                      <a:r>
                        <a:rPr kumimoji="0" lang="en-US" sz="1800" b="0" i="0" kern="1200" baseline="0" dirty="0" smtClean="0">
                          <a:solidFill>
                            <a:schemeClr val="dk1"/>
                          </a:solidFill>
                          <a:effectLst/>
                          <a:latin typeface="Arial" pitchFamily="34" charset="0"/>
                          <a:ea typeface="+mn-ea"/>
                          <a:cs typeface="Arial" pitchFamily="34" charset="0"/>
                        </a:rPr>
                        <a:t> trung cấp</a:t>
                      </a:r>
                      <a:endParaRPr lang="en-US" sz="18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3567178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095380939"/>
              </p:ext>
            </p:extLst>
          </p:nvPr>
        </p:nvGraphicFramePr>
        <p:xfrm>
          <a:off x="381000" y="990600"/>
          <a:ext cx="8305800" cy="5029200"/>
        </p:xfrm>
        <a:graphic>
          <a:graphicData uri="http://schemas.openxmlformats.org/drawingml/2006/table">
            <a:tbl>
              <a:tblPr firstRow="1" bandRow="1">
                <a:tableStyleId>{5C22544A-7EE6-4342-B048-85BDC9FD1C3A}</a:tableStyleId>
              </a:tblPr>
              <a:tblGrid>
                <a:gridCol w="609600"/>
                <a:gridCol w="4267200"/>
                <a:gridCol w="1352550"/>
                <a:gridCol w="2076450"/>
              </a:tblGrid>
              <a:tr h="609600">
                <a:tc>
                  <a:txBody>
                    <a:bodyPr/>
                    <a:lstStyle/>
                    <a:p>
                      <a:pPr algn="ctr"/>
                      <a:endParaRPr lang="en-US"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Yêu</a:t>
                      </a:r>
                      <a:r>
                        <a:rPr lang="en-US" sz="1600" baseline="0" dirty="0" smtClean="0">
                          <a:latin typeface="Arial" pitchFamily="34" charset="0"/>
                          <a:cs typeface="Arial" pitchFamily="34" charset="0"/>
                        </a:rPr>
                        <a:t> cầu kiến thức, kỹ năng</a:t>
                      </a:r>
                      <a:endParaRPr lang="en-US"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Khối</a:t>
                      </a:r>
                      <a:r>
                        <a:rPr lang="en-US" sz="1600" baseline="0" dirty="0" smtClean="0">
                          <a:latin typeface="Arial" pitchFamily="34" charset="0"/>
                          <a:cs typeface="Arial" pitchFamily="34" charset="0"/>
                        </a:rPr>
                        <a:t> lượng học tập tối thiểu</a:t>
                      </a:r>
                      <a:endParaRPr lang="en-US"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Văn</a:t>
                      </a:r>
                      <a:r>
                        <a:rPr lang="en-US" sz="1600" baseline="0" dirty="0" smtClean="0">
                          <a:latin typeface="Arial" pitchFamily="34" charset="0"/>
                          <a:cs typeface="Arial" pitchFamily="34" charset="0"/>
                        </a:rPr>
                        <a:t> bằng, chứng chỉ</a:t>
                      </a:r>
                      <a:endParaRPr lang="en-US" sz="1600" dirty="0">
                        <a:latin typeface="Arial" pitchFamily="34" charset="0"/>
                        <a:cs typeface="Arial" pitchFamily="34" charset="0"/>
                      </a:endParaRPr>
                    </a:p>
                  </a:txBody>
                  <a:tcPr/>
                </a:tc>
              </a:tr>
              <a:tr h="2225040">
                <a:tc>
                  <a:txBody>
                    <a:bodyPr/>
                    <a:lstStyle/>
                    <a:p>
                      <a:pPr algn="ctr"/>
                      <a:r>
                        <a:rPr lang="en-US" sz="1600" dirty="0" smtClean="0">
                          <a:latin typeface="Arial" pitchFamily="34" charset="0"/>
                          <a:cs typeface="Arial" pitchFamily="34" charset="0"/>
                        </a:rPr>
                        <a:t>Bậc</a:t>
                      </a:r>
                      <a:r>
                        <a:rPr lang="en-US" sz="1600" baseline="0" dirty="0" smtClean="0">
                          <a:latin typeface="Arial" pitchFamily="34" charset="0"/>
                          <a:cs typeface="Arial" pitchFamily="34" charset="0"/>
                        </a:rPr>
                        <a:t> 5</a:t>
                      </a:r>
                      <a:endParaRPr lang="en-US" sz="1600" dirty="0">
                        <a:latin typeface="Arial" pitchFamily="34" charset="0"/>
                        <a:cs typeface="Arial" pitchFamily="34" charset="0"/>
                      </a:endParaRPr>
                    </a:p>
                  </a:txBody>
                  <a:tcPr/>
                </a:tc>
                <a:tc>
                  <a:txBody>
                    <a:bodyPr/>
                    <a:lstStyle/>
                    <a:p>
                      <a:pPr algn="just"/>
                      <a:r>
                        <a:rPr kumimoji="0" lang="vi-VN" sz="18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kiến thức lý thuyết rộng về một ngành, nghề đào tạo; kiến thức cơ bản về chính trị, văn hóa, xã hội, pháp luật và công nghệ thông tin; có kỹ năng nhận thức, kỹ năng thực hành nghề nghiệp và kỹ năng giao tiếp ứng xử cần thiết để giải quyết những công việc hoặc vấn đề phức tạp, làm việc độc lập hoặc theo nhóm trong điều kiện làm việc thay đổi, chịu trách nhiệm cá nhân, trách nhiệm hướng dẫn tối thiểu, giám sát, đánh giá đối với nhóm thực hiện những nhiệm vụ xác định.</a:t>
                      </a:r>
                      <a:endParaRPr lang="en-US" sz="1800" dirty="0">
                        <a:latin typeface="Arial" pitchFamily="34" charset="0"/>
                        <a:cs typeface="Arial" pitchFamily="34" charset="0"/>
                      </a:endParaRPr>
                    </a:p>
                  </a:txBody>
                  <a:tcPr/>
                </a:tc>
                <a:tc>
                  <a:txBody>
                    <a:bodyPr/>
                    <a:lstStyle/>
                    <a:p>
                      <a:pPr algn="ctr"/>
                      <a:r>
                        <a:rPr kumimoji="0" lang="en-US" sz="1600" b="0" i="0" kern="1200" dirty="0" smtClean="0">
                          <a:solidFill>
                            <a:schemeClr val="dk1"/>
                          </a:solidFill>
                          <a:effectLst/>
                          <a:latin typeface="Arial" pitchFamily="34" charset="0"/>
                          <a:ea typeface="+mn-ea"/>
                          <a:cs typeface="Arial" pitchFamily="34" charset="0"/>
                        </a:rPr>
                        <a:t>60 </a:t>
                      </a:r>
                      <a:r>
                        <a:rPr kumimoji="0" lang="vi-VN" sz="1600" b="0" i="0" kern="1200" dirty="0" smtClean="0">
                          <a:solidFill>
                            <a:schemeClr val="dk1"/>
                          </a:solidFill>
                          <a:effectLst/>
                          <a:latin typeface="Arial" pitchFamily="34" charset="0"/>
                          <a:ea typeface="+mn-ea"/>
                          <a:cs typeface="Arial" pitchFamily="34" charset="0"/>
                        </a:rPr>
                        <a:t>tín chỉ</a:t>
                      </a:r>
                      <a:endParaRPr lang="en-US" sz="1600" dirty="0">
                        <a:latin typeface="Arial" pitchFamily="34" charset="0"/>
                        <a:cs typeface="Arial" pitchFamily="34" charset="0"/>
                      </a:endParaRPr>
                    </a:p>
                  </a:txBody>
                  <a:tcPr/>
                </a:tc>
                <a:tc>
                  <a:txBody>
                    <a:bodyPr/>
                    <a:lstStyle/>
                    <a:p>
                      <a:pPr algn="just"/>
                      <a:r>
                        <a:rPr kumimoji="0" lang="en-US" sz="1600" b="0" i="0" kern="1200" dirty="0" smtClean="0">
                          <a:solidFill>
                            <a:schemeClr val="dk1"/>
                          </a:solidFill>
                          <a:effectLst/>
                          <a:latin typeface="Arial" pitchFamily="34" charset="0"/>
                          <a:ea typeface="+mn-ea"/>
                          <a:cs typeface="Arial" pitchFamily="34" charset="0"/>
                        </a:rPr>
                        <a:t>Hoàn</a:t>
                      </a:r>
                      <a:r>
                        <a:rPr kumimoji="0" lang="en-US" sz="1600" b="0" i="0" kern="1200" baseline="0" dirty="0" smtClean="0">
                          <a:solidFill>
                            <a:schemeClr val="dk1"/>
                          </a:solidFill>
                          <a:effectLst/>
                          <a:latin typeface="Arial" pitchFamily="34" charset="0"/>
                          <a:ea typeface="+mn-ea"/>
                          <a:cs typeface="Arial" pitchFamily="34" charset="0"/>
                        </a:rPr>
                        <a:t> thành chương trình, đ</a:t>
                      </a:r>
                      <a:r>
                        <a:rPr kumimoji="0" lang="vi-VN" sz="1600" b="0" i="0" kern="1200" dirty="0" smtClean="0">
                          <a:solidFill>
                            <a:schemeClr val="dk1"/>
                          </a:solidFill>
                          <a:effectLst/>
                          <a:latin typeface="Arial" pitchFamily="34" charset="0"/>
                          <a:ea typeface="+mn-ea"/>
                          <a:cs typeface="Arial" pitchFamily="34" charset="0"/>
                        </a:rPr>
                        <a:t>áp ứng yêu cầu chuẩn đầu ra Bậc </a:t>
                      </a:r>
                      <a:r>
                        <a:rPr kumimoji="0" lang="en-US" sz="1600" b="0" i="0" kern="1200" dirty="0" smtClean="0">
                          <a:solidFill>
                            <a:schemeClr val="dk1"/>
                          </a:solidFill>
                          <a:effectLst/>
                          <a:latin typeface="Arial" pitchFamily="34" charset="0"/>
                          <a:ea typeface="+mn-ea"/>
                          <a:cs typeface="Arial" pitchFamily="34" charset="0"/>
                        </a:rPr>
                        <a:t>5</a:t>
                      </a:r>
                      <a:r>
                        <a:rPr kumimoji="0" lang="vi-VN" sz="1600" b="0" i="0" kern="1200" dirty="0" smtClean="0">
                          <a:solidFill>
                            <a:schemeClr val="dk1"/>
                          </a:solidFill>
                          <a:effectLst/>
                          <a:latin typeface="Arial" pitchFamily="34" charset="0"/>
                          <a:ea typeface="+mn-ea"/>
                          <a:cs typeface="Arial" pitchFamily="34" charset="0"/>
                        </a:rPr>
                        <a:t> được cấp</a:t>
                      </a:r>
                      <a:r>
                        <a:rPr kumimoji="0" lang="en-US" sz="1600" b="0" i="0" kern="1200" dirty="0" smtClean="0">
                          <a:solidFill>
                            <a:schemeClr val="dk1"/>
                          </a:solidFill>
                          <a:effectLst/>
                          <a:latin typeface="Arial" pitchFamily="34" charset="0"/>
                          <a:ea typeface="+mn-ea"/>
                          <a:cs typeface="Arial" pitchFamily="34" charset="0"/>
                        </a:rPr>
                        <a:t> bằng</a:t>
                      </a:r>
                      <a:r>
                        <a:rPr kumimoji="0" lang="en-US" sz="1600" b="0" i="0" kern="1200" baseline="0" dirty="0" smtClean="0">
                          <a:solidFill>
                            <a:schemeClr val="dk1"/>
                          </a:solidFill>
                          <a:effectLst/>
                          <a:latin typeface="Arial" pitchFamily="34" charset="0"/>
                          <a:ea typeface="+mn-ea"/>
                          <a:cs typeface="Arial" pitchFamily="34" charset="0"/>
                        </a:rPr>
                        <a:t> cao đẳng</a:t>
                      </a:r>
                      <a:endParaRPr lang="en-US" sz="16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3127974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73983397"/>
              </p:ext>
            </p:extLst>
          </p:nvPr>
        </p:nvGraphicFramePr>
        <p:xfrm>
          <a:off x="381000" y="990600"/>
          <a:ext cx="8305800" cy="5577840"/>
        </p:xfrm>
        <a:graphic>
          <a:graphicData uri="http://schemas.openxmlformats.org/drawingml/2006/table">
            <a:tbl>
              <a:tblPr firstRow="1" bandRow="1">
                <a:tableStyleId>{5C22544A-7EE6-4342-B048-85BDC9FD1C3A}</a:tableStyleId>
              </a:tblPr>
              <a:tblGrid>
                <a:gridCol w="609600"/>
                <a:gridCol w="4267200"/>
                <a:gridCol w="1352550"/>
                <a:gridCol w="2076450"/>
              </a:tblGrid>
              <a:tr h="609600">
                <a:tc>
                  <a:txBody>
                    <a:bodyPr/>
                    <a:lstStyle/>
                    <a:p>
                      <a:pPr algn="ctr"/>
                      <a:endParaRPr lang="en-US"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Yêu</a:t>
                      </a:r>
                      <a:r>
                        <a:rPr lang="en-US" sz="1600" baseline="0" dirty="0" smtClean="0">
                          <a:latin typeface="Arial" pitchFamily="34" charset="0"/>
                          <a:cs typeface="Arial" pitchFamily="34" charset="0"/>
                        </a:rPr>
                        <a:t> cầu kiến thức, kỹ năng</a:t>
                      </a:r>
                      <a:endParaRPr lang="en-US"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Khối</a:t>
                      </a:r>
                      <a:r>
                        <a:rPr lang="en-US" sz="1600" baseline="0" dirty="0" smtClean="0">
                          <a:latin typeface="Arial" pitchFamily="34" charset="0"/>
                          <a:cs typeface="Arial" pitchFamily="34" charset="0"/>
                        </a:rPr>
                        <a:t> lượng học tập tối thiểu</a:t>
                      </a:r>
                      <a:endParaRPr lang="en-US"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Văn</a:t>
                      </a:r>
                      <a:r>
                        <a:rPr lang="en-US" sz="1600" baseline="0" dirty="0" smtClean="0">
                          <a:latin typeface="Arial" pitchFamily="34" charset="0"/>
                          <a:cs typeface="Arial" pitchFamily="34" charset="0"/>
                        </a:rPr>
                        <a:t> bằng, chứng chỉ</a:t>
                      </a:r>
                      <a:endParaRPr lang="en-US" sz="1600" dirty="0">
                        <a:latin typeface="Arial" pitchFamily="34" charset="0"/>
                        <a:cs typeface="Arial" pitchFamily="34" charset="0"/>
                      </a:endParaRPr>
                    </a:p>
                  </a:txBody>
                  <a:tcPr/>
                </a:tc>
              </a:tr>
              <a:tr h="2225040">
                <a:tc>
                  <a:txBody>
                    <a:bodyPr/>
                    <a:lstStyle/>
                    <a:p>
                      <a:pPr algn="ctr"/>
                      <a:r>
                        <a:rPr lang="en-US" sz="1800" dirty="0" smtClean="0">
                          <a:latin typeface="Arial" pitchFamily="34" charset="0"/>
                          <a:cs typeface="Arial" pitchFamily="34" charset="0"/>
                        </a:rPr>
                        <a:t>Bậc</a:t>
                      </a:r>
                      <a:r>
                        <a:rPr lang="en-US" sz="1800" baseline="0" dirty="0" smtClean="0">
                          <a:latin typeface="Arial" pitchFamily="34" charset="0"/>
                          <a:cs typeface="Arial" pitchFamily="34" charset="0"/>
                        </a:rPr>
                        <a:t> 6</a:t>
                      </a:r>
                      <a:endParaRPr lang="en-US" sz="1800" dirty="0">
                        <a:latin typeface="Arial" pitchFamily="34" charset="0"/>
                        <a:cs typeface="Arial" pitchFamily="34" charset="0"/>
                      </a:endParaRPr>
                    </a:p>
                  </a:txBody>
                  <a:tcPr/>
                </a:tc>
                <a:tc>
                  <a:txBody>
                    <a:bodyPr/>
                    <a:lstStyle/>
                    <a:p>
                      <a:pPr algn="just"/>
                      <a:r>
                        <a:rPr kumimoji="0" lang="vi-VN" sz="18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vững chắc, kiến thức lý thuyết toàn diện, chuyên sâu về một ngành đào tạo, kiến thức cơ bản về khoa học xã hội, chính trị và pháp luật; có kỹ năng nhận thức liên quan đến phản biện, phân tích, tổng hợp; kỹ năng thực hành nghề nghiệp, kỹ năng giao tiếp ứng xử cần thiết để thực hiện các nhiệm vụ phức tạp; làm việc độc lập hoặc theo nhóm trong điều kiện làm việc thay đổi, chịu trách nhiệm cá nhân, trách nhiệm với nhóm trong việc hướng dẫn, truyền bá, phổ biến kiến thức, thuộc ngành đào tạo, giám sát người khác thực hiện nhiệm vụ.</a:t>
                      </a:r>
                      <a:endParaRPr lang="en-US" sz="1800" dirty="0">
                        <a:latin typeface="Arial" pitchFamily="34" charset="0"/>
                        <a:cs typeface="Arial" pitchFamily="34" charset="0"/>
                      </a:endParaRPr>
                    </a:p>
                  </a:txBody>
                  <a:tcPr/>
                </a:tc>
                <a:tc>
                  <a:txBody>
                    <a:bodyPr/>
                    <a:lstStyle/>
                    <a:p>
                      <a:pPr algn="ctr"/>
                      <a:r>
                        <a:rPr kumimoji="0" lang="en-US" sz="1800" b="0" i="0" kern="1200" dirty="0" smtClean="0">
                          <a:solidFill>
                            <a:schemeClr val="dk1"/>
                          </a:solidFill>
                          <a:effectLst/>
                          <a:latin typeface="+mn-lt"/>
                          <a:ea typeface="+mn-ea"/>
                          <a:cs typeface="+mn-cs"/>
                        </a:rPr>
                        <a:t>120 tín chỉ</a:t>
                      </a:r>
                      <a:endParaRPr lang="en-US" sz="1800" dirty="0">
                        <a:latin typeface="Arial" pitchFamily="34" charset="0"/>
                        <a:cs typeface="Arial" pitchFamily="34" charset="0"/>
                      </a:endParaRPr>
                    </a:p>
                  </a:txBody>
                  <a:tcPr/>
                </a:tc>
                <a:tc>
                  <a:txBody>
                    <a:bodyPr/>
                    <a:lstStyle/>
                    <a:p>
                      <a:pPr algn="just"/>
                      <a:r>
                        <a:rPr kumimoji="0" lang="en-US" sz="1800" b="0" i="0" kern="1200" dirty="0" smtClean="0">
                          <a:solidFill>
                            <a:schemeClr val="dk1"/>
                          </a:solidFill>
                          <a:effectLst/>
                          <a:latin typeface="Arial" pitchFamily="34" charset="0"/>
                          <a:ea typeface="+mn-ea"/>
                          <a:cs typeface="Arial" pitchFamily="34" charset="0"/>
                        </a:rPr>
                        <a:t>Hoàn</a:t>
                      </a:r>
                      <a:r>
                        <a:rPr kumimoji="0" lang="en-US" sz="1800" b="0" i="0" kern="1200" baseline="0" dirty="0" smtClean="0">
                          <a:solidFill>
                            <a:schemeClr val="dk1"/>
                          </a:solidFill>
                          <a:effectLst/>
                          <a:latin typeface="Arial" pitchFamily="34" charset="0"/>
                          <a:ea typeface="+mn-ea"/>
                          <a:cs typeface="Arial" pitchFamily="34" charset="0"/>
                        </a:rPr>
                        <a:t> thành chương trình, đ</a:t>
                      </a:r>
                      <a:r>
                        <a:rPr kumimoji="0" lang="vi-VN" sz="1800" b="0" i="0" kern="1200" dirty="0" smtClean="0">
                          <a:solidFill>
                            <a:schemeClr val="dk1"/>
                          </a:solidFill>
                          <a:effectLst/>
                          <a:latin typeface="Arial" pitchFamily="34" charset="0"/>
                          <a:ea typeface="+mn-ea"/>
                          <a:cs typeface="Arial" pitchFamily="34" charset="0"/>
                        </a:rPr>
                        <a:t>áp ứng yêu cầu chuẩn đầu ra Bậc </a:t>
                      </a:r>
                      <a:r>
                        <a:rPr kumimoji="0" lang="en-US" sz="1800" b="0" i="0" kern="1200" dirty="0" smtClean="0">
                          <a:solidFill>
                            <a:schemeClr val="dk1"/>
                          </a:solidFill>
                          <a:effectLst/>
                          <a:latin typeface="Arial" pitchFamily="34" charset="0"/>
                          <a:ea typeface="+mn-ea"/>
                          <a:cs typeface="Arial" pitchFamily="34" charset="0"/>
                        </a:rPr>
                        <a:t>6</a:t>
                      </a:r>
                      <a:r>
                        <a:rPr kumimoji="0" lang="vi-VN" sz="1800" b="0" i="0" kern="1200" dirty="0" smtClean="0">
                          <a:solidFill>
                            <a:schemeClr val="dk1"/>
                          </a:solidFill>
                          <a:effectLst/>
                          <a:latin typeface="Arial" pitchFamily="34" charset="0"/>
                          <a:ea typeface="+mn-ea"/>
                          <a:cs typeface="Arial" pitchFamily="34" charset="0"/>
                        </a:rPr>
                        <a:t> được cấp</a:t>
                      </a:r>
                      <a:r>
                        <a:rPr kumimoji="0" lang="en-US" sz="1800" b="0" i="0" kern="1200" dirty="0" smtClean="0">
                          <a:solidFill>
                            <a:schemeClr val="dk1"/>
                          </a:solidFill>
                          <a:effectLst/>
                          <a:latin typeface="Arial" pitchFamily="34" charset="0"/>
                          <a:ea typeface="+mn-ea"/>
                          <a:cs typeface="Arial" pitchFamily="34" charset="0"/>
                        </a:rPr>
                        <a:t> bằng</a:t>
                      </a:r>
                      <a:r>
                        <a:rPr kumimoji="0" lang="en-US" sz="1800" b="0" i="0" kern="1200" baseline="0" dirty="0" smtClean="0">
                          <a:solidFill>
                            <a:schemeClr val="dk1"/>
                          </a:solidFill>
                          <a:effectLst/>
                          <a:latin typeface="Arial" pitchFamily="34" charset="0"/>
                          <a:ea typeface="+mn-ea"/>
                          <a:cs typeface="Arial" pitchFamily="34" charset="0"/>
                        </a:rPr>
                        <a:t> đại học</a:t>
                      </a:r>
                      <a:endParaRPr lang="en-US" sz="18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2534791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Mục tiêu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93316733"/>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330566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4040145484"/>
              </p:ext>
            </p:extLst>
          </p:nvPr>
        </p:nvGraphicFramePr>
        <p:xfrm>
          <a:off x="381000" y="990600"/>
          <a:ext cx="8305800" cy="5623560"/>
        </p:xfrm>
        <a:graphic>
          <a:graphicData uri="http://schemas.openxmlformats.org/drawingml/2006/table">
            <a:tbl>
              <a:tblPr firstRow="1" bandRow="1">
                <a:tableStyleId>{5C22544A-7EE6-4342-B048-85BDC9FD1C3A}</a:tableStyleId>
              </a:tblPr>
              <a:tblGrid>
                <a:gridCol w="609600"/>
                <a:gridCol w="4267200"/>
                <a:gridCol w="1352550"/>
                <a:gridCol w="2076450"/>
              </a:tblGrid>
              <a:tr h="609600">
                <a:tc>
                  <a:txBody>
                    <a:bodyPr/>
                    <a:lstStyle/>
                    <a:p>
                      <a:pPr algn="ct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Yêu</a:t>
                      </a:r>
                      <a:r>
                        <a:rPr lang="en-US" sz="1700" baseline="0" dirty="0" smtClean="0">
                          <a:latin typeface="Arial" pitchFamily="34" charset="0"/>
                          <a:cs typeface="Arial" pitchFamily="34" charset="0"/>
                        </a:rPr>
                        <a:t> cầu kiến thức, kỹ năng</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Khối</a:t>
                      </a:r>
                      <a:r>
                        <a:rPr lang="en-US" sz="1700" baseline="0" dirty="0" smtClean="0">
                          <a:latin typeface="Arial" pitchFamily="34" charset="0"/>
                          <a:cs typeface="Arial" pitchFamily="34" charset="0"/>
                        </a:rPr>
                        <a:t> lượng học tập tối thiểu</a:t>
                      </a:r>
                      <a:endParaRPr lang="en-US" sz="1700" dirty="0">
                        <a:latin typeface="Arial" pitchFamily="34" charset="0"/>
                        <a:cs typeface="Arial" pitchFamily="34" charset="0"/>
                      </a:endParaRPr>
                    </a:p>
                  </a:txBody>
                  <a:tcPr/>
                </a:tc>
                <a:tc>
                  <a:txBody>
                    <a:bodyPr/>
                    <a:lstStyle/>
                    <a:p>
                      <a:pPr algn="ctr"/>
                      <a:r>
                        <a:rPr lang="en-US" sz="1700" dirty="0" smtClean="0">
                          <a:latin typeface="Arial" pitchFamily="34" charset="0"/>
                          <a:cs typeface="Arial" pitchFamily="34" charset="0"/>
                        </a:rPr>
                        <a:t>Văn</a:t>
                      </a:r>
                      <a:r>
                        <a:rPr lang="en-US" sz="1700" baseline="0" dirty="0" smtClean="0">
                          <a:latin typeface="Arial" pitchFamily="34" charset="0"/>
                          <a:cs typeface="Arial" pitchFamily="34" charset="0"/>
                        </a:rPr>
                        <a:t> bằng, chứng chỉ</a:t>
                      </a:r>
                      <a:endParaRPr lang="en-US" sz="1700" dirty="0">
                        <a:latin typeface="Arial" pitchFamily="34" charset="0"/>
                        <a:cs typeface="Arial" pitchFamily="34" charset="0"/>
                      </a:endParaRPr>
                    </a:p>
                  </a:txBody>
                  <a:tcPr/>
                </a:tc>
              </a:tr>
              <a:tr h="2225040">
                <a:tc>
                  <a:txBody>
                    <a:bodyPr/>
                    <a:lstStyle/>
                    <a:p>
                      <a:pPr algn="ctr"/>
                      <a:r>
                        <a:rPr lang="en-US" sz="1700" dirty="0" smtClean="0">
                          <a:latin typeface="Arial" pitchFamily="34" charset="0"/>
                          <a:cs typeface="Arial" pitchFamily="34" charset="0"/>
                        </a:rPr>
                        <a:t>Bậc</a:t>
                      </a:r>
                      <a:r>
                        <a:rPr lang="en-US" sz="1700" baseline="0" dirty="0" smtClean="0">
                          <a:latin typeface="Arial" pitchFamily="34" charset="0"/>
                          <a:cs typeface="Arial" pitchFamily="34" charset="0"/>
                        </a:rPr>
                        <a:t> 7</a:t>
                      </a:r>
                      <a:endParaRPr lang="en-US" sz="1700" dirty="0">
                        <a:latin typeface="Arial" pitchFamily="34" charset="0"/>
                        <a:cs typeface="Arial" pitchFamily="34" charset="0"/>
                      </a:endParaRPr>
                    </a:p>
                  </a:txBody>
                  <a:tcPr/>
                </a:tc>
                <a:tc>
                  <a:txBody>
                    <a:bodyPr/>
                    <a:lstStyle/>
                    <a:p>
                      <a:pPr algn="just"/>
                      <a:r>
                        <a:rPr kumimoji="0" lang="vi-VN" sz="17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kiến thức lý thuyết sâu, rộng ở mức độ làm chủ kiến thức trong phạm vi của ngành đào tạo; có kỹ năng phản biện, phân tích, tổng hợp và đánh giá dữ liệu, thông tin một cách khoa học và tiên tiến; kỹ năng nghiên cứu phát triển, đổi mới và sử dụng các công nghệ phù hợp trong lĩnh vực học thuật và nghề nghiệp; kỹ năng truyền bá, phổ biến tri thức trong các lĩnh vực chuyên môn, có khả năng tự định hướng, thích nghi với môi trường nghề nghiệp thay đổi; có khả năng hướng dẫn người khác thực hiện nhiệm vụ và khả năng quản lý, đánh giá, cải tiến để nâng cao hiệu quả hoạt động nghề nghiệp.</a:t>
                      </a:r>
                      <a:endParaRPr lang="en-US" sz="1700" dirty="0">
                        <a:latin typeface="Arial" pitchFamily="34" charset="0"/>
                        <a:cs typeface="Arial" pitchFamily="34" charset="0"/>
                      </a:endParaRPr>
                    </a:p>
                  </a:txBody>
                  <a:tcPr/>
                </a:tc>
                <a:tc>
                  <a:txBody>
                    <a:bodyPr/>
                    <a:lstStyle/>
                    <a:p>
                      <a:pPr algn="ctr"/>
                      <a:r>
                        <a:rPr kumimoji="0" lang="vi-VN" sz="1700" b="0" i="0" kern="1200" dirty="0" smtClean="0">
                          <a:solidFill>
                            <a:schemeClr val="dk1"/>
                          </a:solidFill>
                          <a:effectLst/>
                          <a:latin typeface="Arial" pitchFamily="34" charset="0"/>
                          <a:ea typeface="+mn-ea"/>
                          <a:cs typeface="Arial" pitchFamily="34" charset="0"/>
                        </a:rPr>
                        <a:t>60 tín chỉ đối với người có bằng tốt nghiệp đại học.</a:t>
                      </a:r>
                      <a:endParaRPr lang="en-US" sz="1700" dirty="0">
                        <a:latin typeface="Arial" pitchFamily="34" charset="0"/>
                        <a:cs typeface="Arial" pitchFamily="34" charset="0"/>
                      </a:endParaRPr>
                    </a:p>
                  </a:txBody>
                  <a:tcPr/>
                </a:tc>
                <a:tc>
                  <a:txBody>
                    <a:bodyPr/>
                    <a:lstStyle/>
                    <a:p>
                      <a:pPr algn="just"/>
                      <a:r>
                        <a:rPr kumimoji="0" lang="vi-VN" sz="1700" b="0" i="0" kern="1200" dirty="0" smtClean="0">
                          <a:solidFill>
                            <a:schemeClr val="dk1"/>
                          </a:solidFill>
                          <a:effectLst/>
                          <a:latin typeface="Arial" pitchFamily="34" charset="0"/>
                          <a:ea typeface="+mn-ea"/>
                          <a:cs typeface="Arial" pitchFamily="34" charset="0"/>
                        </a:rPr>
                        <a:t> </a:t>
                      </a:r>
                      <a:r>
                        <a:rPr kumimoji="0" lang="en-US" sz="1700" b="0" i="0" kern="1200" dirty="0" smtClean="0">
                          <a:solidFill>
                            <a:schemeClr val="dk1"/>
                          </a:solidFill>
                          <a:effectLst/>
                          <a:latin typeface="Arial" pitchFamily="34" charset="0"/>
                          <a:ea typeface="+mn-ea"/>
                          <a:cs typeface="Arial" pitchFamily="34" charset="0"/>
                        </a:rPr>
                        <a:t>H</a:t>
                      </a:r>
                      <a:r>
                        <a:rPr kumimoji="0" lang="vi-VN" sz="1700" b="0" i="0" kern="1200" dirty="0" smtClean="0">
                          <a:solidFill>
                            <a:schemeClr val="dk1"/>
                          </a:solidFill>
                          <a:effectLst/>
                          <a:latin typeface="Arial" pitchFamily="34" charset="0"/>
                          <a:ea typeface="+mn-ea"/>
                          <a:cs typeface="Arial" pitchFamily="34" charset="0"/>
                        </a:rPr>
                        <a:t>oàn thành chương trình đào tạo, đáp ứng yêu cầu chuẩn đầu ra Bậc 7 được cấp bằng thạc sĩ.</a:t>
                      </a:r>
                      <a:endParaRPr lang="en-US" sz="17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1663499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84238"/>
          </a:xfrm>
        </p:spPr>
        <p:txBody>
          <a:bodyPr/>
          <a:lstStyle/>
          <a:p>
            <a:r>
              <a:rPr lang="en-US" dirty="0" smtClean="0"/>
              <a:t>Cấu trúc</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984835320"/>
              </p:ext>
            </p:extLst>
          </p:nvPr>
        </p:nvGraphicFramePr>
        <p:xfrm>
          <a:off x="381000" y="990600"/>
          <a:ext cx="8305800" cy="5669280"/>
        </p:xfrm>
        <a:graphic>
          <a:graphicData uri="http://schemas.openxmlformats.org/drawingml/2006/table">
            <a:tbl>
              <a:tblPr firstRow="1" bandRow="1">
                <a:tableStyleId>{5C22544A-7EE6-4342-B048-85BDC9FD1C3A}</a:tableStyleId>
              </a:tblPr>
              <a:tblGrid>
                <a:gridCol w="609600"/>
                <a:gridCol w="4267200"/>
                <a:gridCol w="1352550"/>
                <a:gridCol w="2076450"/>
              </a:tblGrid>
              <a:tr h="609600">
                <a:tc>
                  <a:txBody>
                    <a:bodyPr/>
                    <a:lstStyle/>
                    <a:p>
                      <a:pPr algn="ctr"/>
                      <a:endParaRPr lang="en-US" sz="1800" dirty="0">
                        <a:latin typeface="Arial" pitchFamily="34" charset="0"/>
                        <a:cs typeface="Arial" pitchFamily="34" charset="0"/>
                      </a:endParaRPr>
                    </a:p>
                  </a:txBody>
                  <a:tcPr/>
                </a:tc>
                <a:tc>
                  <a:txBody>
                    <a:bodyPr/>
                    <a:lstStyle/>
                    <a:p>
                      <a:pPr algn="ctr"/>
                      <a:r>
                        <a:rPr lang="en-US" sz="1800" dirty="0" smtClean="0">
                          <a:latin typeface="Arial" pitchFamily="34" charset="0"/>
                          <a:cs typeface="Arial" pitchFamily="34" charset="0"/>
                        </a:rPr>
                        <a:t>Yêu</a:t>
                      </a:r>
                      <a:r>
                        <a:rPr lang="en-US" sz="1800" baseline="0" dirty="0" smtClean="0">
                          <a:latin typeface="Arial" pitchFamily="34" charset="0"/>
                          <a:cs typeface="Arial" pitchFamily="34" charset="0"/>
                        </a:rPr>
                        <a:t> cầu kiến thức, kỹ năng</a:t>
                      </a:r>
                      <a:endParaRPr lang="en-US" sz="1800" dirty="0">
                        <a:latin typeface="Arial" pitchFamily="34" charset="0"/>
                        <a:cs typeface="Arial" pitchFamily="34" charset="0"/>
                      </a:endParaRPr>
                    </a:p>
                  </a:txBody>
                  <a:tcPr/>
                </a:tc>
                <a:tc>
                  <a:txBody>
                    <a:bodyPr/>
                    <a:lstStyle/>
                    <a:p>
                      <a:pPr algn="ctr"/>
                      <a:r>
                        <a:rPr lang="en-US" sz="1800" dirty="0" smtClean="0">
                          <a:latin typeface="Arial" pitchFamily="34" charset="0"/>
                          <a:cs typeface="Arial" pitchFamily="34" charset="0"/>
                        </a:rPr>
                        <a:t>Khối</a:t>
                      </a:r>
                      <a:r>
                        <a:rPr lang="en-US" sz="1800" baseline="0" dirty="0" smtClean="0">
                          <a:latin typeface="Arial" pitchFamily="34" charset="0"/>
                          <a:cs typeface="Arial" pitchFamily="34" charset="0"/>
                        </a:rPr>
                        <a:t> lượng học tập tối thiểu</a:t>
                      </a:r>
                      <a:endParaRPr lang="en-US" sz="1800" dirty="0">
                        <a:latin typeface="Arial" pitchFamily="34" charset="0"/>
                        <a:cs typeface="Arial" pitchFamily="34" charset="0"/>
                      </a:endParaRPr>
                    </a:p>
                  </a:txBody>
                  <a:tcPr/>
                </a:tc>
                <a:tc>
                  <a:txBody>
                    <a:bodyPr/>
                    <a:lstStyle/>
                    <a:p>
                      <a:pPr algn="ctr"/>
                      <a:r>
                        <a:rPr lang="en-US" sz="1800" dirty="0" smtClean="0">
                          <a:latin typeface="Arial" pitchFamily="34" charset="0"/>
                          <a:cs typeface="Arial" pitchFamily="34" charset="0"/>
                        </a:rPr>
                        <a:t>Văn</a:t>
                      </a:r>
                      <a:r>
                        <a:rPr lang="en-US" sz="1800" baseline="0" dirty="0" smtClean="0">
                          <a:latin typeface="Arial" pitchFamily="34" charset="0"/>
                          <a:cs typeface="Arial" pitchFamily="34" charset="0"/>
                        </a:rPr>
                        <a:t> bằng, chứng chỉ</a:t>
                      </a:r>
                      <a:endParaRPr lang="en-US" sz="1800" dirty="0">
                        <a:latin typeface="Arial" pitchFamily="34" charset="0"/>
                        <a:cs typeface="Arial" pitchFamily="34" charset="0"/>
                      </a:endParaRPr>
                    </a:p>
                  </a:txBody>
                  <a:tcPr/>
                </a:tc>
              </a:tr>
              <a:tr h="2225040">
                <a:tc>
                  <a:txBody>
                    <a:bodyPr/>
                    <a:lstStyle/>
                    <a:p>
                      <a:pPr algn="ctr"/>
                      <a:r>
                        <a:rPr lang="en-US" sz="1800" dirty="0" smtClean="0">
                          <a:latin typeface="Arial" pitchFamily="34" charset="0"/>
                          <a:cs typeface="Arial" pitchFamily="34" charset="0"/>
                        </a:rPr>
                        <a:t>Bậc</a:t>
                      </a:r>
                      <a:r>
                        <a:rPr lang="en-US" sz="1800" baseline="0" dirty="0" smtClean="0">
                          <a:latin typeface="Arial" pitchFamily="34" charset="0"/>
                          <a:cs typeface="Arial" pitchFamily="34" charset="0"/>
                        </a:rPr>
                        <a:t> 8</a:t>
                      </a:r>
                      <a:endParaRPr lang="en-US" sz="1800" dirty="0">
                        <a:latin typeface="Arial" pitchFamily="34" charset="0"/>
                        <a:cs typeface="Arial" pitchFamily="34" charset="0"/>
                      </a:endParaRPr>
                    </a:p>
                  </a:txBody>
                  <a:tcPr/>
                </a:tc>
                <a:tc>
                  <a:txBody>
                    <a:bodyPr/>
                    <a:lstStyle/>
                    <a:p>
                      <a:pPr algn="just"/>
                      <a:r>
                        <a:rPr kumimoji="0" lang="vi-VN" sz="1800" b="0" i="0" kern="1200" dirty="0" smtClean="0">
                          <a:solidFill>
                            <a:schemeClr val="dk1"/>
                          </a:solidFill>
                          <a:effectLst/>
                          <a:latin typeface="Arial" pitchFamily="34" charset="0"/>
                          <a:ea typeface="+mn-ea"/>
                          <a:cs typeface="Arial" pitchFamily="34" charset="0"/>
                        </a:rPr>
                        <a:t>Xác nhận trình độ đào tạo của người học có kiến thức thực tế và lý thuyết tiên tiến, chuyên sâu ở vị trí hàng đầu của chuyên ngành đào tạo; có kỹ năng tổng hợp, phân tích thông tin, phát hiện và giải quyết vấn đề một cách sáng tạo; có kỹ năng tư duy, nghiên cứu độc lập, độc đáo, sáng tạo tri thức mới; có kỹ năng truyền bá, phổ biến tri thức, thiết lập mạng lưới hợp tác quốc gia và quốc tế trong quản lý, điều hành hoạt động chuyên môn; thể hiện năng lực sáng tạo, có khả năng tự định hướng và dẫn dắt chuyên môn, khả năng đưa ra các kết luận, khuyến cáo khoa học mang tính chuyên gia..</a:t>
                      </a:r>
                      <a:endParaRPr lang="en-US" sz="1800" dirty="0">
                        <a:latin typeface="Arial" pitchFamily="34" charset="0"/>
                        <a:cs typeface="Arial" pitchFamily="34" charset="0"/>
                      </a:endParaRPr>
                    </a:p>
                  </a:txBody>
                  <a:tcPr/>
                </a:tc>
                <a:tc>
                  <a:txBody>
                    <a:bodyPr/>
                    <a:lstStyle/>
                    <a:p>
                      <a:pPr algn="ctr"/>
                      <a:r>
                        <a:rPr kumimoji="0" lang="vi-VN" sz="1800" b="0" i="0" kern="1200" dirty="0" smtClean="0">
                          <a:solidFill>
                            <a:schemeClr val="dk1"/>
                          </a:solidFill>
                          <a:effectLst/>
                          <a:latin typeface="Arial" pitchFamily="34" charset="0"/>
                          <a:ea typeface="+mn-ea"/>
                          <a:cs typeface="Arial" pitchFamily="34" charset="0"/>
                        </a:rPr>
                        <a:t>90 tín chỉ đối với người có bằng thạc sĩ, 120 tín chỉ đối với người có bằng tốt nghiệp đại học.</a:t>
                      </a:r>
                      <a:endParaRPr lang="en-US" sz="1800" dirty="0">
                        <a:latin typeface="Arial" pitchFamily="34" charset="0"/>
                        <a:cs typeface="Arial" pitchFamily="34" charset="0"/>
                      </a:endParaRPr>
                    </a:p>
                  </a:txBody>
                  <a:tcPr/>
                </a:tc>
                <a:tc>
                  <a:txBody>
                    <a:bodyPr/>
                    <a:lstStyle/>
                    <a:p>
                      <a:pPr algn="just"/>
                      <a:r>
                        <a:rPr kumimoji="0" lang="vi-VN" sz="1800" b="0" i="0" kern="1200" dirty="0" smtClean="0">
                          <a:solidFill>
                            <a:schemeClr val="dk1"/>
                          </a:solidFill>
                          <a:effectLst/>
                          <a:latin typeface="Arial" pitchFamily="34" charset="0"/>
                          <a:ea typeface="+mn-ea"/>
                          <a:cs typeface="Arial" pitchFamily="34" charset="0"/>
                        </a:rPr>
                        <a:t> </a:t>
                      </a:r>
                      <a:r>
                        <a:rPr kumimoji="0" lang="en-US" sz="1800" b="0" i="0" kern="1200" dirty="0" smtClean="0">
                          <a:solidFill>
                            <a:schemeClr val="dk1"/>
                          </a:solidFill>
                          <a:effectLst/>
                          <a:latin typeface="Arial" pitchFamily="34" charset="0"/>
                          <a:ea typeface="+mn-ea"/>
                          <a:cs typeface="Arial" pitchFamily="34" charset="0"/>
                        </a:rPr>
                        <a:t>H</a:t>
                      </a:r>
                      <a:r>
                        <a:rPr kumimoji="0" lang="vi-VN" sz="1800" b="0" i="0" kern="1200" dirty="0" smtClean="0">
                          <a:solidFill>
                            <a:schemeClr val="dk1"/>
                          </a:solidFill>
                          <a:effectLst/>
                          <a:latin typeface="Arial" pitchFamily="34" charset="0"/>
                          <a:ea typeface="+mn-ea"/>
                          <a:cs typeface="Arial" pitchFamily="34" charset="0"/>
                        </a:rPr>
                        <a:t>oàn thành chương trình đào tạo, đáp ứng yêu cầu chuẩn đầu ra Bậc </a:t>
                      </a:r>
                      <a:r>
                        <a:rPr kumimoji="0" lang="en-US" sz="1800" b="0" i="0" kern="1200" dirty="0" smtClean="0">
                          <a:solidFill>
                            <a:schemeClr val="dk1"/>
                          </a:solidFill>
                          <a:effectLst/>
                          <a:latin typeface="Arial" pitchFamily="34" charset="0"/>
                          <a:ea typeface="+mn-ea"/>
                          <a:cs typeface="Arial" pitchFamily="34" charset="0"/>
                        </a:rPr>
                        <a:t>8</a:t>
                      </a:r>
                      <a:r>
                        <a:rPr kumimoji="0" lang="vi-VN" sz="1800" b="0" i="0" kern="1200" dirty="0" smtClean="0">
                          <a:solidFill>
                            <a:schemeClr val="dk1"/>
                          </a:solidFill>
                          <a:effectLst/>
                          <a:latin typeface="Arial" pitchFamily="34" charset="0"/>
                          <a:ea typeface="+mn-ea"/>
                          <a:cs typeface="Arial" pitchFamily="34" charset="0"/>
                        </a:rPr>
                        <a:t> được cấp bằng </a:t>
                      </a:r>
                      <a:r>
                        <a:rPr kumimoji="0" lang="en-US" sz="1800" b="0" i="0" kern="1200" dirty="0" smtClean="0">
                          <a:solidFill>
                            <a:schemeClr val="dk1"/>
                          </a:solidFill>
                          <a:effectLst/>
                          <a:latin typeface="Arial" pitchFamily="34" charset="0"/>
                          <a:ea typeface="+mn-ea"/>
                          <a:cs typeface="Arial" pitchFamily="34" charset="0"/>
                        </a:rPr>
                        <a:t>tiến</a:t>
                      </a:r>
                      <a:r>
                        <a:rPr kumimoji="0" lang="en-US" sz="1800" b="0" i="0" kern="1200" baseline="0" dirty="0" smtClean="0">
                          <a:solidFill>
                            <a:schemeClr val="dk1"/>
                          </a:solidFill>
                          <a:effectLst/>
                          <a:latin typeface="Arial" pitchFamily="34" charset="0"/>
                          <a:ea typeface="+mn-ea"/>
                          <a:cs typeface="Arial" pitchFamily="34" charset="0"/>
                        </a:rPr>
                        <a:t> sĩ</a:t>
                      </a:r>
                      <a:r>
                        <a:rPr kumimoji="0" lang="vi-VN" sz="1800" b="0" i="0" kern="1200" dirty="0" smtClean="0">
                          <a:solidFill>
                            <a:schemeClr val="dk1"/>
                          </a:solidFill>
                          <a:effectLst/>
                          <a:latin typeface="Arial" pitchFamily="34" charset="0"/>
                          <a:ea typeface="+mn-ea"/>
                          <a:cs typeface="Arial" pitchFamily="34" charset="0"/>
                        </a:rPr>
                        <a:t>.</a:t>
                      </a:r>
                      <a:endParaRPr lang="en-US" sz="18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2891865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b="1" dirty="0">
                <a:latin typeface="Arial" pitchFamily="34" charset="0"/>
                <a:cs typeface="Arial" pitchFamily="34" charset="0"/>
              </a:rPr>
              <a:t>Cơ hội của</a:t>
            </a:r>
            <a:r>
              <a:rPr lang="vi-VN" sz="2800" b="1" dirty="0">
                <a:latin typeface="Arial" pitchFamily="34" charset="0"/>
                <a:cs typeface="Arial" pitchFamily="34" charset="0"/>
              </a:rPr>
              <a:t> Khung TĐQG đối với giáo dục nghề nghiệp Việt Nam</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454377167"/>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880593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b="1" dirty="0">
                <a:latin typeface="Arial" pitchFamily="34" charset="0"/>
                <a:cs typeface="Arial" pitchFamily="34" charset="0"/>
              </a:rPr>
              <a:t>Cơ hội của</a:t>
            </a:r>
            <a:r>
              <a:rPr lang="vi-VN" sz="2800" b="1" dirty="0">
                <a:latin typeface="Arial" pitchFamily="34" charset="0"/>
                <a:cs typeface="Arial" pitchFamily="34" charset="0"/>
              </a:rPr>
              <a:t> Khung TĐQG đối với giáo dục nghề nghiệp Việt Nam</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667638653"/>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01868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b="1" dirty="0">
                <a:latin typeface="Arial" pitchFamily="34" charset="0"/>
                <a:cs typeface="Arial" pitchFamily="34" charset="0"/>
              </a:rPr>
              <a:t>Cơ hội của</a:t>
            </a:r>
            <a:r>
              <a:rPr lang="vi-VN" sz="2800" b="1" dirty="0">
                <a:latin typeface="Arial" pitchFamily="34" charset="0"/>
                <a:cs typeface="Arial" pitchFamily="34" charset="0"/>
              </a:rPr>
              <a:t> Khung TĐQG đối với giáo dục nghề nghiệp Việt Nam</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603652014"/>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49742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b="1" dirty="0">
                <a:latin typeface="Arial" pitchFamily="34" charset="0"/>
                <a:cs typeface="Arial" pitchFamily="34" charset="0"/>
              </a:rPr>
              <a:t>Cơ hội của</a:t>
            </a:r>
            <a:r>
              <a:rPr lang="vi-VN" sz="2800" b="1" dirty="0">
                <a:latin typeface="Arial" pitchFamily="34" charset="0"/>
                <a:cs typeface="Arial" pitchFamily="34" charset="0"/>
              </a:rPr>
              <a:t> Khung TĐQG đối với giáo dục nghề nghiệp Việt Nam</a:t>
            </a:r>
            <a:endParaRPr lang="en-US" sz="2800" dirty="0">
              <a:latin typeface="Arial" pitchFamily="34" charset="0"/>
              <a:cs typeface="Arial" pitchFamily="34"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838744251"/>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5416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b="1" dirty="0" smtClean="0">
                <a:latin typeface="Arial" pitchFamily="34" charset="0"/>
                <a:cs typeface="Arial" pitchFamily="34" charset="0"/>
              </a:rPr>
              <a:t>Thách thức của</a:t>
            </a:r>
            <a:r>
              <a:rPr lang="vi-VN" sz="2800" b="1" dirty="0">
                <a:latin typeface="Arial" pitchFamily="34" charset="0"/>
                <a:cs typeface="Arial" pitchFamily="34" charset="0"/>
              </a:rPr>
              <a:t> Khung TĐQG đối với giáo dục nghề nghiệp Việt Nam</a:t>
            </a:r>
            <a:endParaRPr lang="en-US" sz="2800" dirty="0">
              <a:latin typeface="Arial" pitchFamily="34" charset="0"/>
              <a:cs typeface="Arial" pitchFamily="34"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xmlns="" val="1850113369"/>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571647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Mục tiêu</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xmlns="" val="4218839301"/>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49914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Cấu trúc</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476719789"/>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86842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KTĐQGVN</a:t>
            </a:r>
            <a:r>
              <a:rPr lang="en-US" dirty="0" smtClean="0"/>
              <a:t> (</a:t>
            </a:r>
            <a:r>
              <a:rPr lang="en-US" dirty="0" err="1" smtClean="0"/>
              <a:t>VQF</a:t>
            </a:r>
            <a:r>
              <a:rPr lang="en-US" dirty="0" smtClean="0"/>
              <a:t>)</a:t>
            </a:r>
            <a:endParaRPr lang="vi-VN" dirty="0"/>
          </a:p>
        </p:txBody>
      </p:sp>
      <p:sp>
        <p:nvSpPr>
          <p:cNvPr id="3" name="Content Placeholder 2"/>
          <p:cNvSpPr>
            <a:spLocks noGrp="1"/>
          </p:cNvSpPr>
          <p:nvPr>
            <p:ph idx="1"/>
          </p:nvPr>
        </p:nvSpPr>
        <p:spPr/>
        <p:txBody>
          <a:bodyPr/>
          <a:lstStyle/>
          <a:p>
            <a:r>
              <a:rPr lang="en-US" err="1" smtClean="0">
                <a:latin typeface="Times New Roman" pitchFamily="18" charset="0"/>
                <a:cs typeface="Times New Roman" pitchFamily="18" charset="0"/>
              </a:rPr>
              <a:t>Bậc</a:t>
            </a:r>
            <a:r>
              <a:rPr lang="en-US" smtClean="0">
                <a:latin typeface="Times New Roman" pitchFamily="18" charset="0"/>
                <a:cs typeface="Times New Roman" pitchFamily="18" charset="0"/>
              </a:rPr>
              <a:t> 1 – Sơ cấp I (chứng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1)</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a:t>
            </a:r>
            <a:r>
              <a:rPr lang="en-US" smtClean="0">
                <a:latin typeface="Times New Roman" pitchFamily="18" charset="0"/>
                <a:cs typeface="Times New Roman" pitchFamily="18" charset="0"/>
              </a:rPr>
              <a:t>II  - Sơ cấp II (chứng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II)</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a:t>
            </a:r>
            <a:r>
              <a:rPr lang="en-US" smtClean="0">
                <a:latin typeface="Times New Roman" pitchFamily="18" charset="0"/>
                <a:cs typeface="Times New Roman" pitchFamily="18" charset="0"/>
              </a:rPr>
              <a:t>III  - Sơ cấp III (chứng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III)</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IV ( </a:t>
            </a:r>
            <a:r>
              <a:rPr lang="en-US" dirty="0" err="1" smtClean="0">
                <a:latin typeface="Times New Roman" pitchFamily="18" charset="0"/>
                <a:cs typeface="Times New Roman" pitchFamily="18" charset="0"/>
              </a:rPr>
              <a:t>Trung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V ( Cao </a:t>
            </a:r>
            <a:r>
              <a:rPr lang="en-US" dirty="0" err="1" smtClean="0">
                <a:latin typeface="Times New Roman" pitchFamily="18" charset="0"/>
                <a:cs typeface="Times New Roman" pitchFamily="18" charset="0"/>
              </a:rPr>
              <a:t>đẳng</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VI (</a:t>
            </a:r>
            <a:r>
              <a:rPr lang="en-US" dirty="0" err="1" smtClean="0">
                <a:latin typeface="Times New Roman" pitchFamily="18" charset="0"/>
                <a:cs typeface="Times New Roman" pitchFamily="18" charset="0"/>
              </a:rPr>
              <a:t>Đại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VII ( </a:t>
            </a:r>
            <a:r>
              <a:rPr lang="en-US" dirty="0" err="1" smtClean="0">
                <a:latin typeface="Times New Roman" pitchFamily="18" charset="0"/>
                <a:cs typeface="Times New Roman" pitchFamily="18" charset="0"/>
              </a:rPr>
              <a:t>Thạc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sỹ</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VIII (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sỹ</a:t>
            </a:r>
            <a:r>
              <a:rPr lang="en-US" dirty="0" smtClean="0">
                <a:latin typeface="Times New Roman" pitchFamily="18" charset="0"/>
                <a:cs typeface="Times New Roman" pitchFamily="18" charset="0"/>
              </a:rPr>
              <a:t>)</a:t>
            </a:r>
            <a:endParaRPr lang="vi-VN"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718BC17-955F-474E-ACC3-2B564CAE2043}" type="datetime1">
              <a:rPr lang="en-US" smtClean="0"/>
              <a:pPr/>
              <a:t>2/23/2017</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smtClean="0">
                <a:latin typeface="Times New Roman" pitchFamily="18" charset="0"/>
                <a:cs typeface="Times New Roman" pitchFamily="18" charset="0"/>
              </a:rPr>
              <a:t>Triển khai VQF</a:t>
            </a:r>
            <a:endParaRPr lang="vi-VN">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143000"/>
            <a:ext cx="8458200" cy="4876800"/>
          </a:xfrm>
        </p:spPr>
        <p:txBody>
          <a:bodyPr>
            <a:normAutofit lnSpcReduction="10000"/>
          </a:bodyPr>
          <a:lstStyle/>
          <a:p>
            <a:r>
              <a:rPr lang="en-US" smtClean="0">
                <a:latin typeface="Times New Roman" pitchFamily="18" charset="0"/>
                <a:cs typeface="Times New Roman" pitchFamily="18" charset="0"/>
              </a:rPr>
              <a:t>Theo phân công của Chính phủ, Bộ LĐTBXH đang thực xây dựng kế hoạch, lộ trình thực hiện và chuẩn bị các điều kiện cần thiết đảm bảo:</a:t>
            </a:r>
          </a:p>
          <a:p>
            <a:pPr>
              <a:buFontTx/>
              <a:buChar char="-"/>
            </a:pPr>
            <a:r>
              <a:rPr lang="vi-VN" smtClean="0">
                <a:latin typeface="Times New Roman" pitchFamily="18" charset="0"/>
                <a:cs typeface="Times New Roman" pitchFamily="18" charset="0"/>
              </a:rPr>
              <a:t>T</a:t>
            </a:r>
            <a:r>
              <a:rPr lang="vi-VN" smtClean="0"/>
              <a:t>ham chiếu các trình độ giáo dục nghề nghiệp của Khung trình độ quốc gia Việt Nam với Khung tham chiếu trình độ ASEAN (AQRF) và các khung trình độ quốc gia khác</a:t>
            </a:r>
          </a:p>
          <a:p>
            <a:pPr>
              <a:buFontTx/>
              <a:buChar char="-"/>
            </a:pPr>
            <a:r>
              <a:rPr lang="en-US" smtClean="0">
                <a:latin typeface="Times New Roman" pitchFamily="18" charset="0"/>
                <a:cs typeface="Times New Roman" pitchFamily="18" charset="0"/>
              </a:rPr>
              <a:t>Mối quan hệ chặt chẽ </a:t>
            </a:r>
            <a:r>
              <a:rPr lang="vi-VN" smtClean="0"/>
              <a:t>giữa tiêu chuẩn năng lực nghề nghiệp, tiêu chuẩn kỹ năng nghề nghiệp quốc gia với các trình độ đào tạo quốc gia</a:t>
            </a:r>
          </a:p>
          <a:p>
            <a:pPr>
              <a:buFontTx/>
              <a:buChar char="-"/>
            </a:pPr>
            <a:r>
              <a:rPr lang="vi-VN" smtClean="0"/>
              <a:t>Xây dựng chuẩn đầu ra và các minh chứng kèm cho từng trình độ, từng lĩnh vực và ngành đào tạo thuộc giáo dục nghề nghiệp;</a:t>
            </a:r>
          </a:p>
          <a:p>
            <a:pPr>
              <a:buFontTx/>
              <a:buChar char="-"/>
            </a:pPr>
            <a:endParaRPr lang="en-US" smtClean="0"/>
          </a:p>
          <a:p>
            <a:pPr>
              <a:buFontTx/>
              <a:buChar char="-"/>
            </a:pPr>
            <a:endParaRPr lang="en-US"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smtClean="0">
                <a:latin typeface="Times New Roman" pitchFamily="18" charset="0"/>
                <a:cs typeface="Times New Roman" pitchFamily="18" charset="0"/>
              </a:rPr>
              <a:t>Dự kiến kế hoạch tổng quát</a:t>
            </a:r>
            <a:endParaRPr lang="vi-VN">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143000"/>
            <a:ext cx="8458200" cy="4876800"/>
          </a:xfrm>
        </p:spPr>
        <p:txBody>
          <a:bodyPr>
            <a:normAutofit fontScale="85000" lnSpcReduction="20000"/>
          </a:bodyPr>
          <a:lstStyle/>
          <a:p>
            <a:r>
              <a:rPr lang="en-US" smtClean="0">
                <a:latin typeface="Times New Roman" pitchFamily="18" charset="0"/>
                <a:cs typeface="Times New Roman" pitchFamily="18" charset="0"/>
              </a:rPr>
              <a:t>Nâng cao nhận thức trong xã hội về vai trò, vị trí và tầm quan trọng của VQF đối với công tác đào tạo nhân lực chất lượng, hiệu quả.</a:t>
            </a:r>
          </a:p>
          <a:p>
            <a:r>
              <a:rPr lang="en-US" smtClean="0">
                <a:latin typeface="Times New Roman" pitchFamily="18" charset="0"/>
                <a:cs typeface="Times New Roman" pitchFamily="18" charset="0"/>
              </a:rPr>
              <a:t>Ban hành qui định, tài liệu hướng dẫn thực hiện VQF ( các bậc trong GDNN) ; qui định qui trình, phương pháp xây dựng chuẩn đầu ra các trình độ GDNN.</a:t>
            </a:r>
          </a:p>
          <a:p>
            <a:r>
              <a:rPr lang="en-US" smtClean="0">
                <a:latin typeface="Times New Roman" pitchFamily="18" charset="0"/>
                <a:cs typeface="Times New Roman" pitchFamily="18" charset="0"/>
              </a:rPr>
              <a:t>Xây dựng chuẩn đầu ra cho các ngành, nghề theo các trình độ GDNN trong VQF</a:t>
            </a:r>
          </a:p>
          <a:p>
            <a:r>
              <a:rPr lang="en-US" smtClean="0">
                <a:latin typeface="Times New Roman" pitchFamily="18" charset="0"/>
                <a:cs typeface="Times New Roman" pitchFamily="18" charset="0"/>
              </a:rPr>
              <a:t>Phát triển đội ngũ chuyên gia xây dựng chuẩn đầu ra, chương trình đào tạo, kiểm tra đánh giá, kiểm định đảm bảo chất lượng để triển khai VQF</a:t>
            </a:r>
          </a:p>
          <a:p>
            <a:r>
              <a:rPr lang="en-US" smtClean="0">
                <a:latin typeface="Times New Roman" pitchFamily="18" charset="0"/>
                <a:cs typeface="Times New Roman" pitchFamily="18" charset="0"/>
              </a:rPr>
              <a:t>Tổ chức thực hiện tại các trường chất lượng cao, đánh giá và nhân rộng ra các cơ sở khác.</a:t>
            </a:r>
          </a:p>
          <a:p>
            <a:r>
              <a:rPr lang="en-US" smtClean="0">
                <a:latin typeface="Times New Roman" pitchFamily="18" charset="0"/>
                <a:cs typeface="Times New Roman" pitchFamily="18" charset="0"/>
              </a:rPr>
              <a:t>Phân công nhiệm vụ cho các Vụ, đơn vị theo chức năng nhiệm vụ thực hiện VQF ( phát triển đội ngũ chuyên gia, xây dựng QH mạng lưới…) </a:t>
            </a:r>
          </a:p>
          <a:p>
            <a:r>
              <a:rPr lang="en-US" smtClean="0">
                <a:latin typeface="Times New Roman" pitchFamily="18" charset="0"/>
                <a:cs typeface="Times New Roman" pitchFamily="18" charset="0"/>
              </a:rPr>
              <a:t>Chuẩn bị các nguồn lực đảm bảo cho việc thực hiện VQF ( Đề án 1956, Đề án đổi mới GDNN, dự án trong và ngoài nước…)</a:t>
            </a:r>
          </a:p>
          <a:p>
            <a:endParaRPr lang="en-US" smtClean="0">
              <a:latin typeface="Times New Roman" pitchFamily="18" charset="0"/>
              <a:cs typeface="Times New Roman" pitchFamily="18" charset="0"/>
            </a:endParaRPr>
          </a:p>
          <a:p>
            <a:endParaRPr lang="en-US" smtClean="0"/>
          </a:p>
          <a:p>
            <a:pPr>
              <a:buFontTx/>
              <a:buChar char="-"/>
            </a:pPr>
            <a:endParaRPr lang="en-US"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smtClean="0">
                <a:latin typeface="Times New Roman" pitchFamily="18" charset="0"/>
                <a:cs typeface="Times New Roman" pitchFamily="18" charset="0"/>
              </a:rPr>
              <a:t>Kế hoạch xây dựng chuẩn đầu ra</a:t>
            </a:r>
            <a:endParaRPr lang="vi-VN">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143000"/>
            <a:ext cx="8458200" cy="4876800"/>
          </a:xfrm>
        </p:spPr>
        <p:txBody>
          <a:bodyPr>
            <a:normAutofit fontScale="92500" lnSpcReduction="10000"/>
          </a:bodyPr>
          <a:lstStyle/>
          <a:p>
            <a:r>
              <a:rPr lang="en-US" smtClean="0">
                <a:latin typeface="Times New Roman" pitchFamily="18" charset="0"/>
                <a:cs typeface="Times New Roman" pitchFamily="18" charset="0"/>
              </a:rPr>
              <a:t>Tổ chức xây dựng thí điểm chuẩn đầu ra cho 2 nghề Công nghệ thông tin và Quản trị khách sạn. (2016)</a:t>
            </a:r>
          </a:p>
          <a:p>
            <a:r>
              <a:rPr lang="en-US" smtClean="0">
                <a:latin typeface="Times New Roman" pitchFamily="18" charset="0"/>
                <a:cs typeface="Times New Roman" pitchFamily="18" charset="0"/>
              </a:rPr>
              <a:t>Ban hành thông tư qui định qui trình, phương pháp xây dựng chuẩn đầu ra các trình độ GDNN (2017)</a:t>
            </a:r>
          </a:p>
          <a:p>
            <a:r>
              <a:rPr lang="en-US" smtClean="0">
                <a:latin typeface="Times New Roman" pitchFamily="18" charset="0"/>
                <a:cs typeface="Times New Roman" pitchFamily="18" charset="0"/>
              </a:rPr>
              <a:t>Phát triển đội ngũ chuyên gia xây dựng chuẩn đầu ra, chương trình đào tạo, kiểm tra đánh giá, kiểm định đảm bảo chất lượng để triển khai VQF</a:t>
            </a:r>
          </a:p>
          <a:p>
            <a:r>
              <a:rPr lang="en-US" smtClean="0">
                <a:latin typeface="Times New Roman" pitchFamily="18" charset="0"/>
                <a:cs typeface="Times New Roman" pitchFamily="18" charset="0"/>
              </a:rPr>
              <a:t>Xây dựng thí điểm khoảng 60 chuẩn đầu ra trình độ CĐ, TC, khoảng 30 chuẩn đầu ra trình độ SC.</a:t>
            </a:r>
          </a:p>
          <a:p>
            <a:r>
              <a:rPr lang="en-US" smtClean="0">
                <a:latin typeface="Times New Roman" pitchFamily="18" charset="0"/>
                <a:cs typeface="Times New Roman" pitchFamily="18" charset="0"/>
              </a:rPr>
              <a:t>Rà soát, so sánh với chuẩn đầu ra các ngành tương ứng ở trình độ đại học để đảm bảo liên thông giữa các trình độ trong VQF</a:t>
            </a:r>
          </a:p>
          <a:p>
            <a:r>
              <a:rPr lang="en-US" smtClean="0">
                <a:latin typeface="Times New Roman" pitchFamily="18" charset="0"/>
                <a:cs typeface="Times New Roman" pitchFamily="18" charset="0"/>
              </a:rPr>
              <a:t>Tổ chức thực hiện tại các trường chất lượng cao, đánh giá và nhân rộng ra các cơ sở khác.</a:t>
            </a:r>
          </a:p>
          <a:p>
            <a:endParaRPr lang="en-US" smtClean="0">
              <a:latin typeface="Times New Roman" pitchFamily="18" charset="0"/>
              <a:cs typeface="Times New Roman" pitchFamily="18" charset="0"/>
            </a:endParaRPr>
          </a:p>
          <a:p>
            <a:endParaRPr lang="en-US" smtClean="0"/>
          </a:p>
          <a:p>
            <a:pPr>
              <a:buFontTx/>
              <a:buChar char="-"/>
            </a:pPr>
            <a:endParaRPr lang="en-US"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19200"/>
            <a:ext cx="1600200" cy="3611562"/>
          </a:xfrm>
        </p:spPr>
        <p:txBody>
          <a:bodyPr>
            <a:normAutofit fontScale="90000"/>
          </a:bodyPr>
          <a:lstStyle/>
          <a:p>
            <a:r>
              <a:rPr lang="en-US" smtClean="0">
                <a:latin typeface="Times New Roman" pitchFamily="18" charset="0"/>
                <a:cs typeface="Times New Roman" pitchFamily="18" charset="0"/>
              </a:rPr>
              <a:t>Qui trình xây dựng chuẩn đầu ra</a:t>
            </a:r>
            <a:endParaRPr lang="vi-VN">
              <a:latin typeface="Times New Roman" pitchFamily="18" charset="0"/>
              <a:cs typeface="Times New Roman" pitchFamily="18" charset="0"/>
            </a:endParaRPr>
          </a:p>
        </p:txBody>
      </p:sp>
      <p:sp>
        <p:nvSpPr>
          <p:cNvPr id="2072"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vi-VN"/>
          </a:p>
        </p:txBody>
      </p:sp>
      <p:grpSp>
        <p:nvGrpSpPr>
          <p:cNvPr id="2049" name="Group 1"/>
          <p:cNvGrpSpPr>
            <a:grpSpLocks/>
          </p:cNvGrpSpPr>
          <p:nvPr/>
        </p:nvGrpSpPr>
        <p:grpSpPr bwMode="auto">
          <a:xfrm>
            <a:off x="3429000" y="228600"/>
            <a:ext cx="4175125" cy="6629400"/>
            <a:chOff x="2351" y="2000"/>
            <a:chExt cx="6574" cy="12240"/>
          </a:xfrm>
        </p:grpSpPr>
        <p:sp>
          <p:nvSpPr>
            <p:cNvPr id="2071" name="Rectangle 23"/>
            <p:cNvSpPr>
              <a:spLocks noChangeArrowheads="1"/>
            </p:cNvSpPr>
            <p:nvPr/>
          </p:nvSpPr>
          <p:spPr bwMode="auto">
            <a:xfrm>
              <a:off x="4215" y="2000"/>
              <a:ext cx="3435" cy="13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Thành lập nhóm chuyên gia thực hiện xây dựng chuẩn đầu ra các trình độ Giáo dục nghề nghiệp</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0" name="Rectangle 22"/>
            <p:cNvSpPr>
              <a:spLocks noChangeArrowheads="1"/>
            </p:cNvSpPr>
            <p:nvPr/>
          </p:nvSpPr>
          <p:spPr bwMode="auto">
            <a:xfrm>
              <a:off x="4260" y="4205"/>
              <a:ext cx="3435" cy="13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1260475" algn="l"/>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Xác định phạm vi, vị trí việc làm trong nghề tương ứng trình độ đào tạo</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9" name="Rectangle 21"/>
            <p:cNvSpPr>
              <a:spLocks noChangeArrowheads="1"/>
            </p:cNvSpPr>
            <p:nvPr/>
          </p:nvSpPr>
          <p:spPr bwMode="auto">
            <a:xfrm>
              <a:off x="4275" y="6335"/>
              <a:ext cx="3435" cy="13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Xác định đầu ra kiến thức,  kỹ năng, thái độ, mức độ tự chủ trách nhiệm chung cho trình độ đào tạo</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8" name="Rectangle 20"/>
            <p:cNvSpPr>
              <a:spLocks noChangeArrowheads="1"/>
            </p:cNvSpPr>
            <p:nvPr/>
          </p:nvSpPr>
          <p:spPr bwMode="auto">
            <a:xfrm>
              <a:off x="4275" y="8450"/>
              <a:ext cx="3435" cy="13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Biên soạn chuẩn đầu ra                trình độ đào tạo theo mẫu định dạng</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7" name="Rectangle 19"/>
            <p:cNvSpPr>
              <a:spLocks noChangeArrowheads="1"/>
            </p:cNvSpPr>
            <p:nvPr/>
          </p:nvSpPr>
          <p:spPr bwMode="auto">
            <a:xfrm>
              <a:off x="4230" y="12875"/>
              <a:ext cx="3435" cy="13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Ban hành, Áp dụng</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Flowchart: Decision 1"/>
            <p:cNvSpPr>
              <a:spLocks noChangeArrowheads="1"/>
            </p:cNvSpPr>
            <p:nvPr/>
          </p:nvSpPr>
          <p:spPr bwMode="auto">
            <a:xfrm>
              <a:off x="3960" y="10520"/>
              <a:ext cx="3975" cy="1605"/>
            </a:xfrm>
            <a:prstGeom prst="flowChartDecision">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Đánh giá, nghiệm thu</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5" name="AutoShape 17"/>
            <p:cNvSpPr>
              <a:spLocks noChangeShapeType="1"/>
            </p:cNvSpPr>
            <p:nvPr/>
          </p:nvSpPr>
          <p:spPr bwMode="auto">
            <a:xfrm>
              <a:off x="5970" y="3364"/>
              <a:ext cx="0" cy="84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vi-VN"/>
            </a:p>
          </p:txBody>
        </p:sp>
        <p:sp>
          <p:nvSpPr>
            <p:cNvPr id="2064" name="AutoShape 16"/>
            <p:cNvSpPr>
              <a:spLocks noChangeShapeType="1"/>
            </p:cNvSpPr>
            <p:nvPr/>
          </p:nvSpPr>
          <p:spPr bwMode="auto">
            <a:xfrm>
              <a:off x="5985" y="5570"/>
              <a:ext cx="0" cy="76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vi-VN"/>
            </a:p>
          </p:txBody>
        </p:sp>
        <p:sp>
          <p:nvSpPr>
            <p:cNvPr id="2063" name="AutoShape 15"/>
            <p:cNvSpPr>
              <a:spLocks noChangeShapeType="1"/>
            </p:cNvSpPr>
            <p:nvPr/>
          </p:nvSpPr>
          <p:spPr bwMode="auto">
            <a:xfrm>
              <a:off x="5985" y="7714"/>
              <a:ext cx="0" cy="7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vi-VN"/>
            </a:p>
          </p:txBody>
        </p:sp>
        <p:sp>
          <p:nvSpPr>
            <p:cNvPr id="2062" name="AutoShape 14"/>
            <p:cNvSpPr>
              <a:spLocks noChangeShapeType="1"/>
            </p:cNvSpPr>
            <p:nvPr/>
          </p:nvSpPr>
          <p:spPr bwMode="auto">
            <a:xfrm>
              <a:off x="5955" y="9814"/>
              <a:ext cx="0" cy="7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vi-VN"/>
            </a:p>
          </p:txBody>
        </p:sp>
        <p:sp>
          <p:nvSpPr>
            <p:cNvPr id="2061" name="AutoShape 13"/>
            <p:cNvSpPr>
              <a:spLocks noChangeShapeType="1"/>
            </p:cNvSpPr>
            <p:nvPr/>
          </p:nvSpPr>
          <p:spPr bwMode="auto">
            <a:xfrm>
              <a:off x="5940" y="12124"/>
              <a:ext cx="0" cy="7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vi-VN"/>
            </a:p>
          </p:txBody>
        </p:sp>
        <p:sp>
          <p:nvSpPr>
            <p:cNvPr id="2060" name="Rectangle 12"/>
            <p:cNvSpPr>
              <a:spLocks noChangeArrowheads="1"/>
            </p:cNvSpPr>
            <p:nvPr/>
          </p:nvSpPr>
          <p:spPr bwMode="auto">
            <a:xfrm>
              <a:off x="6060" y="12274"/>
              <a:ext cx="81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Đạt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AutoShape 11"/>
            <p:cNvSpPr>
              <a:spLocks noChangeShapeType="1"/>
            </p:cNvSpPr>
            <p:nvPr/>
          </p:nvSpPr>
          <p:spPr bwMode="auto">
            <a:xfrm>
              <a:off x="7920" y="11315"/>
              <a:ext cx="100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vi-VN"/>
            </a:p>
          </p:txBody>
        </p:sp>
        <p:sp>
          <p:nvSpPr>
            <p:cNvPr id="2058" name="AutoShape 10"/>
            <p:cNvSpPr>
              <a:spLocks noChangeShapeType="1"/>
            </p:cNvSpPr>
            <p:nvPr/>
          </p:nvSpPr>
          <p:spPr bwMode="auto">
            <a:xfrm flipV="1">
              <a:off x="8925" y="4910"/>
              <a:ext cx="0" cy="640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vi-VN"/>
            </a:p>
          </p:txBody>
        </p:sp>
        <p:sp>
          <p:nvSpPr>
            <p:cNvPr id="2057" name="Rectangle 9"/>
            <p:cNvSpPr>
              <a:spLocks noChangeArrowheads="1"/>
            </p:cNvSpPr>
            <p:nvPr/>
          </p:nvSpPr>
          <p:spPr bwMode="auto">
            <a:xfrm>
              <a:off x="7755" y="10910"/>
              <a:ext cx="975" cy="330"/>
            </a:xfrm>
            <a:prstGeom prst="rect">
              <a:avLst/>
            </a:prstGeom>
            <a:solidFill>
              <a:srgbClr val="FFFFFF"/>
            </a:solidFill>
            <a:ln w="9525">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Không đạt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Oval 28"/>
            <p:cNvSpPr>
              <a:spLocks noChangeArrowheads="1"/>
            </p:cNvSpPr>
            <p:nvPr/>
          </p:nvSpPr>
          <p:spPr bwMode="auto">
            <a:xfrm>
              <a:off x="2410" y="2405"/>
              <a:ext cx="1550" cy="640"/>
            </a:xfrm>
            <a:prstGeom prst="ellipse">
              <a:avLst/>
            </a:prstGeom>
            <a:solidFill>
              <a:srgbClr val="F2F2F2"/>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Bước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Oval 7"/>
            <p:cNvSpPr>
              <a:spLocks noChangeArrowheads="1"/>
            </p:cNvSpPr>
            <p:nvPr/>
          </p:nvSpPr>
          <p:spPr bwMode="auto">
            <a:xfrm>
              <a:off x="2449" y="4532"/>
              <a:ext cx="1550" cy="640"/>
            </a:xfrm>
            <a:prstGeom prst="ellipse">
              <a:avLst/>
            </a:prstGeom>
            <a:solidFill>
              <a:srgbClr val="F2F2F2"/>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Bước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4" name="Oval 29"/>
            <p:cNvSpPr>
              <a:spLocks noChangeArrowheads="1"/>
            </p:cNvSpPr>
            <p:nvPr/>
          </p:nvSpPr>
          <p:spPr bwMode="auto">
            <a:xfrm>
              <a:off x="2410" y="6678"/>
              <a:ext cx="1550" cy="640"/>
            </a:xfrm>
            <a:prstGeom prst="ellipse">
              <a:avLst/>
            </a:prstGeom>
            <a:solidFill>
              <a:srgbClr val="F2F2F2"/>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Bước 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Oval 30"/>
            <p:cNvSpPr>
              <a:spLocks noChangeArrowheads="1"/>
            </p:cNvSpPr>
            <p:nvPr/>
          </p:nvSpPr>
          <p:spPr bwMode="auto">
            <a:xfrm>
              <a:off x="2410" y="8825"/>
              <a:ext cx="1550" cy="641"/>
            </a:xfrm>
            <a:prstGeom prst="ellipse">
              <a:avLst/>
            </a:prstGeom>
            <a:solidFill>
              <a:srgbClr val="F2F2F2"/>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Bước 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Oval 4"/>
            <p:cNvSpPr>
              <a:spLocks noChangeArrowheads="1"/>
            </p:cNvSpPr>
            <p:nvPr/>
          </p:nvSpPr>
          <p:spPr bwMode="auto">
            <a:xfrm>
              <a:off x="2351" y="10990"/>
              <a:ext cx="1550" cy="641"/>
            </a:xfrm>
            <a:prstGeom prst="ellipse">
              <a:avLst/>
            </a:prstGeom>
            <a:solidFill>
              <a:srgbClr val="F2F2F2"/>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Bước 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Oval 3"/>
            <p:cNvSpPr>
              <a:spLocks noChangeArrowheads="1"/>
            </p:cNvSpPr>
            <p:nvPr/>
          </p:nvSpPr>
          <p:spPr bwMode="auto">
            <a:xfrm>
              <a:off x="2410" y="13145"/>
              <a:ext cx="1550" cy="641"/>
            </a:xfrm>
            <a:prstGeom prst="ellipse">
              <a:avLst/>
            </a:prstGeom>
            <a:solidFill>
              <a:srgbClr val="F2F2F2"/>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Bước 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AutoShape 2"/>
            <p:cNvSpPr>
              <a:spLocks noChangeShapeType="1"/>
            </p:cNvSpPr>
            <p:nvPr/>
          </p:nvSpPr>
          <p:spPr bwMode="auto">
            <a:xfrm flipH="1">
              <a:off x="7710" y="4910"/>
              <a:ext cx="1215"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vi-VN"/>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233</TotalTime>
  <Words>2876</Words>
  <Application>Microsoft Office PowerPoint</Application>
  <PresentationFormat>On-screen Show (4:3)</PresentationFormat>
  <Paragraphs>190</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KHUNG TRÌNH ĐỘ QUỐC GIA VIỆT NAM (Các trình độ thuộc GDNN) </vt:lpstr>
      <vt:lpstr>Mục tiêu</vt:lpstr>
      <vt:lpstr>Mục tiêu</vt:lpstr>
      <vt:lpstr>Cấu trúc</vt:lpstr>
      <vt:lpstr>KTĐQGVN (VQF)</vt:lpstr>
      <vt:lpstr>Triển khai VQF</vt:lpstr>
      <vt:lpstr>Dự kiến kế hoạch tổng quát</vt:lpstr>
      <vt:lpstr>Kế hoạch xây dựng chuẩn đầu ra</vt:lpstr>
      <vt:lpstr>Qui trình xây dựng chuẩn đầu ra</vt:lpstr>
      <vt:lpstr>Khó khăn vướng mắc khi triển khai thí điểm</vt:lpstr>
      <vt:lpstr>Thách thức khi triển khai xây dựng chuẩn đầu ra</vt:lpstr>
      <vt:lpstr>Kiến nghị</vt:lpstr>
      <vt:lpstr>Slide 13</vt:lpstr>
      <vt:lpstr>Cấu trúc</vt:lpstr>
      <vt:lpstr>Cấu trúc</vt:lpstr>
      <vt:lpstr>Cấu trúc</vt:lpstr>
      <vt:lpstr>Cấu trúc</vt:lpstr>
      <vt:lpstr>Cấu trúc</vt:lpstr>
      <vt:lpstr>Cấu trúc</vt:lpstr>
      <vt:lpstr>Cấu trúc</vt:lpstr>
      <vt:lpstr>Cấu trúc</vt:lpstr>
      <vt:lpstr>Cơ hội của Khung TĐQG đối với giáo dục nghề nghiệp Việt Nam</vt:lpstr>
      <vt:lpstr>Cơ hội của Khung TĐQG đối với giáo dục nghề nghiệp Việt Nam</vt:lpstr>
      <vt:lpstr>Cơ hội của Khung TĐQG đối với giáo dục nghề nghiệp Việt Nam</vt:lpstr>
      <vt:lpstr>Cơ hội của Khung TĐQG đối với giáo dục nghề nghiệp Việt Nam</vt:lpstr>
      <vt:lpstr>Thách thức của Khung TĐQG đối với giáo dục nghề nghiệp Việt Nam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KHUNG TRÌNH ĐỘ QUỐC GIA VIỆT NAM</dc:title>
  <dc:creator>Cá heo xinh</dc:creator>
  <cp:lastModifiedBy>Pham Xuan Thu</cp:lastModifiedBy>
  <cp:revision>95</cp:revision>
  <dcterms:created xsi:type="dcterms:W3CDTF">2006-08-16T00:00:00Z</dcterms:created>
  <dcterms:modified xsi:type="dcterms:W3CDTF">2017-02-23T16:44:03Z</dcterms:modified>
</cp:coreProperties>
</file>