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85" r:id="rId5"/>
    <p:sldId id="415" r:id="rId6"/>
    <p:sldId id="432" r:id="rId7"/>
    <p:sldId id="433" r:id="rId8"/>
    <p:sldId id="434" r:id="rId9"/>
    <p:sldId id="435" r:id="rId10"/>
    <p:sldId id="440" r:id="rId11"/>
    <p:sldId id="441" r:id="rId12"/>
    <p:sldId id="442" r:id="rId13"/>
    <p:sldId id="443" r:id="rId14"/>
    <p:sldId id="444" r:id="rId15"/>
    <p:sldId id="445" r:id="rId16"/>
    <p:sldId id="446" r:id="rId17"/>
    <p:sldId id="298"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4A29B67-B685-8F4E-8E32-CBEBCA57BA99}" type="datetimeFigureOut">
              <a:rPr lang="en-US" smtClean="0"/>
              <a:t>09/09/19</a:t>
            </a:fld>
            <a:endParaRPr lang="en-US"/>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18300F28-8E89-B64A-BC68-C32BDACA2A78}" type="slidenum">
              <a:rPr lang="en-US" smtClean="0"/>
              <a:t>‹#›</a:t>
            </a:fld>
            <a:endParaRPr lang="en-US"/>
          </a:p>
        </p:txBody>
      </p:sp>
    </p:spTree>
    <p:extLst>
      <p:ext uri="{BB962C8B-B14F-4D97-AF65-F5344CB8AC3E}">
        <p14:creationId xmlns:p14="http://schemas.microsoft.com/office/powerpoint/2010/main" val="2347727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D2B7371-F37D-4F5A-95E5-2AEE998A2096}" type="datetimeFigureOut">
              <a:rPr lang="en-GB" smtClean="0"/>
              <a:t>09/09/19</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D96B4A9-22D5-4E9F-B8B3-FC48F942D496}" type="slidenum">
              <a:rPr lang="en-GB" smtClean="0"/>
              <a:t>‹#›</a:t>
            </a:fld>
            <a:endParaRPr lang="en-GB"/>
          </a:p>
        </p:txBody>
      </p:sp>
    </p:spTree>
    <p:extLst>
      <p:ext uri="{BB962C8B-B14F-4D97-AF65-F5344CB8AC3E}">
        <p14:creationId xmlns:p14="http://schemas.microsoft.com/office/powerpoint/2010/main" val="19506126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45283487-1211-41B1-A03E-113BE35C86C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F7930440-BD51-44F7-AC0F-CE66085B798A}"/>
              </a:ext>
            </a:extLst>
          </p:cNvPr>
          <p:cNvSpPr>
            <a:spLocks noGrp="1"/>
          </p:cNvSpPr>
          <p:nvPr>
            <p:ph type="body" idx="1"/>
          </p:nvPr>
        </p:nvSpPr>
        <p:spPr/>
        <p:txBody>
          <a:bodyPr/>
          <a:lstStyle/>
          <a:p>
            <a:pPr eaLnBrk="1" fontAlgn="auto" hangingPunct="1">
              <a:spcBef>
                <a:spcPts val="0"/>
              </a:spcBef>
              <a:spcAft>
                <a:spcPts val="0"/>
              </a:spcAft>
              <a:defRPr/>
            </a:pPr>
            <a:r>
              <a:rPr lang="en-GB" b="1">
                <a:solidFill>
                  <a:schemeClr val="accent2">
                    <a:lumMod val="40000"/>
                    <a:lumOff val="60000"/>
                  </a:schemeClr>
                </a:solidFill>
              </a:rPr>
              <a:t>This presentation template includes examples of the slides available. Select Master slides, as appropriate, to create a presentation best suited to your content and requirements. Notes are included for guidance and these should be removed before finalising. Additional guidelines are available on Qmmunity, in the QAA Brand site, along with approved images. </a:t>
            </a:r>
            <a:br>
              <a:rPr lang="en-GB" b="1">
                <a:solidFill>
                  <a:schemeClr val="accent2">
                    <a:lumMod val="40000"/>
                    <a:lumOff val="60000"/>
                  </a:schemeClr>
                </a:solidFill>
              </a:rPr>
            </a:br>
            <a:r>
              <a:rPr lang="en-GB" b="1">
                <a:solidFill>
                  <a:schemeClr val="accent2">
                    <a:lumMod val="40000"/>
                    <a:lumOff val="60000"/>
                  </a:schemeClr>
                </a:solidFill>
              </a:rPr>
              <a:t>http://qmmunity.qaa.ac.uk/agency-resources/brand/Pages/Welcome.aspx</a:t>
            </a:r>
          </a:p>
          <a:p>
            <a:pPr eaLnBrk="1" fontAlgn="auto" hangingPunct="1">
              <a:spcBef>
                <a:spcPts val="0"/>
              </a:spcBef>
              <a:spcAft>
                <a:spcPts val="0"/>
              </a:spcAft>
              <a:defRPr/>
            </a:pPr>
            <a:endParaRPr lang="en-GB" b="1"/>
          </a:p>
          <a:p>
            <a:pPr eaLnBrk="1" fontAlgn="auto" hangingPunct="1">
              <a:spcBef>
                <a:spcPts val="0"/>
              </a:spcBef>
              <a:spcAft>
                <a:spcPts val="0"/>
              </a:spcAft>
              <a:defRPr/>
            </a:pPr>
            <a:r>
              <a:rPr lang="en-GB" b="1"/>
              <a:t>Title slide: </a:t>
            </a:r>
            <a:r>
              <a:rPr lang="en-GB"/>
              <a:t>A title slide must be used in all presentations. </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a:t>It includes the presentation title in grey text at 40pt, and the presenter’s name and job title in 32pt.</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The event title and date are both 32pt, in a colour taken from the colour palette.</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b="1"/>
              <a:t>Colours: </a:t>
            </a:r>
            <a:r>
              <a:rPr lang="en-GB"/>
              <a:t>This presentation template contains a pre-set colour palette which should be used consistently throughout the presentation. </a:t>
            </a:r>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p:txBody>
      </p:sp>
      <p:sp>
        <p:nvSpPr>
          <p:cNvPr id="27652" name="Slide Number Placeholder 3">
            <a:extLst>
              <a:ext uri="{FF2B5EF4-FFF2-40B4-BE49-F238E27FC236}">
                <a16:creationId xmlns:a16="http://schemas.microsoft.com/office/drawing/2014/main" xmlns="" id="{613EA223-05F0-4BA5-8E20-75819FCB30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772341-8E10-4829-83B5-DDD0B7CA31D1}"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extLst>
      <p:ext uri="{BB962C8B-B14F-4D97-AF65-F5344CB8AC3E}">
        <p14:creationId xmlns:p14="http://schemas.microsoft.com/office/powerpoint/2010/main" val="331218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3</a:t>
            </a:fld>
            <a:endParaRPr lang="en-GB" altLang="en-US" dirty="0"/>
          </a:p>
        </p:txBody>
      </p:sp>
    </p:spTree>
    <p:extLst>
      <p:ext uri="{BB962C8B-B14F-4D97-AF65-F5344CB8AC3E}">
        <p14:creationId xmlns:p14="http://schemas.microsoft.com/office/powerpoint/2010/main" val="112290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4</a:t>
            </a:fld>
            <a:endParaRPr lang="en-GB" altLang="en-US" dirty="0"/>
          </a:p>
        </p:txBody>
      </p:sp>
    </p:spTree>
    <p:extLst>
      <p:ext uri="{BB962C8B-B14F-4D97-AF65-F5344CB8AC3E}">
        <p14:creationId xmlns:p14="http://schemas.microsoft.com/office/powerpoint/2010/main" val="201132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D7FE8-FE27-4A5E-AC22-8A55F12009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0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6</a:t>
            </a:fld>
            <a:endParaRPr lang="en-GB" altLang="en-US"/>
          </a:p>
        </p:txBody>
      </p:sp>
    </p:spTree>
    <p:extLst>
      <p:ext uri="{BB962C8B-B14F-4D97-AF65-F5344CB8AC3E}">
        <p14:creationId xmlns:p14="http://schemas.microsoft.com/office/powerpoint/2010/main" val="63115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Published on March 27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Following consultation comments hopefully you’ve noted the greater</a:t>
            </a:r>
            <a:r>
              <a:rPr lang="en-GB" baseline="0"/>
              <a:t> parity between core and common practices  - the 2 are adjacent, distinguished only by the role of the regulator in each of the jurisdictions </a:t>
            </a:r>
            <a:endParaRPr lang="en-GB"/>
          </a:p>
          <a:p>
            <a:endParaRPr lang="en-GB"/>
          </a:p>
        </p:txBody>
      </p:sp>
      <p:sp>
        <p:nvSpPr>
          <p:cNvPr id="4" name="Slide Number Placeholder 3"/>
          <p:cNvSpPr>
            <a:spLocks noGrp="1"/>
          </p:cNvSpPr>
          <p:nvPr>
            <p:ph type="sldNum" sz="quarter" idx="10"/>
          </p:nvPr>
        </p:nvSpPr>
        <p:spPr/>
        <p:txBody>
          <a:bodyPr/>
          <a:lstStyle/>
          <a:p>
            <a:fld id="{ABCA8409-CB15-41FB-93D0-235AF31F459A}" type="slidenum">
              <a:rPr lang="en-GB" smtClean="0"/>
              <a:t>7</a:t>
            </a:fld>
            <a:endParaRPr lang="en-GB"/>
          </a:p>
        </p:txBody>
      </p:sp>
    </p:spTree>
    <p:extLst>
      <p:ext uri="{BB962C8B-B14F-4D97-AF65-F5344CB8AC3E}">
        <p14:creationId xmlns:p14="http://schemas.microsoft.com/office/powerpoint/2010/main" val="223862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 expectations – broad ranging and based on overarching principles of quality assuring HE across the UK</a:t>
            </a:r>
          </a:p>
        </p:txBody>
      </p:sp>
      <p:sp>
        <p:nvSpPr>
          <p:cNvPr id="4" name="Slide Number Placeholder 3"/>
          <p:cNvSpPr>
            <a:spLocks noGrp="1"/>
          </p:cNvSpPr>
          <p:nvPr>
            <p:ph type="sldNum" sz="quarter" idx="10"/>
          </p:nvPr>
        </p:nvSpPr>
        <p:spPr/>
        <p:txBody>
          <a:bodyPr/>
          <a:lstStyle/>
          <a:p>
            <a:fld id="{1AED7FE8-FE27-4A5E-AC22-8A55F120096F}" type="slidenum">
              <a:rPr lang="en-GB" smtClean="0"/>
              <a:t>8</a:t>
            </a:fld>
            <a:endParaRPr lang="en-GB"/>
          </a:p>
        </p:txBody>
      </p:sp>
    </p:spTree>
    <p:extLst>
      <p:ext uri="{BB962C8B-B14F-4D97-AF65-F5344CB8AC3E}">
        <p14:creationId xmlns:p14="http://schemas.microsoft.com/office/powerpoint/2010/main" val="31623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around core practices that institutions will be measured against (certainly in England) </a:t>
            </a:r>
            <a:r>
              <a:rPr lang="en-GB" b="1"/>
              <a:t>(- RB find out for Aps</a:t>
            </a:r>
            <a:r>
              <a:rPr lang="en-GB" b="0"/>
              <a:t>) but you must </a:t>
            </a:r>
            <a:r>
              <a:rPr lang="en-GB" b="0" err="1"/>
              <a:t>bea</a:t>
            </a:r>
            <a:r>
              <a:rPr lang="en-GB" b="0"/>
              <a:t> in mind regimes in each nation will us these and the expectations as quality benchmarks</a:t>
            </a:r>
          </a:p>
          <a:p>
            <a:endParaRPr lang="en-GB"/>
          </a:p>
          <a:p>
            <a:r>
              <a:rPr lang="en-GB"/>
              <a:t>4 Core practices around standards – note that external expertise appears – and this was as a direct result of commentary through consultation</a:t>
            </a:r>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9</a:t>
            </a:fld>
            <a:endParaRPr lang="en-GB" altLang="en-US"/>
          </a:p>
        </p:txBody>
      </p:sp>
    </p:spTree>
    <p:extLst>
      <p:ext uri="{BB962C8B-B14F-4D97-AF65-F5344CB8AC3E}">
        <p14:creationId xmlns:p14="http://schemas.microsoft.com/office/powerpoint/2010/main" val="203815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B7358EDF-11AD-4DA0-A21F-39710172DA5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5D737925-3302-44BD-9939-BA215CBD5CA0}"/>
              </a:ext>
            </a:extLst>
          </p:cNvPr>
          <p:cNvSpPr>
            <a:spLocks noGrp="1"/>
          </p:cNvSpPr>
          <p:nvPr>
            <p:ph type="body" idx="1"/>
          </p:nvPr>
        </p:nvSpPr>
        <p:spPr/>
        <p:txBody>
          <a:bodyPr>
            <a:normAutofit/>
          </a:bodyPr>
          <a:lstStyle/>
          <a:p>
            <a:pPr eaLnBrk="1" fontAlgn="auto" hangingPunct="1">
              <a:spcBef>
                <a:spcPts val="0"/>
              </a:spcBef>
              <a:spcAft>
                <a:spcPts val="0"/>
              </a:spcAft>
              <a:defRPr/>
            </a:pPr>
            <a:endParaRPr lang="en-US" sz="3600" dirty="0">
              <a:latin typeface="+mj-lt"/>
            </a:endParaRPr>
          </a:p>
        </p:txBody>
      </p:sp>
      <p:sp>
        <p:nvSpPr>
          <p:cNvPr id="37892" name="Slide Number Placeholder 3">
            <a:extLst>
              <a:ext uri="{FF2B5EF4-FFF2-40B4-BE49-F238E27FC236}">
                <a16:creationId xmlns:a16="http://schemas.microsoft.com/office/drawing/2014/main" xmlns="" id="{E0A8692A-6C62-47A8-A57C-AC6C65122E0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69A5BB-291E-44D1-BEF4-B5E69135B871}"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62095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282319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85484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alternative">
    <p:spTree>
      <p:nvGrpSpPr>
        <p:cNvPr id="1" name=""/>
        <p:cNvGrpSpPr/>
        <p:nvPr/>
      </p:nvGrpSpPr>
      <p:grpSpPr>
        <a:xfrm>
          <a:off x="0" y="0"/>
          <a:ext cx="0" cy="0"/>
          <a:chOff x="0" y="0"/>
          <a:chExt cx="0" cy="0"/>
        </a:xfrm>
      </p:grpSpPr>
      <p:pic>
        <p:nvPicPr>
          <p:cNvPr id="4" name="Picture 1" descr="qaa_4 col.png">
            <a:extLst>
              <a:ext uri="{FF2B5EF4-FFF2-40B4-BE49-F238E27FC236}">
                <a16:creationId xmlns:a16="http://schemas.microsoft.com/office/drawing/2014/main" xmlns="" id="{D6387C13-AEFB-4DCB-A185-C6A9EDA0E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17" y="6153151"/>
            <a:ext cx="13440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1005418" y="848074"/>
            <a:ext cx="10369813" cy="1584523"/>
          </a:xfrm>
          <a:prstGeom prst="rect">
            <a:avLst/>
          </a:prstGeom>
        </p:spPr>
        <p:txBody>
          <a:bodyPr>
            <a:normAutofit/>
          </a:bodyPr>
          <a:lstStyle>
            <a:lvl1pPr marL="0" indent="0">
              <a:buFontTx/>
              <a:buNone/>
              <a:defRPr sz="4000" baseline="0"/>
            </a:lvl1pPr>
          </a:lstStyle>
          <a:p>
            <a:pPr lvl="0"/>
            <a:r>
              <a:rPr lang="en-US"/>
              <a:t>Click to edit Master text styles</a:t>
            </a:r>
          </a:p>
        </p:txBody>
      </p:sp>
      <p:sp>
        <p:nvSpPr>
          <p:cNvPr id="20" name="Text Placeholder 18"/>
          <p:cNvSpPr>
            <a:spLocks noGrp="1"/>
          </p:cNvSpPr>
          <p:nvPr>
            <p:ph type="body" sz="quarter" idx="14"/>
          </p:nvPr>
        </p:nvSpPr>
        <p:spPr>
          <a:xfrm>
            <a:off x="1005417" y="2492896"/>
            <a:ext cx="10369152" cy="792088"/>
          </a:xfrm>
          <a:prstGeom prst="rect">
            <a:avLst/>
          </a:prstGeom>
        </p:spPr>
        <p:txBody>
          <a:bodyPr>
            <a:normAutofit/>
          </a:bodyPr>
          <a:lstStyle>
            <a:lvl1pPr marL="0" indent="0">
              <a:buFontTx/>
              <a:buNone/>
              <a:defRPr sz="3200" baseline="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93060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p:spTree>
      <p:nvGrpSpPr>
        <p:cNvPr id="1" name=""/>
        <p:cNvGrpSpPr/>
        <p:nvPr/>
      </p:nvGrpSpPr>
      <p:grpSpPr>
        <a:xfrm>
          <a:off x="0" y="0"/>
          <a:ext cx="0" cy="0"/>
          <a:chOff x="0" y="0"/>
          <a:chExt cx="0" cy="0"/>
        </a:xfrm>
      </p:grpSpPr>
      <p:pic>
        <p:nvPicPr>
          <p:cNvPr id="7" name="Picture 1" descr="Powerpointlarge.png">
            <a:extLst>
              <a:ext uri="{FF2B5EF4-FFF2-40B4-BE49-F238E27FC236}">
                <a16:creationId xmlns:a16="http://schemas.microsoft.com/office/drawing/2014/main" xmlns="" id="{6F990E7C-6341-4EF5-BBF6-4E5DB8D046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517" y="908051"/>
            <a:ext cx="528108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911424" y="2708921"/>
            <a:ext cx="10369813"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911424" y="4365104"/>
            <a:ext cx="10369152"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911424" y="5445224"/>
            <a:ext cx="10369152"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p:txBody>
      </p:sp>
    </p:spTree>
    <p:extLst>
      <p:ext uri="{BB962C8B-B14F-4D97-AF65-F5344CB8AC3E}">
        <p14:creationId xmlns:p14="http://schemas.microsoft.com/office/powerpoint/2010/main" val="136071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descr="qaa_4 col.png">
            <a:extLst>
              <a:ext uri="{FF2B5EF4-FFF2-40B4-BE49-F238E27FC236}">
                <a16:creationId xmlns:a16="http://schemas.microsoft.com/office/drawing/2014/main" xmlns="" id="{9125E852-36E9-400A-8355-3D7712DF9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17" y="6092826"/>
            <a:ext cx="134408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xmlns="" id="{A30C1B29-E233-4F67-801E-592685FB62F8}"/>
              </a:ext>
            </a:extLst>
          </p:cNvPr>
          <p:cNvSpPr txBox="1">
            <a:spLocks/>
          </p:cNvSpPr>
          <p:nvPr/>
        </p:nvSpPr>
        <p:spPr>
          <a:xfrm>
            <a:off x="1488018" y="3357564"/>
            <a:ext cx="10560049" cy="1800225"/>
          </a:xfrm>
          <a:prstGeom prst="rect">
            <a:avLst/>
          </a:prstGeom>
        </p:spPr>
        <p:txBody>
          <a:bodyPr>
            <a:normAutofit/>
          </a:bodyPr>
          <a:lstStyle>
            <a:lvl1pPr>
              <a:buNone/>
              <a:defRPr baseline="0"/>
            </a:lvl1pPr>
          </a:lstStyle>
          <a:p>
            <a:pPr fontAlgn="auto">
              <a:spcBef>
                <a:spcPts val="0"/>
              </a:spcBef>
              <a:spcAft>
                <a:spcPts val="0"/>
              </a:spcAft>
              <a:defRPr/>
            </a:pPr>
            <a:r>
              <a:rPr lang="en-GB" sz="3200" baseline="30000">
                <a:latin typeface="+mn-lt"/>
                <a:cs typeface="+mn-cs"/>
              </a:rPr>
              <a:t>qaa.ac.uk</a:t>
            </a:r>
          </a:p>
          <a:p>
            <a:pPr fontAlgn="auto">
              <a:spcBef>
                <a:spcPts val="0"/>
              </a:spcBef>
              <a:spcAft>
                <a:spcPts val="0"/>
              </a:spcAft>
              <a:defRPr/>
            </a:pPr>
            <a:endParaRPr lang="en-GB" sz="3200" baseline="30000">
              <a:latin typeface="+mn-lt"/>
              <a:cs typeface="+mn-cs"/>
            </a:endParaRPr>
          </a:p>
          <a:p>
            <a:pPr fontAlgn="auto">
              <a:spcBef>
                <a:spcPts val="0"/>
              </a:spcBef>
              <a:spcAft>
                <a:spcPts val="0"/>
              </a:spcAft>
              <a:defRPr/>
            </a:pPr>
            <a:r>
              <a:rPr lang="en-GB" sz="3200" baseline="30000">
                <a:latin typeface="+mn-lt"/>
                <a:cs typeface="+mn-cs"/>
              </a:rPr>
              <a:t>enquiries@qaa.ac.uk</a:t>
            </a:r>
          </a:p>
          <a:p>
            <a:pPr fontAlgn="auto">
              <a:spcBef>
                <a:spcPts val="0"/>
              </a:spcBef>
              <a:spcAft>
                <a:spcPts val="0"/>
              </a:spcAft>
              <a:defRPr/>
            </a:pPr>
            <a:endParaRPr lang="en-GB" sz="3200" baseline="30000">
              <a:latin typeface="+mn-lt"/>
              <a:cs typeface="+mn-cs"/>
            </a:endParaRPr>
          </a:p>
          <a:p>
            <a:pPr fontAlgn="auto">
              <a:spcBef>
                <a:spcPts val="0"/>
              </a:spcBef>
              <a:spcAft>
                <a:spcPts val="0"/>
              </a:spcAft>
              <a:defRPr/>
            </a:pPr>
            <a:r>
              <a:rPr lang="en-GB" sz="3200" baseline="30000">
                <a:latin typeface="+mn-lt"/>
                <a:cs typeface="+mn-cs"/>
              </a:rPr>
              <a:t>+44 (0) 1452 557000</a:t>
            </a:r>
          </a:p>
        </p:txBody>
      </p:sp>
      <p:pic>
        <p:nvPicPr>
          <p:cNvPr id="4" name="Picture 3" descr="Call.png">
            <a:extLst>
              <a:ext uri="{FF2B5EF4-FFF2-40B4-BE49-F238E27FC236}">
                <a16:creationId xmlns:a16="http://schemas.microsoft.com/office/drawing/2014/main" xmlns="" id="{F74111DA-2210-4E92-AF53-380BE132C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417" y="4508500"/>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l.png">
            <a:extLst>
              <a:ext uri="{FF2B5EF4-FFF2-40B4-BE49-F238E27FC236}">
                <a16:creationId xmlns:a16="http://schemas.microsoft.com/office/drawing/2014/main" xmlns="" id="{4564D61C-A1E9-4293-936B-357ACBC6AE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417" y="3824288"/>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ll.png">
            <a:extLst>
              <a:ext uri="{FF2B5EF4-FFF2-40B4-BE49-F238E27FC236}">
                <a16:creationId xmlns:a16="http://schemas.microsoft.com/office/drawing/2014/main" xmlns="" id="{B274227A-44C9-4A9F-8493-04CF86DD2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417" y="3141663"/>
            <a:ext cx="700616"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xmlns="" id="{70875AC9-12F5-44BD-A588-A1C212AC9213}"/>
              </a:ext>
            </a:extLst>
          </p:cNvPr>
          <p:cNvSpPr txBox="1">
            <a:spLocks/>
          </p:cNvSpPr>
          <p:nvPr/>
        </p:nvSpPr>
        <p:spPr>
          <a:xfrm>
            <a:off x="527051" y="5300664"/>
            <a:ext cx="11137900" cy="936625"/>
          </a:xfrm>
          <a:prstGeom prst="rect">
            <a:avLst/>
          </a:prstGeom>
        </p:spPr>
        <p:txBody>
          <a:bodyPr>
            <a:normAutofit/>
          </a:bodyPr>
          <a:lstStyle>
            <a:lvl1pPr>
              <a:buNone/>
              <a:defRPr baseline="0"/>
            </a:lvl1pPr>
          </a:lstStyle>
          <a:p>
            <a:pPr fontAlgn="auto">
              <a:spcBef>
                <a:spcPts val="0"/>
              </a:spcBef>
              <a:spcAft>
                <a:spcPts val="0"/>
              </a:spcAft>
              <a:defRPr/>
            </a:pPr>
            <a:r>
              <a:rPr lang="en-GB" sz="2000" baseline="30000">
                <a:latin typeface="+mn-lt"/>
                <a:cs typeface="+mn-cs"/>
              </a:rPr>
              <a:t>© The Quality Assurance Agency for Higher Education 2015 </a:t>
            </a:r>
          </a:p>
          <a:p>
            <a:pPr fontAlgn="auto">
              <a:spcBef>
                <a:spcPts val="0"/>
              </a:spcBef>
              <a:spcAft>
                <a:spcPts val="0"/>
              </a:spcAft>
              <a:defRPr/>
            </a:pPr>
            <a:r>
              <a:rPr lang="en-GB" sz="2000" baseline="30000">
                <a:latin typeface="+mn-lt"/>
                <a:cs typeface="+mn-cs"/>
              </a:rPr>
              <a:t>Registered charity numbers 1062746 and SC037786</a:t>
            </a:r>
            <a:endParaRPr lang="en-GB" sz="2000">
              <a:latin typeface="+mn-lt"/>
            </a:endParaRPr>
          </a:p>
        </p:txBody>
      </p:sp>
    </p:spTree>
    <p:extLst>
      <p:ext uri="{BB962C8B-B14F-4D97-AF65-F5344CB8AC3E}">
        <p14:creationId xmlns:p14="http://schemas.microsoft.com/office/powerpoint/2010/main" val="222227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xmlns="" id="{F9AA9145-28A0-4992-9FC1-2533F2DE8ED7}"/>
              </a:ext>
            </a:extLst>
          </p:cNvPr>
          <p:cNvPicPr>
            <a:picLocks noChangeAspect="1"/>
          </p:cNvPicPr>
          <p:nvPr userDrawn="1"/>
        </p:nvPicPr>
        <p:blipFill>
          <a:blip r:embed="rId2"/>
          <a:stretch>
            <a:fillRect/>
          </a:stretch>
        </p:blipFill>
        <p:spPr>
          <a:xfrm>
            <a:off x="0" y="0"/>
            <a:ext cx="12192000" cy="6858000"/>
          </a:xfrm>
          <a:prstGeom prst="rect">
            <a:avLst/>
          </a:prstGeom>
          <a:solidFill>
            <a:schemeClr val="accent1">
              <a:lumMod val="75000"/>
            </a:schemeClr>
          </a:solidFill>
        </p:spPr>
      </p:pic>
      <p:pic>
        <p:nvPicPr>
          <p:cNvPr id="5" name="Picture 1" descr="qaa_4 col.png">
            <a:extLst>
              <a:ext uri="{FF2B5EF4-FFF2-40B4-BE49-F238E27FC236}">
                <a16:creationId xmlns:a16="http://schemas.microsoft.com/office/drawing/2014/main" xmlns="" id="{66B5397D-F25B-4D60-944E-184DBE5E87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7" y="6153151"/>
            <a:ext cx="13440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23524" y="620688"/>
            <a:ext cx="10944952" cy="720080"/>
          </a:xfrm>
          <a:prstGeom prst="rect">
            <a:avLst/>
          </a:prstGeom>
        </p:spPr>
        <p:txBody>
          <a:bodyPr/>
          <a:lstStyle>
            <a:lvl1pPr marL="0" indent="0">
              <a:buNone/>
              <a:defRPr sz="2700">
                <a:solidFill>
                  <a:schemeClr val="accent2"/>
                </a:solidFill>
              </a:defRPr>
            </a:lvl1pPr>
          </a:lstStyle>
          <a:p>
            <a:pPr lvl="0"/>
            <a:r>
              <a:rPr lang="en-US"/>
              <a:t>Click to edit Master text styles</a:t>
            </a:r>
          </a:p>
        </p:txBody>
      </p:sp>
      <p:sp>
        <p:nvSpPr>
          <p:cNvPr id="6" name="Text Placeholder 5"/>
          <p:cNvSpPr>
            <a:spLocks noGrp="1"/>
          </p:cNvSpPr>
          <p:nvPr>
            <p:ph type="body" sz="quarter" idx="11"/>
          </p:nvPr>
        </p:nvSpPr>
        <p:spPr>
          <a:xfrm>
            <a:off x="623524" y="1340772"/>
            <a:ext cx="10944952" cy="4032447"/>
          </a:xfrm>
          <a:prstGeom prst="rect">
            <a:avLst/>
          </a:prstGeom>
        </p:spPr>
        <p:txBody>
          <a:bodyPr/>
          <a:lstStyle>
            <a:lvl1pPr>
              <a:defRPr sz="1800"/>
            </a:lvl1pPr>
            <a:lvl2pPr marL="557213" indent="-214313">
              <a:buFont typeface="Arial" panose="020B0604020202020204" pitchFamily="34" charset="0"/>
              <a:buChar char="-"/>
              <a:defRPr sz="1500"/>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2499622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3392" y="653819"/>
            <a:ext cx="10972799" cy="1143000"/>
          </a:xfrm>
          <a:prstGeom prst="rect">
            <a:avLst/>
          </a:prstGeom>
        </p:spPr>
        <p:txBody>
          <a:bodyPr lIns="91430" tIns="45715" rIns="91430" bIns="45715"/>
          <a:lstStyle>
            <a:lvl1pPr algn="l">
              <a:defRPr sz="3200" b="0" i="0" cap="none"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4" name="Content Placeholder 2"/>
          <p:cNvSpPr>
            <a:spLocks noGrp="1"/>
          </p:cNvSpPr>
          <p:nvPr>
            <p:ph idx="1"/>
          </p:nvPr>
        </p:nvSpPr>
        <p:spPr>
          <a:xfrm>
            <a:off x="623391" y="1796822"/>
            <a:ext cx="10972800" cy="3744417"/>
          </a:xfrm>
          <a:prstGeom prst="rect">
            <a:avLst/>
          </a:prstGeom>
        </p:spPr>
        <p:txBody>
          <a:bodyPr lIns="91430" tIns="45715" rIns="91430" bIns="45715"/>
          <a:lstStyle>
            <a:lvl1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3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99527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46311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5827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9" name="Slide Number Placeholder 8"/>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27022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5" name="Slide Number Placeholder 4"/>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417491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4" name="Slide Number Placeholder 3"/>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0358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59429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4074138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E299-2D45-461E-98E4-378675B4530B}" type="slidenum">
              <a:rPr lang="en-GB" smtClean="0"/>
              <a:t>‹#›</a:t>
            </a:fld>
            <a:endParaRPr lang="en-GB"/>
          </a:p>
        </p:txBody>
      </p:sp>
    </p:spTree>
    <p:extLst>
      <p:ext uri="{BB962C8B-B14F-4D97-AF65-F5344CB8AC3E}">
        <p14:creationId xmlns:p14="http://schemas.microsoft.com/office/powerpoint/2010/main" val="405511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71" r:id="rId15"/>
    <p:sldLayoutId id="2147483672"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 Id="rId3" Type="http://schemas.openxmlformats.org/officeDocument/2006/relationships/hyperlink" Target="http://vimeo.com/142108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qaa.ac.uk/quality-code" TargetMode="External"/><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xmlns="" id="{CB9B4E4E-E937-4726-8872-1F8E5483F522}"/>
              </a:ext>
            </a:extLst>
          </p:cNvPr>
          <p:cNvSpPr>
            <a:spLocks noGrp="1"/>
          </p:cNvSpPr>
          <p:nvPr>
            <p:ph type="body" sz="quarter" idx="4294967295"/>
          </p:nvPr>
        </p:nvSpPr>
        <p:spPr bwMode="auto">
          <a:xfrm>
            <a:off x="2206626" y="2924176"/>
            <a:ext cx="7777163"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buNone/>
            </a:pPr>
            <a:r>
              <a:rPr lang="en-US" sz="3600" b="1" dirty="0" smtClean="0"/>
              <a:t>Thematic discussion: the UK Quality Code</a:t>
            </a:r>
            <a:endParaRPr lang="en-US" sz="3600" b="1" dirty="0"/>
          </a:p>
        </p:txBody>
      </p:sp>
      <p:sp>
        <p:nvSpPr>
          <p:cNvPr id="17412" name="TextBox 5">
            <a:extLst>
              <a:ext uri="{FF2B5EF4-FFF2-40B4-BE49-F238E27FC236}">
                <a16:creationId xmlns:a16="http://schemas.microsoft.com/office/drawing/2014/main" xmlns="" id="{9BCC5552-96C1-40EC-8908-2F02B9327BA2}"/>
              </a:ext>
            </a:extLst>
          </p:cNvPr>
          <p:cNvSpPr txBox="1">
            <a:spLocks noChangeArrowheads="1"/>
          </p:cNvSpPr>
          <p:nvPr/>
        </p:nvSpPr>
        <p:spPr bwMode="auto">
          <a:xfrm>
            <a:off x="3698541" y="4547436"/>
            <a:ext cx="479491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dirty="0">
                <a:solidFill>
                  <a:srgbClr val="BB9709"/>
                </a:solidFill>
              </a:rPr>
              <a:t>Fiona Crozier, </a:t>
            </a:r>
            <a:r>
              <a:rPr lang="en-GB" altLang="en-US" sz="3200" dirty="0" smtClean="0">
                <a:solidFill>
                  <a:srgbClr val="BB9709"/>
                </a:solidFill>
              </a:rPr>
              <a:t>former Head </a:t>
            </a:r>
            <a:r>
              <a:rPr lang="en-GB" altLang="en-US" sz="3200" dirty="0">
                <a:solidFill>
                  <a:srgbClr val="BB9709"/>
                </a:solidFill>
              </a:rPr>
              <a:t>of </a:t>
            </a:r>
            <a:r>
              <a:rPr lang="en-GB" altLang="en-US" sz="3200" dirty="0" smtClean="0">
                <a:solidFill>
                  <a:srgbClr val="BB9709"/>
                </a:solidFill>
              </a:rPr>
              <a:t>International, QAA</a:t>
            </a:r>
            <a:endParaRPr lang="en-GB" altLang="en-US" sz="3200" dirty="0">
              <a:solidFill>
                <a:srgbClr val="BB9709"/>
              </a:solidFill>
            </a:endParaRPr>
          </a:p>
          <a:p>
            <a:pPr algn="ctr" eaLnBrk="1" hangingPunct="1"/>
            <a:r>
              <a:rPr lang="en-GB" altLang="en-US" sz="3200" dirty="0" smtClean="0">
                <a:solidFill>
                  <a:srgbClr val="BB9709"/>
                </a:solidFill>
              </a:rPr>
              <a:t>24</a:t>
            </a:r>
            <a:r>
              <a:rPr lang="en-GB" altLang="en-US" sz="3200" baseline="30000" dirty="0" smtClean="0">
                <a:solidFill>
                  <a:srgbClr val="BB9709"/>
                </a:solidFill>
              </a:rPr>
              <a:t>th</a:t>
            </a:r>
            <a:r>
              <a:rPr lang="en-GB" altLang="en-US" sz="3200" dirty="0" smtClean="0">
                <a:solidFill>
                  <a:srgbClr val="BB9709"/>
                </a:solidFill>
              </a:rPr>
              <a:t> September </a:t>
            </a:r>
            <a:r>
              <a:rPr lang="en-GB" altLang="en-US" sz="3200" dirty="0">
                <a:solidFill>
                  <a:srgbClr val="BB9709"/>
                </a:solidFill>
              </a:rPr>
              <a:t>2019</a:t>
            </a:r>
          </a:p>
        </p:txBody>
      </p:sp>
    </p:spTree>
    <p:extLst>
      <p:ext uri="{BB962C8B-B14F-4D97-AF65-F5344CB8AC3E}">
        <p14:creationId xmlns:p14="http://schemas.microsoft.com/office/powerpoint/2010/main" val="23483704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Expectations and practices for working in partnership</a:t>
            </a:r>
            <a:endParaRPr lang="en-US" dirty="0"/>
          </a:p>
        </p:txBody>
      </p:sp>
      <p:sp>
        <p:nvSpPr>
          <p:cNvPr id="3" name="Text Placeholder 2"/>
          <p:cNvSpPr>
            <a:spLocks noGrp="1"/>
          </p:cNvSpPr>
          <p:nvPr>
            <p:ph type="body" sz="quarter" idx="11"/>
          </p:nvPr>
        </p:nvSpPr>
        <p:spPr/>
        <p:txBody>
          <a:bodyPr>
            <a:noAutofit/>
          </a:bodyPr>
          <a:lstStyle/>
          <a:p>
            <a:r>
              <a:rPr lang="en-US" sz="2400" dirty="0" smtClean="0"/>
              <a:t>Expectations are the same as the overarching ones</a:t>
            </a:r>
          </a:p>
          <a:p>
            <a:endParaRPr lang="en-US" sz="2400" dirty="0" smtClean="0"/>
          </a:p>
          <a:p>
            <a:r>
              <a:rPr lang="en-US" sz="2400" dirty="0" smtClean="0"/>
              <a:t>Core practice for standards: ‘Where a provider works in partnership with other </a:t>
            </a:r>
            <a:r>
              <a:rPr lang="en-US" sz="2400" dirty="0" err="1" smtClean="0"/>
              <a:t>organisations</a:t>
            </a:r>
            <a:r>
              <a:rPr lang="en-US" sz="2400" dirty="0" smtClean="0"/>
              <a:t>, it has in place effective arrangements to ensure that the standards of its awards are credible and secure irrespective of where or how courses are delivered or who delivers them.’</a:t>
            </a:r>
          </a:p>
          <a:p>
            <a:endParaRPr lang="en-US" sz="2400" dirty="0" smtClean="0"/>
          </a:p>
          <a:p>
            <a:r>
              <a:rPr lang="en-US" sz="2400" dirty="0" smtClean="0"/>
              <a:t>Core practice for quality: ‘</a:t>
            </a:r>
            <a:r>
              <a:rPr lang="en-US" sz="2400" dirty="0"/>
              <a:t>Where a provider works in partnership with other </a:t>
            </a:r>
            <a:r>
              <a:rPr lang="en-US" sz="2400" dirty="0" err="1"/>
              <a:t>organisations</a:t>
            </a:r>
            <a:r>
              <a:rPr lang="en-US" sz="2400" dirty="0"/>
              <a:t>, it has in place effective arrangements to ensure </a:t>
            </a:r>
            <a:r>
              <a:rPr lang="en-US" sz="2400" dirty="0" smtClean="0"/>
              <a:t>that the academic experience is high quality </a:t>
            </a:r>
            <a:r>
              <a:rPr lang="en-US" sz="2400" dirty="0"/>
              <a:t>irrespective of where or how courses are delivered or who delivers them.’</a:t>
            </a:r>
          </a:p>
        </p:txBody>
      </p:sp>
    </p:spTree>
    <p:extLst>
      <p:ext uri="{BB962C8B-B14F-4D97-AF65-F5344CB8AC3E}">
        <p14:creationId xmlns:p14="http://schemas.microsoft.com/office/powerpoint/2010/main" val="155274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Guiding principles</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smtClean="0"/>
              <a:t>The awarding </a:t>
            </a:r>
            <a:r>
              <a:rPr lang="en-US" dirty="0" err="1" smtClean="0"/>
              <a:t>organisation</a:t>
            </a:r>
            <a:r>
              <a:rPr lang="en-US" dirty="0" smtClean="0"/>
              <a:t> will be accountable for assuring the overall quality and academic standards of the provision, regardless of the type of partnership</a:t>
            </a:r>
          </a:p>
          <a:p>
            <a:r>
              <a:rPr lang="en-US" dirty="0"/>
              <a:t>The awarding </a:t>
            </a:r>
            <a:r>
              <a:rPr lang="en-US" dirty="0" err="1"/>
              <a:t>organisation</a:t>
            </a:r>
            <a:r>
              <a:rPr lang="en-US" dirty="0"/>
              <a:t> will </a:t>
            </a:r>
            <a:r>
              <a:rPr lang="en-US" dirty="0" smtClean="0"/>
              <a:t>have in place the appropriate governance to </a:t>
            </a:r>
            <a:r>
              <a:rPr lang="en-US" dirty="0" err="1" smtClean="0"/>
              <a:t>authorise</a:t>
            </a:r>
            <a:r>
              <a:rPr lang="en-US" dirty="0" smtClean="0"/>
              <a:t> and oversee the development and closure of partnership arrangements and to monitor their effective operation</a:t>
            </a:r>
          </a:p>
          <a:p>
            <a:r>
              <a:rPr lang="en-US" dirty="0" smtClean="0"/>
              <a:t>Due diligence enquiries are completed and legally binding agreements are signed prior to the commencement of student registration </a:t>
            </a:r>
            <a:r>
              <a:rPr lang="mr-IN" dirty="0" smtClean="0"/>
              <a:t>–</a:t>
            </a:r>
            <a:r>
              <a:rPr lang="en-US" dirty="0" smtClean="0"/>
              <a:t> due diligence enquiries are refreshed periodically and before agreements are renewed</a:t>
            </a:r>
          </a:p>
          <a:p>
            <a:r>
              <a:rPr lang="en-US" dirty="0" smtClean="0"/>
              <a:t>Provision delivered through partnership arrangements will be subject to quality procedures that are at least as rigorous, secure and open to scrutiny as those used for the provision delivered by the awarding </a:t>
            </a:r>
            <a:r>
              <a:rPr lang="en-US" dirty="0" err="1" smtClean="0"/>
              <a:t>organisation</a:t>
            </a:r>
            <a:endParaRPr lang="en-US" dirty="0" smtClean="0"/>
          </a:p>
          <a:p>
            <a:r>
              <a:rPr lang="en-US" dirty="0" smtClean="0"/>
              <a:t>Awarding </a:t>
            </a:r>
            <a:r>
              <a:rPr lang="en-US" dirty="0" err="1" smtClean="0"/>
              <a:t>organisations</a:t>
            </a:r>
            <a:r>
              <a:rPr lang="en-US" dirty="0" smtClean="0"/>
              <a:t> that make arrangements for the delivery of learning opportunities with others, retain the authority and responsibility for awarding certificates and records of study in relation to student achievement</a:t>
            </a:r>
          </a:p>
          <a:p>
            <a:r>
              <a:rPr lang="en-US" dirty="0" smtClean="0"/>
              <a:t>All awarding </a:t>
            </a:r>
            <a:r>
              <a:rPr lang="en-US" dirty="0" err="1" smtClean="0"/>
              <a:t>organisations</a:t>
            </a:r>
            <a:r>
              <a:rPr lang="en-US" dirty="0" smtClean="0"/>
              <a:t> maintain accurate, up-to-date records of all partnership arrangements that are subject to a formal agreement</a:t>
            </a:r>
          </a:p>
          <a:p>
            <a:r>
              <a:rPr lang="en-US" dirty="0" smtClean="0"/>
              <a:t>Awarding </a:t>
            </a:r>
            <a:r>
              <a:rPr lang="en-US" dirty="0" err="1" smtClean="0"/>
              <a:t>organisations</a:t>
            </a:r>
            <a:r>
              <a:rPr lang="en-US" dirty="0" smtClean="0"/>
              <a:t> monitor and evaluate their partnership arrangements to satisfy themselves that the arrangements are achieving their stated outcomes and that academic standards and quality are being maintained</a:t>
            </a:r>
          </a:p>
          <a:p>
            <a:endParaRPr lang="en-US" dirty="0" smtClean="0"/>
          </a:p>
          <a:p>
            <a:endParaRPr lang="en-US" dirty="0"/>
          </a:p>
        </p:txBody>
      </p:sp>
    </p:spTree>
    <p:extLst>
      <p:ext uri="{BB962C8B-B14F-4D97-AF65-F5344CB8AC3E}">
        <p14:creationId xmlns:p14="http://schemas.microsoft.com/office/powerpoint/2010/main" val="43945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smtClean="0"/>
              <a:t>And don</a:t>
            </a:r>
            <a:r>
              <a:rPr lang="mr-IN" sz="3600" dirty="0" smtClean="0"/>
              <a:t>’</a:t>
            </a:r>
            <a:r>
              <a:rPr lang="en-US" sz="3600" dirty="0" smtClean="0"/>
              <a:t>t forget</a:t>
            </a:r>
            <a:r>
              <a:rPr lang="mr-IN" sz="3600" dirty="0" smtClean="0"/>
              <a:t>…</a:t>
            </a:r>
            <a:endParaRPr lang="en-US" sz="3600" dirty="0"/>
          </a:p>
        </p:txBody>
      </p:sp>
      <p:sp>
        <p:nvSpPr>
          <p:cNvPr id="3" name="Text Placeholder 2"/>
          <p:cNvSpPr>
            <a:spLocks noGrp="1"/>
          </p:cNvSpPr>
          <p:nvPr>
            <p:ph type="body" sz="quarter" idx="11"/>
          </p:nvPr>
        </p:nvSpPr>
        <p:spPr/>
        <p:txBody>
          <a:bodyPr>
            <a:normAutofit lnSpcReduction="10000"/>
          </a:bodyPr>
          <a:lstStyle/>
          <a:p>
            <a:pPr marL="0" indent="0">
              <a:buNone/>
            </a:pPr>
            <a:endParaRPr lang="en-GB" sz="3600" dirty="0" smtClean="0"/>
          </a:p>
          <a:p>
            <a:pPr marL="0" indent="0">
              <a:buNone/>
            </a:pPr>
            <a:r>
              <a:rPr lang="mr-IN" sz="3600" dirty="0" smtClean="0"/>
              <a:t>…</a:t>
            </a:r>
            <a:r>
              <a:rPr lang="en-US" sz="3600" dirty="0" smtClean="0"/>
              <a:t>The further resources, which include the British Council (e.g. a report on Transnational Education in Vietnam)</a:t>
            </a:r>
          </a:p>
          <a:p>
            <a:pPr marL="0" indent="0">
              <a:buNone/>
            </a:pPr>
            <a:endParaRPr lang="en-US" sz="3600" dirty="0" smtClean="0"/>
          </a:p>
          <a:p>
            <a:pPr marL="0" indent="0">
              <a:buNone/>
            </a:pPr>
            <a:r>
              <a:rPr lang="en-US" sz="3600" dirty="0" smtClean="0"/>
              <a:t>AND</a:t>
            </a:r>
          </a:p>
          <a:p>
            <a:pPr marL="0" indent="0">
              <a:buNone/>
            </a:pPr>
            <a:endParaRPr lang="en-US" sz="3600" dirty="0" smtClean="0"/>
          </a:p>
          <a:p>
            <a:pPr marL="0" indent="0">
              <a:buNone/>
            </a:pPr>
            <a:r>
              <a:rPr lang="en-US" sz="3600" dirty="0" smtClean="0"/>
              <a:t>Quadrant 3 (IQA) of the AQAF</a:t>
            </a:r>
            <a:endParaRPr lang="en-US" sz="3600" dirty="0"/>
          </a:p>
        </p:txBody>
      </p:sp>
    </p:spTree>
    <p:extLst>
      <p:ext uri="{BB962C8B-B14F-4D97-AF65-F5344CB8AC3E}">
        <p14:creationId xmlns:p14="http://schemas.microsoft.com/office/powerpoint/2010/main" val="1874111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 in summary</a:t>
            </a:r>
            <a:endParaRPr lang="en-US" dirty="0"/>
          </a:p>
        </p:txBody>
      </p:sp>
      <p:sp>
        <p:nvSpPr>
          <p:cNvPr id="3" name="Text Placeholder 2"/>
          <p:cNvSpPr>
            <a:spLocks noGrp="1"/>
          </p:cNvSpPr>
          <p:nvPr>
            <p:ph type="body" sz="quarter" idx="11"/>
          </p:nvPr>
        </p:nvSpPr>
        <p:spPr>
          <a:xfrm>
            <a:off x="623524" y="1340772"/>
            <a:ext cx="10944952" cy="4405927"/>
          </a:xfrm>
        </p:spPr>
        <p:txBody>
          <a:bodyPr/>
          <a:lstStyle/>
          <a:p>
            <a:pPr marL="0" indent="0">
              <a:buNone/>
            </a:pPr>
            <a:r>
              <a:rPr lang="en-US" dirty="0" smtClean="0"/>
              <a:t>How does the UK Quality Code ‘work’ for example in the area of partnership working?</a:t>
            </a:r>
            <a:endParaRPr lang="en-US" dirty="0"/>
          </a:p>
          <a:p>
            <a:pPr marL="0" indent="0">
              <a:buNone/>
            </a:pPr>
            <a:endParaRPr lang="en-US" dirty="0" smtClean="0"/>
          </a:p>
          <a:p>
            <a:pPr marL="0" indent="0">
              <a:buNone/>
            </a:pPr>
            <a:r>
              <a:rPr lang="en-US" dirty="0" smtClean="0"/>
              <a:t>It sets out </a:t>
            </a:r>
            <a:r>
              <a:rPr lang="en-US" dirty="0" smtClean="0">
                <a:solidFill>
                  <a:srgbClr val="FF0000"/>
                </a:solidFill>
              </a:rPr>
              <a:t>expectations </a:t>
            </a:r>
            <a:r>
              <a:rPr lang="en-US" dirty="0" smtClean="0"/>
              <a:t>for standards and quality</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It sets out </a:t>
            </a:r>
            <a:r>
              <a:rPr lang="en-US" dirty="0" smtClean="0">
                <a:solidFill>
                  <a:srgbClr val="FF0000"/>
                </a:solidFill>
              </a:rPr>
              <a:t>practices</a:t>
            </a:r>
            <a:r>
              <a:rPr lang="en-US" dirty="0" smtClean="0"/>
              <a:t> through which the expectations might be achieved</a:t>
            </a:r>
          </a:p>
          <a:p>
            <a:pPr marL="0" indent="0">
              <a:buNone/>
            </a:pPr>
            <a:endParaRPr lang="en-US" dirty="0" smtClean="0"/>
          </a:p>
          <a:p>
            <a:pPr marL="0" indent="0">
              <a:buNone/>
            </a:pPr>
            <a:endParaRPr lang="en-US" dirty="0" smtClean="0"/>
          </a:p>
          <a:p>
            <a:pPr marL="0" indent="0">
              <a:buNone/>
            </a:pPr>
            <a:r>
              <a:rPr lang="en-US" dirty="0" smtClean="0"/>
              <a:t>It offers </a:t>
            </a:r>
            <a:r>
              <a:rPr lang="en-US" dirty="0" smtClean="0">
                <a:solidFill>
                  <a:srgbClr val="FF0000"/>
                </a:solidFill>
              </a:rPr>
              <a:t>advice and guidance </a:t>
            </a:r>
            <a:r>
              <a:rPr lang="en-US" dirty="0" smtClean="0"/>
              <a:t>and </a:t>
            </a:r>
            <a:r>
              <a:rPr lang="en-US" dirty="0" smtClean="0">
                <a:solidFill>
                  <a:srgbClr val="FF0000"/>
                </a:solidFill>
              </a:rPr>
              <a:t>resources </a:t>
            </a:r>
            <a:r>
              <a:rPr lang="en-US" dirty="0" smtClean="0"/>
              <a:t>to help providers with the expectations and the practices</a:t>
            </a:r>
            <a:endParaRPr lang="en-US" dirty="0"/>
          </a:p>
        </p:txBody>
      </p:sp>
      <p:sp>
        <p:nvSpPr>
          <p:cNvPr id="4" name="Down Arrow 3"/>
          <p:cNvSpPr/>
          <p:nvPr/>
        </p:nvSpPr>
        <p:spPr>
          <a:xfrm>
            <a:off x="3156057" y="2741314"/>
            <a:ext cx="641271" cy="528143"/>
          </a:xfrm>
          <a:prstGeom prst="downArrow">
            <a:avLst>
              <a:gd name="adj1" fmla="val 1367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3369814" y="4036521"/>
            <a:ext cx="314348" cy="528144"/>
          </a:xfrm>
          <a:prstGeom prst="downArrow">
            <a:avLst>
              <a:gd name="adj1" fmla="val 50000"/>
              <a:gd name="adj2" fmla="val 542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3804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2BA40B-E85C-43C1-A95A-42D791AF37A5}"/>
              </a:ext>
            </a:extLst>
          </p:cNvPr>
          <p:cNvSpPr txBox="1"/>
          <p:nvPr/>
        </p:nvSpPr>
        <p:spPr>
          <a:xfrm>
            <a:off x="577518" y="497072"/>
            <a:ext cx="917608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dirty="0">
                <a:cs typeface="Calibri"/>
              </a:rPr>
              <a:t>          </a:t>
            </a:r>
          </a:p>
          <a:p>
            <a:endParaRPr lang="en-US" dirty="0">
              <a:cs typeface="Calibri"/>
            </a:endParaRPr>
          </a:p>
        </p:txBody>
      </p:sp>
      <p:sp>
        <p:nvSpPr>
          <p:cNvPr id="6" name="Speech Bubble: Oval 5">
            <a:extLst>
              <a:ext uri="{FF2B5EF4-FFF2-40B4-BE49-F238E27FC236}">
                <a16:creationId xmlns:a16="http://schemas.microsoft.com/office/drawing/2014/main" xmlns="" id="{2434CD5F-FFBD-4C9D-8A79-3415531259F5}"/>
              </a:ext>
            </a:extLst>
          </p:cNvPr>
          <p:cNvSpPr/>
          <p:nvPr/>
        </p:nvSpPr>
        <p:spPr>
          <a:xfrm>
            <a:off x="7026441" y="2292496"/>
            <a:ext cx="3866147" cy="27863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45766C5-8022-4387-A4FD-936DDF2176C0}"/>
              </a:ext>
            </a:extLst>
          </p:cNvPr>
          <p:cNvSpPr txBox="1"/>
          <p:nvPr/>
        </p:nvSpPr>
        <p:spPr>
          <a:xfrm>
            <a:off x="6906126" y="2618873"/>
            <a:ext cx="4106778"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FFFFFF"/>
                </a:solidFill>
              </a:rPr>
              <a:t>Any Questions?</a:t>
            </a:r>
          </a:p>
        </p:txBody>
      </p:sp>
    </p:spTree>
    <p:extLst>
      <p:ext uri="{BB962C8B-B14F-4D97-AF65-F5344CB8AC3E}">
        <p14:creationId xmlns:p14="http://schemas.microsoft.com/office/powerpoint/2010/main" val="1547833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0B15D1C-AF15-4BFA-9CCF-8CBAE5876EE9}"/>
              </a:ext>
            </a:extLst>
          </p:cNvPr>
          <p:cNvSpPr>
            <a:spLocks noGrp="1"/>
          </p:cNvSpPr>
          <p:nvPr>
            <p:ph type="body" sz="quarter" idx="13"/>
          </p:nvPr>
        </p:nvSpPr>
        <p:spPr>
          <a:xfrm>
            <a:off x="1040055" y="975074"/>
            <a:ext cx="10369813" cy="1584523"/>
          </a:xfrm>
        </p:spPr>
        <p:txBody>
          <a:bodyPr vert="horz" lIns="91440" tIns="45720" rIns="91440" bIns="45720" rtlCol="0" anchor="t">
            <a:normAutofit/>
          </a:bodyPr>
          <a:lstStyle/>
          <a:p>
            <a:endParaRPr lang="en-US" b="1" dirty="0"/>
          </a:p>
        </p:txBody>
      </p:sp>
      <p:sp>
        <p:nvSpPr>
          <p:cNvPr id="3" name="Text Placeholder 2">
            <a:extLst>
              <a:ext uri="{FF2B5EF4-FFF2-40B4-BE49-F238E27FC236}">
                <a16:creationId xmlns:a16="http://schemas.microsoft.com/office/drawing/2014/main" xmlns="" id="{9D021F5B-DAC5-4AB7-899C-3EA22B2B89C1}"/>
              </a:ext>
            </a:extLst>
          </p:cNvPr>
          <p:cNvSpPr>
            <a:spLocks noGrp="1"/>
          </p:cNvSpPr>
          <p:nvPr>
            <p:ph type="body" sz="quarter" idx="14"/>
          </p:nvPr>
        </p:nvSpPr>
        <p:spPr>
          <a:xfrm>
            <a:off x="1029480" y="1604625"/>
            <a:ext cx="10369152" cy="4405301"/>
          </a:xfrm>
        </p:spPr>
        <p:txBody>
          <a:bodyPr vert="horz" lIns="91440" tIns="45720" rIns="91440" bIns="45720" rtlCol="0" anchor="t">
            <a:normAutofit/>
          </a:bodyPr>
          <a:lstStyle/>
          <a:p>
            <a:r>
              <a:rPr lang="en-US" sz="3600" b="1" dirty="0" smtClean="0">
                <a:solidFill>
                  <a:schemeClr val="tx1"/>
                </a:solidFill>
                <a:cs typeface="Calibri"/>
              </a:rPr>
              <a:t>Aim </a:t>
            </a:r>
            <a:r>
              <a:rPr lang="en-US" sz="3600" b="1" dirty="0">
                <a:solidFill>
                  <a:schemeClr val="tx1"/>
                </a:solidFill>
                <a:cs typeface="Calibri"/>
              </a:rPr>
              <a:t>of the </a:t>
            </a:r>
            <a:r>
              <a:rPr lang="en-US" sz="3600" b="1" dirty="0" smtClean="0">
                <a:solidFill>
                  <a:schemeClr val="tx1"/>
                </a:solidFill>
                <a:cs typeface="Calibri"/>
              </a:rPr>
              <a:t>presentation:</a:t>
            </a:r>
          </a:p>
          <a:p>
            <a:endParaRPr lang="en-US" sz="3600" b="1" dirty="0">
              <a:solidFill>
                <a:schemeClr val="tx1"/>
              </a:solidFill>
              <a:cs typeface="Calibri"/>
            </a:endParaRPr>
          </a:p>
          <a:p>
            <a:pPr marL="571500" indent="-571500">
              <a:buFont typeface="Arial"/>
              <a:buChar char="•"/>
            </a:pPr>
            <a:r>
              <a:rPr lang="en-US" sz="3600" dirty="0" smtClean="0">
                <a:solidFill>
                  <a:schemeClr val="tx1"/>
                </a:solidFill>
                <a:cs typeface="Calibri"/>
              </a:rPr>
              <a:t>To go into the UK Quality Code in more detail, in particular insofar as it relates to Partnerships (e.g. TNE)</a:t>
            </a:r>
            <a:endParaRPr lang="en-US" sz="3600" dirty="0">
              <a:solidFill>
                <a:schemeClr val="tx1"/>
              </a:solidFill>
              <a:cs typeface="Calibri"/>
            </a:endParaRPr>
          </a:p>
          <a:p>
            <a:pPr marL="457200" indent="-457200">
              <a:buFont typeface="Arial" panose="020B0604020202020204" pitchFamily="34" charset="0"/>
              <a:buChar char="•"/>
            </a:pPr>
            <a:endParaRPr lang="en-US" dirty="0">
              <a:cs typeface="Calibri"/>
            </a:endParaRPr>
          </a:p>
        </p:txBody>
      </p:sp>
      <p:pic>
        <p:nvPicPr>
          <p:cNvPr id="5" name="Picture 4">
            <a:extLst>
              <a:ext uri="{FF2B5EF4-FFF2-40B4-BE49-F238E27FC236}">
                <a16:creationId xmlns:a16="http://schemas.microsoft.com/office/drawing/2014/main" xmlns="" id="{2BC60FF5-2985-4250-A705-445724A25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705273" y="265545"/>
            <a:ext cx="3221182" cy="2066637"/>
          </a:xfrm>
          <a:prstGeom prst="rect">
            <a:avLst/>
          </a:prstGeom>
        </p:spPr>
      </p:pic>
    </p:spTree>
    <p:extLst>
      <p:ext uri="{BB962C8B-B14F-4D97-AF65-F5344CB8AC3E}">
        <p14:creationId xmlns:p14="http://schemas.microsoft.com/office/powerpoint/2010/main" val="3826461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20BAFB9-E1CF-4E1A-88CE-D2E1ABBF5AB9}"/>
              </a:ext>
            </a:extLst>
          </p:cNvPr>
          <p:cNvSpPr>
            <a:spLocks noGrp="1"/>
          </p:cNvSpPr>
          <p:nvPr>
            <p:ph type="body" sz="quarter" idx="13"/>
          </p:nvPr>
        </p:nvSpPr>
        <p:spPr>
          <a:xfrm>
            <a:off x="2277567" y="272887"/>
            <a:ext cx="7777360" cy="1584523"/>
          </a:xfrm>
        </p:spPr>
        <p:txBody>
          <a:bodyPr>
            <a:normAutofit/>
          </a:bodyPr>
          <a:lstStyle/>
          <a:p>
            <a:r>
              <a:rPr lang="en-GB" sz="3600" b="1" dirty="0">
                <a:solidFill>
                  <a:srgbClr val="002060"/>
                </a:solidFill>
              </a:rPr>
              <a:t>What is the UK Quality Code for Higher Education?</a:t>
            </a:r>
          </a:p>
        </p:txBody>
      </p:sp>
      <p:sp>
        <p:nvSpPr>
          <p:cNvPr id="3" name="Text Placeholder 2">
            <a:extLst>
              <a:ext uri="{FF2B5EF4-FFF2-40B4-BE49-F238E27FC236}">
                <a16:creationId xmlns:a16="http://schemas.microsoft.com/office/drawing/2014/main" xmlns="" id="{CEEC5F9C-B510-4B5D-9B0E-B21102D50D17}"/>
              </a:ext>
            </a:extLst>
          </p:cNvPr>
          <p:cNvSpPr>
            <a:spLocks noGrp="1"/>
          </p:cNvSpPr>
          <p:nvPr>
            <p:ph type="body" sz="quarter" idx="14"/>
          </p:nvPr>
        </p:nvSpPr>
        <p:spPr>
          <a:xfrm>
            <a:off x="1673291" y="1718396"/>
            <a:ext cx="8381637" cy="4210456"/>
          </a:xfrm>
        </p:spPr>
        <p:txBody>
          <a:bodyPr>
            <a:normAutofit fontScale="92500" lnSpcReduction="10000"/>
          </a:bodyPr>
          <a:lstStyle/>
          <a:p>
            <a:endParaRPr lang="en-GB" dirty="0"/>
          </a:p>
          <a:p>
            <a:pPr marL="457200" indent="-457200">
              <a:buFont typeface="Arial" panose="020B0604020202020204" pitchFamily="34" charset="0"/>
              <a:buChar char="•"/>
            </a:pPr>
            <a:r>
              <a:rPr lang="en-GB" dirty="0">
                <a:solidFill>
                  <a:schemeClr val="tx1"/>
                </a:solidFill>
              </a:rPr>
              <a:t>The UK reference point for Quality and Standards in Higher Education</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a:solidFill>
                  <a:schemeClr val="tx1"/>
                </a:solidFill>
              </a:rPr>
              <a:t>It offers a benchmark for process and practice for new providers</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a:solidFill>
                  <a:schemeClr val="tx1"/>
                </a:solidFill>
              </a:rPr>
              <a:t>Enables providers to understand what is expected of them and what they can expect of each other </a:t>
            </a:r>
          </a:p>
        </p:txBody>
      </p:sp>
    </p:spTree>
    <p:extLst>
      <p:ext uri="{BB962C8B-B14F-4D97-AF65-F5344CB8AC3E}">
        <p14:creationId xmlns:p14="http://schemas.microsoft.com/office/powerpoint/2010/main" val="2401492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61688A7-3C58-4AC3-B16D-4BB5ACF0A183}"/>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xmlns="" id="{54E88D07-1D95-49DD-87C0-CE5A8EA1E680}"/>
              </a:ext>
            </a:extLst>
          </p:cNvPr>
          <p:cNvSpPr>
            <a:spLocks noGrp="1"/>
          </p:cNvSpPr>
          <p:nvPr>
            <p:ph type="body" sz="quarter" idx="11"/>
          </p:nvPr>
        </p:nvSpPr>
        <p:spPr>
          <a:xfrm>
            <a:off x="-2018362" y="1756230"/>
            <a:ext cx="16390471" cy="3064750"/>
          </a:xfrm>
        </p:spPr>
        <p:txBody>
          <a:bodyPr/>
          <a:lstStyle/>
          <a:p>
            <a:endParaRPr lang="en-GB" dirty="0"/>
          </a:p>
        </p:txBody>
      </p:sp>
      <p:pic>
        <p:nvPicPr>
          <p:cNvPr id="1026" name="Picture 2" descr="https://www.qaa.ac.uk/images/qaa/quality-code-images/qc-flow-diagram_mobile.png?sfvrsn=5a76c181_8">
            <a:extLst>
              <a:ext uri="{FF2B5EF4-FFF2-40B4-BE49-F238E27FC236}">
                <a16:creationId xmlns:a16="http://schemas.microsoft.com/office/drawing/2014/main" xmlns="" id="{EBBBFC51-A9BC-435B-A6F5-B375C143C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0688"/>
            <a:ext cx="9144000" cy="6237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C91386A5-E27B-41B7-957E-DB32313B1FF8}"/>
              </a:ext>
            </a:extLst>
          </p:cNvPr>
          <p:cNvSpPr/>
          <p:nvPr/>
        </p:nvSpPr>
        <p:spPr>
          <a:xfrm>
            <a:off x="1774594" y="205227"/>
            <a:ext cx="6455007" cy="646331"/>
          </a:xfrm>
          <a:prstGeom prst="rect">
            <a:avLst/>
          </a:prstGeom>
        </p:spPr>
        <p:txBody>
          <a:bodyPr wrap="square">
            <a:spAutoFit/>
          </a:bodyPr>
          <a:lstStyle/>
          <a:p>
            <a:r>
              <a:rPr lang="en-GB" dirty="0">
                <a:hlinkClick r:id="rId4"/>
              </a:rPr>
              <a:t>https://www.qaa.ac.uk/quality-code</a:t>
            </a:r>
            <a:endParaRPr lang="en-GB" dirty="0"/>
          </a:p>
          <a:p>
            <a:endParaRPr lang="en-GB" dirty="0"/>
          </a:p>
        </p:txBody>
      </p:sp>
    </p:spTree>
    <p:extLst>
      <p:ext uri="{BB962C8B-B14F-4D97-AF65-F5344CB8AC3E}">
        <p14:creationId xmlns:p14="http://schemas.microsoft.com/office/powerpoint/2010/main" val="805265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7505AB8-A820-4278-8D5F-2BD900C7D582}"/>
              </a:ext>
            </a:extLst>
          </p:cNvPr>
          <p:cNvGrpSpPr/>
          <p:nvPr/>
        </p:nvGrpSpPr>
        <p:grpSpPr>
          <a:xfrm>
            <a:off x="1762631" y="1110188"/>
            <a:ext cx="8632194" cy="5127124"/>
            <a:chOff x="24280" y="7809"/>
            <a:chExt cx="7163778" cy="2300749"/>
          </a:xfrm>
        </p:grpSpPr>
        <p:sp>
          <p:nvSpPr>
            <p:cNvPr id="3" name="Rectangle: Rounded Corners 2">
              <a:extLst>
                <a:ext uri="{FF2B5EF4-FFF2-40B4-BE49-F238E27FC236}">
                  <a16:creationId xmlns:a16="http://schemas.microsoft.com/office/drawing/2014/main" xmlns="" id="{0F645C51-C9D5-44E8-BFBD-CAB11B559F93}"/>
                </a:ext>
              </a:extLst>
            </p:cNvPr>
            <p:cNvSpPr/>
            <p:nvPr/>
          </p:nvSpPr>
          <p:spPr>
            <a:xfrm>
              <a:off x="881330" y="20066"/>
              <a:ext cx="1978582" cy="745490"/>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dirty="0">
                  <a:solidFill>
                    <a:sysClr val="window" lastClr="FFFFFF"/>
                  </a:solidFill>
                  <a:latin typeface="Arial"/>
                  <a:ea typeface="Times New Roman" panose="02020603050405020304" pitchFamily="18" charset="0"/>
                  <a:cs typeface="Times New Roman" panose="02020603050405020304" pitchFamily="18" charset="0"/>
                </a:rPr>
                <a:t>Introduction &amp; explicit links to core and common practices</a:t>
              </a:r>
            </a:p>
          </p:txBody>
        </p:sp>
        <p:sp>
          <p:nvSpPr>
            <p:cNvPr id="4" name="Rectangle: Rounded Corners 3">
              <a:extLst>
                <a:ext uri="{FF2B5EF4-FFF2-40B4-BE49-F238E27FC236}">
                  <a16:creationId xmlns:a16="http://schemas.microsoft.com/office/drawing/2014/main" xmlns="" id="{EFB98FEF-E6B6-4880-9A11-5A3F6F50D4FF}"/>
                </a:ext>
              </a:extLst>
            </p:cNvPr>
            <p:cNvSpPr/>
            <p:nvPr/>
          </p:nvSpPr>
          <p:spPr>
            <a:xfrm>
              <a:off x="2928824" y="7809"/>
              <a:ext cx="1824865" cy="745490"/>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rgbClr val="FFFFFF"/>
                  </a:solidFill>
                  <a:ea typeface="Times New Roman" panose="02020603050405020304" pitchFamily="18" charset="0"/>
                  <a:cs typeface="Times New Roman" panose="02020603050405020304" pitchFamily="18" charset="0"/>
                </a:rPr>
                <a:t>Guiding principles</a:t>
              </a:r>
              <a:endParaRPr lang="en-GB" kern="0">
                <a:solidFill>
                  <a:sysClr val="windowText" lastClr="000000"/>
                </a:solidFill>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E571B1AC-5873-4EFE-A106-2A59A237ABE1}"/>
                </a:ext>
              </a:extLst>
            </p:cNvPr>
            <p:cNvSpPr/>
            <p:nvPr/>
          </p:nvSpPr>
          <p:spPr>
            <a:xfrm>
              <a:off x="554834" y="836461"/>
              <a:ext cx="4511626" cy="972152"/>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rgbClr val="FFFFFF"/>
                  </a:solidFill>
                  <a:ea typeface="Times New Roman" panose="02020603050405020304" pitchFamily="18" charset="0"/>
                  <a:cs typeface="Times New Roman" panose="02020603050405020304" pitchFamily="18" charset="0"/>
                </a:rPr>
                <a:t>Practical advice and guidance on delivery of theme aims include enhancements and good practice (in particular through reflective questions)</a:t>
              </a:r>
              <a:endParaRPr lang="en-GB" kern="0">
                <a:solidFill>
                  <a:sysClr val="windowText" lastClr="000000"/>
                </a:solidFill>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3218DF15-B582-4986-9308-6752FB24F59D}"/>
                </a:ext>
              </a:extLst>
            </p:cNvPr>
            <p:cNvSpPr/>
            <p:nvPr/>
          </p:nvSpPr>
          <p:spPr>
            <a:xfrm>
              <a:off x="24280" y="1890147"/>
              <a:ext cx="5832475" cy="418411"/>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ysClr val="window" lastClr="FFFFFF"/>
                  </a:solidFill>
                  <a:latin typeface="Arial"/>
                  <a:ea typeface="Times New Roman" panose="02020603050405020304" pitchFamily="18" charset="0"/>
                  <a:cs typeface="Times New Roman" panose="02020603050405020304" pitchFamily="18" charset="0"/>
                </a:rPr>
                <a:t>Resources, Further Information, Relevant Organisations &amp; Glossary</a:t>
              </a:r>
            </a:p>
          </p:txBody>
        </p:sp>
        <p:sp>
          <p:nvSpPr>
            <p:cNvPr id="8" name="Text Box 2">
              <a:extLst>
                <a:ext uri="{FF2B5EF4-FFF2-40B4-BE49-F238E27FC236}">
                  <a16:creationId xmlns:a16="http://schemas.microsoft.com/office/drawing/2014/main" xmlns="" id="{4C19F85F-92D6-471D-85EE-76766D538742}"/>
                </a:ext>
              </a:extLst>
            </p:cNvPr>
            <p:cNvSpPr txBox="1">
              <a:spLocks noChangeArrowheads="1"/>
            </p:cNvSpPr>
            <p:nvPr/>
          </p:nvSpPr>
          <p:spPr bwMode="auto">
            <a:xfrm>
              <a:off x="4926594" y="305510"/>
              <a:ext cx="2261464" cy="212315"/>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Overarching Information</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xmlns="" id="{E9C5A016-9798-4FE6-9DB7-1EFAA429AC76}"/>
                </a:ext>
              </a:extLst>
            </p:cNvPr>
            <p:cNvSpPr txBox="1">
              <a:spLocks noChangeArrowheads="1"/>
            </p:cNvSpPr>
            <p:nvPr/>
          </p:nvSpPr>
          <p:spPr bwMode="auto">
            <a:xfrm>
              <a:off x="5353507" y="1138761"/>
              <a:ext cx="1720216" cy="290952"/>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Practical Advice &amp; Guidance</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xmlns="" id="{2DAE9FF9-367F-4BC1-B1DE-64DAC5A917B3}"/>
                </a:ext>
              </a:extLst>
            </p:cNvPr>
            <p:cNvSpPr txBox="1">
              <a:spLocks noChangeArrowheads="1"/>
            </p:cNvSpPr>
            <p:nvPr/>
          </p:nvSpPr>
          <p:spPr bwMode="auto">
            <a:xfrm>
              <a:off x="5996058" y="1946427"/>
              <a:ext cx="1192000" cy="212315"/>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Signposting</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xmlns="" id="{7CE0E383-33EF-4498-BE07-D72A6C774C6F}"/>
              </a:ext>
            </a:extLst>
          </p:cNvPr>
          <p:cNvSpPr txBox="1"/>
          <p:nvPr/>
        </p:nvSpPr>
        <p:spPr>
          <a:xfrm>
            <a:off x="1818830" y="241429"/>
            <a:ext cx="7648570" cy="553998"/>
          </a:xfrm>
          <a:prstGeom prst="rect">
            <a:avLst/>
          </a:prstGeom>
          <a:noFill/>
        </p:spPr>
        <p:txBody>
          <a:bodyPr wrap="square" rtlCol="0">
            <a:spAutoFit/>
          </a:bodyPr>
          <a:lstStyle/>
          <a:p>
            <a:pPr defTabSz="685800"/>
            <a:r>
              <a:rPr lang="en-GB" sz="3000" b="1" dirty="0">
                <a:solidFill>
                  <a:srgbClr val="002060"/>
                </a:solidFill>
              </a:rPr>
              <a:t>Structure of advice and guidance</a:t>
            </a:r>
          </a:p>
        </p:txBody>
      </p:sp>
    </p:spTree>
    <p:extLst>
      <p:ext uri="{BB962C8B-B14F-4D97-AF65-F5344CB8AC3E}">
        <p14:creationId xmlns:p14="http://schemas.microsoft.com/office/powerpoint/2010/main" val="2962093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xmlns="" id="{FC30A6A2-5B04-451A-81E1-871406D108BC}"/>
              </a:ext>
            </a:extLst>
          </p:cNvPr>
          <p:cNvPicPr>
            <a:picLocks noChangeAspect="1"/>
          </p:cNvPicPr>
          <p:nvPr/>
        </p:nvPicPr>
        <p:blipFill rotWithShape="1">
          <a:blip r:embed="rId3"/>
          <a:srcRect l="51565" t="29002" r="33177" b="44778"/>
          <a:stretch/>
        </p:blipFill>
        <p:spPr>
          <a:xfrm>
            <a:off x="4090302" y="630453"/>
            <a:ext cx="1727495" cy="1950751"/>
          </a:xfrm>
          <a:prstGeom prst="rect">
            <a:avLst/>
          </a:prstGeom>
          <a:effectLst>
            <a:glow rad="101600">
              <a:schemeClr val="accent3">
                <a:satMod val="175000"/>
                <a:alpha val="40000"/>
              </a:schemeClr>
            </a:glow>
          </a:effectLst>
        </p:spPr>
      </p:pic>
      <p:pic>
        <p:nvPicPr>
          <p:cNvPr id="22" name="Picture 21" descr="A screenshot of a cell phone&#10;&#10;Description automatically generated">
            <a:extLst>
              <a:ext uri="{FF2B5EF4-FFF2-40B4-BE49-F238E27FC236}">
                <a16:creationId xmlns:a16="http://schemas.microsoft.com/office/drawing/2014/main" xmlns="" id="{4A836F48-3998-419C-9E64-99BC2C837067}"/>
              </a:ext>
            </a:extLst>
          </p:cNvPr>
          <p:cNvPicPr>
            <a:picLocks noChangeAspect="1"/>
          </p:cNvPicPr>
          <p:nvPr/>
        </p:nvPicPr>
        <p:blipFill rotWithShape="1">
          <a:blip r:embed="rId3"/>
          <a:srcRect l="36437" t="55089" r="49840" b="17793"/>
          <a:stretch/>
        </p:blipFill>
        <p:spPr>
          <a:xfrm>
            <a:off x="6431901" y="2896756"/>
            <a:ext cx="1727495" cy="1855200"/>
          </a:xfrm>
          <a:prstGeom prst="rect">
            <a:avLst/>
          </a:prstGeom>
          <a:effectLst>
            <a:glow rad="101600">
              <a:schemeClr val="accent3">
                <a:satMod val="175000"/>
                <a:alpha val="40000"/>
              </a:schemeClr>
            </a:glow>
          </a:effectLst>
        </p:spPr>
      </p:pic>
      <p:pic>
        <p:nvPicPr>
          <p:cNvPr id="12" name="Content Placeholder 7" descr="A screenshot of a cell phone&#10;&#10;Description automatically generated">
            <a:extLst>
              <a:ext uri="{FF2B5EF4-FFF2-40B4-BE49-F238E27FC236}">
                <a16:creationId xmlns:a16="http://schemas.microsoft.com/office/drawing/2014/main" xmlns="" id="{30AFC128-92A5-43AE-842B-278804565781}"/>
              </a:ext>
            </a:extLst>
          </p:cNvPr>
          <p:cNvPicPr>
            <a:picLocks noChangeAspect="1"/>
          </p:cNvPicPr>
          <p:nvPr/>
        </p:nvPicPr>
        <p:blipFill rotWithShape="1">
          <a:blip r:embed="rId4"/>
          <a:srcRect l="33997" t="53336" r="47879" b="20828"/>
          <a:stretch/>
        </p:blipFill>
        <p:spPr>
          <a:xfrm>
            <a:off x="1831925" y="689753"/>
            <a:ext cx="1727495" cy="1837734"/>
          </a:xfrm>
          <a:prstGeom prst="rect">
            <a:avLst/>
          </a:prstGeom>
          <a:effectLst>
            <a:glow rad="101600">
              <a:schemeClr val="accent3">
                <a:satMod val="175000"/>
                <a:alpha val="40000"/>
              </a:schemeClr>
            </a:glow>
          </a:effectLst>
        </p:spPr>
      </p:pic>
      <p:pic>
        <p:nvPicPr>
          <p:cNvPr id="8" name="Content Placeholder 7" descr="A screenshot of a cell phone&#10;&#10;Description automatically generated">
            <a:extLst>
              <a:ext uri="{FF2B5EF4-FFF2-40B4-BE49-F238E27FC236}">
                <a16:creationId xmlns:a16="http://schemas.microsoft.com/office/drawing/2014/main" xmlns="" id="{47988767-3D04-40CE-B378-CB3F73AA4FE5}"/>
              </a:ext>
            </a:extLst>
          </p:cNvPr>
          <p:cNvPicPr>
            <a:picLocks noGrp="1" noChangeAspect="1"/>
          </p:cNvPicPr>
          <p:nvPr>
            <p:ph idx="1"/>
          </p:nvPr>
        </p:nvPicPr>
        <p:blipFill rotWithShape="1">
          <a:blip r:embed="rId4"/>
          <a:srcRect l="19956" t="25854" r="65565" b="45465"/>
          <a:stretch/>
        </p:blipFill>
        <p:spPr>
          <a:xfrm>
            <a:off x="6385285" y="633245"/>
            <a:ext cx="1727495" cy="1950751"/>
          </a:xfrm>
          <a:effectLst>
            <a:glow rad="101600">
              <a:schemeClr val="accent3">
                <a:satMod val="175000"/>
                <a:alpha val="40000"/>
              </a:schemeClr>
            </a:glow>
          </a:effectLst>
        </p:spPr>
      </p:pic>
      <p:pic>
        <p:nvPicPr>
          <p:cNvPr id="9" name="Content Placeholder 7" descr="A screenshot of a cell phone&#10;&#10;Description automatically generated">
            <a:extLst>
              <a:ext uri="{FF2B5EF4-FFF2-40B4-BE49-F238E27FC236}">
                <a16:creationId xmlns:a16="http://schemas.microsoft.com/office/drawing/2014/main" xmlns="" id="{5ED2566E-AB7F-4A58-B0C0-62EEB80F27F4}"/>
              </a:ext>
            </a:extLst>
          </p:cNvPr>
          <p:cNvPicPr>
            <a:picLocks noChangeAspect="1"/>
          </p:cNvPicPr>
          <p:nvPr/>
        </p:nvPicPr>
        <p:blipFill rotWithShape="1">
          <a:blip r:embed="rId4"/>
          <a:srcRect l="36460" t="26432" r="49061" b="48959"/>
          <a:stretch/>
        </p:blipFill>
        <p:spPr>
          <a:xfrm>
            <a:off x="1938758" y="4961415"/>
            <a:ext cx="1822382" cy="1607336"/>
          </a:xfrm>
          <a:prstGeom prst="rect">
            <a:avLst/>
          </a:prstGeom>
          <a:effectLst>
            <a:glow rad="101600">
              <a:schemeClr val="accent3">
                <a:satMod val="175000"/>
                <a:alpha val="40000"/>
              </a:schemeClr>
            </a:glow>
          </a:effectLst>
        </p:spPr>
      </p:pic>
      <p:pic>
        <p:nvPicPr>
          <p:cNvPr id="10" name="Content Placeholder 7" descr="A screenshot of a cell phone&#10;&#10;Description automatically generated">
            <a:extLst>
              <a:ext uri="{FF2B5EF4-FFF2-40B4-BE49-F238E27FC236}">
                <a16:creationId xmlns:a16="http://schemas.microsoft.com/office/drawing/2014/main" xmlns="" id="{7D80FE23-7BD7-4372-BD28-2BB735829A5B}"/>
              </a:ext>
            </a:extLst>
          </p:cNvPr>
          <p:cNvPicPr>
            <a:picLocks noChangeAspect="1"/>
          </p:cNvPicPr>
          <p:nvPr/>
        </p:nvPicPr>
        <p:blipFill rotWithShape="1">
          <a:blip r:embed="rId4"/>
          <a:srcRect l="51892" t="25825" r="33629" b="45495"/>
          <a:stretch/>
        </p:blipFill>
        <p:spPr>
          <a:xfrm>
            <a:off x="6546437" y="4929390"/>
            <a:ext cx="1566342" cy="1639361"/>
          </a:xfrm>
          <a:prstGeom prst="rect">
            <a:avLst/>
          </a:prstGeom>
          <a:effectLst>
            <a:glow rad="101600">
              <a:schemeClr val="accent3">
                <a:satMod val="175000"/>
                <a:alpha val="40000"/>
              </a:schemeClr>
            </a:glow>
          </a:effectLst>
        </p:spPr>
      </p:pic>
      <p:pic>
        <p:nvPicPr>
          <p:cNvPr id="11" name="Content Placeholder 7" descr="A screenshot of a cell phone&#10;&#10;Description automatically generated">
            <a:extLst>
              <a:ext uri="{FF2B5EF4-FFF2-40B4-BE49-F238E27FC236}">
                <a16:creationId xmlns:a16="http://schemas.microsoft.com/office/drawing/2014/main" xmlns="" id="{842D3BAF-2FC4-4BEF-92B1-8A152F037A63}"/>
              </a:ext>
            </a:extLst>
          </p:cNvPr>
          <p:cNvPicPr>
            <a:picLocks noChangeAspect="1"/>
          </p:cNvPicPr>
          <p:nvPr/>
        </p:nvPicPr>
        <p:blipFill rotWithShape="1">
          <a:blip r:embed="rId4"/>
          <a:srcRect l="19449" t="52864" r="64350" b="21300"/>
          <a:stretch/>
        </p:blipFill>
        <p:spPr>
          <a:xfrm>
            <a:off x="8544906" y="672229"/>
            <a:ext cx="1727495" cy="1740060"/>
          </a:xfrm>
          <a:prstGeom prst="rect">
            <a:avLst/>
          </a:prstGeom>
          <a:effectLst>
            <a:glow rad="228600">
              <a:schemeClr val="accent6">
                <a:satMod val="175000"/>
                <a:alpha val="40000"/>
              </a:schemeClr>
            </a:glow>
          </a:effectLst>
        </p:spPr>
      </p:pic>
      <p:pic>
        <p:nvPicPr>
          <p:cNvPr id="15" name="Picture 14" descr="A screenshot of a cell phone&#10;&#10;Description automatically generated">
            <a:extLst>
              <a:ext uri="{FF2B5EF4-FFF2-40B4-BE49-F238E27FC236}">
                <a16:creationId xmlns:a16="http://schemas.microsoft.com/office/drawing/2014/main" xmlns="" id="{D0AF5F26-0F9C-4812-9978-667DB5A8186B}"/>
              </a:ext>
            </a:extLst>
          </p:cNvPr>
          <p:cNvPicPr>
            <a:picLocks noChangeAspect="1"/>
          </p:cNvPicPr>
          <p:nvPr/>
        </p:nvPicPr>
        <p:blipFill rotWithShape="1">
          <a:blip r:embed="rId3"/>
          <a:srcRect l="20514" t="29000" r="65341" b="45333"/>
          <a:stretch/>
        </p:blipFill>
        <p:spPr>
          <a:xfrm>
            <a:off x="4402213" y="4961416"/>
            <a:ext cx="1634587" cy="1607335"/>
          </a:xfrm>
          <a:prstGeom prst="rect">
            <a:avLst/>
          </a:prstGeom>
          <a:effectLst>
            <a:glow rad="101600">
              <a:schemeClr val="accent3">
                <a:satMod val="175000"/>
                <a:alpha val="40000"/>
              </a:schemeClr>
            </a:glow>
          </a:effectLst>
        </p:spPr>
      </p:pic>
      <p:pic>
        <p:nvPicPr>
          <p:cNvPr id="18" name="Picture 17" descr="A screenshot of a cell phone&#10;&#10;Description automatically generated">
            <a:extLst>
              <a:ext uri="{FF2B5EF4-FFF2-40B4-BE49-F238E27FC236}">
                <a16:creationId xmlns:a16="http://schemas.microsoft.com/office/drawing/2014/main" xmlns="" id="{F930FB4A-8915-49CD-A29F-6BB4F9F91FDA}"/>
              </a:ext>
            </a:extLst>
          </p:cNvPr>
          <p:cNvPicPr>
            <a:picLocks noChangeAspect="1"/>
          </p:cNvPicPr>
          <p:nvPr/>
        </p:nvPicPr>
        <p:blipFill rotWithShape="1">
          <a:blip r:embed="rId3"/>
          <a:srcRect l="36457" t="27889" r="49250" b="45444"/>
          <a:stretch/>
        </p:blipFill>
        <p:spPr>
          <a:xfrm>
            <a:off x="8632581" y="2896756"/>
            <a:ext cx="1727495" cy="1639363"/>
          </a:xfrm>
          <a:prstGeom prst="rect">
            <a:avLst/>
          </a:prstGeom>
          <a:effectLst>
            <a:glow rad="101600">
              <a:schemeClr val="accent3">
                <a:satMod val="175000"/>
                <a:alpha val="40000"/>
              </a:schemeClr>
            </a:glow>
          </a:effectLst>
        </p:spPr>
      </p:pic>
      <p:pic>
        <p:nvPicPr>
          <p:cNvPr id="20" name="Picture 19" descr="A screenshot of a cell phone&#10;&#10;Description automatically generated">
            <a:extLst>
              <a:ext uri="{FF2B5EF4-FFF2-40B4-BE49-F238E27FC236}">
                <a16:creationId xmlns:a16="http://schemas.microsoft.com/office/drawing/2014/main" xmlns="" id="{2AC650D9-AD26-4D43-98CB-A4A6BCAE550C}"/>
              </a:ext>
            </a:extLst>
          </p:cNvPr>
          <p:cNvPicPr>
            <a:picLocks noChangeAspect="1"/>
          </p:cNvPicPr>
          <p:nvPr/>
        </p:nvPicPr>
        <p:blipFill rotWithShape="1">
          <a:blip r:embed="rId3"/>
          <a:srcRect l="18683" t="54342" r="63929" b="19000"/>
          <a:stretch/>
        </p:blipFill>
        <p:spPr>
          <a:xfrm>
            <a:off x="8618657" y="4790186"/>
            <a:ext cx="1634587" cy="1778564"/>
          </a:xfrm>
          <a:prstGeom prst="rect">
            <a:avLst/>
          </a:prstGeom>
          <a:effectLst>
            <a:glow rad="101600">
              <a:schemeClr val="accent3">
                <a:satMod val="175000"/>
                <a:alpha val="40000"/>
              </a:schemeClr>
            </a:glow>
          </a:effectLst>
        </p:spPr>
      </p:pic>
      <p:pic>
        <p:nvPicPr>
          <p:cNvPr id="13" name="Content Placeholder 7" descr="A screenshot of a cell phone&#10;&#10;Description automatically generated">
            <a:extLst>
              <a:ext uri="{FF2B5EF4-FFF2-40B4-BE49-F238E27FC236}">
                <a16:creationId xmlns:a16="http://schemas.microsoft.com/office/drawing/2014/main" xmlns="" id="{8BBB3301-2922-4583-AE9B-78FA08814274}"/>
              </a:ext>
            </a:extLst>
          </p:cNvPr>
          <p:cNvPicPr>
            <a:picLocks noChangeAspect="1"/>
          </p:cNvPicPr>
          <p:nvPr/>
        </p:nvPicPr>
        <p:blipFill rotWithShape="1">
          <a:blip r:embed="rId4"/>
          <a:srcRect l="50000" t="53915" r="31876" b="20248"/>
          <a:stretch/>
        </p:blipFill>
        <p:spPr>
          <a:xfrm>
            <a:off x="1831926" y="3044604"/>
            <a:ext cx="1987687" cy="1639363"/>
          </a:xfrm>
          <a:prstGeom prst="rect">
            <a:avLst/>
          </a:prstGeom>
          <a:effectLst>
            <a:glow rad="101600">
              <a:schemeClr val="accent3">
                <a:satMod val="175000"/>
                <a:alpha val="40000"/>
              </a:schemeClr>
            </a:glow>
          </a:effectLst>
        </p:spPr>
      </p:pic>
      <p:pic>
        <p:nvPicPr>
          <p:cNvPr id="21" name="Picture 20" descr="A screenshot of a cell phone&#10;&#10;Description automatically generated">
            <a:extLst>
              <a:ext uri="{FF2B5EF4-FFF2-40B4-BE49-F238E27FC236}">
                <a16:creationId xmlns:a16="http://schemas.microsoft.com/office/drawing/2014/main" xmlns="" id="{C8F1FF8B-EE9F-4DB2-BF91-C0E37364451B}"/>
              </a:ext>
            </a:extLst>
          </p:cNvPr>
          <p:cNvPicPr>
            <a:picLocks noChangeAspect="1"/>
          </p:cNvPicPr>
          <p:nvPr/>
        </p:nvPicPr>
        <p:blipFill rotWithShape="1">
          <a:blip r:embed="rId3"/>
          <a:srcRect l="51862" t="55547" r="32734" b="19786"/>
          <a:stretch/>
        </p:blipFill>
        <p:spPr>
          <a:xfrm>
            <a:off x="4405817" y="3044603"/>
            <a:ext cx="1466858" cy="160733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2928527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B0A141BF-14E7-4B91-AF4C-51F7A6DC5DE5}"/>
              </a:ext>
            </a:extLst>
          </p:cNvPr>
          <p:cNvGraphicFramePr>
            <a:graphicFrameLocks noGrp="1"/>
          </p:cNvGraphicFramePr>
          <p:nvPr>
            <p:extLst/>
          </p:nvPr>
        </p:nvGraphicFramePr>
        <p:xfrm>
          <a:off x="-1" y="-1"/>
          <a:ext cx="12192001" cy="3065929"/>
        </p:xfrm>
        <a:graphic>
          <a:graphicData uri="http://schemas.openxmlformats.org/drawingml/2006/table">
            <a:tbl>
              <a:tblPr firstRow="1" firstCol="1" bandRow="1">
                <a:tableStyleId>{5C22544A-7EE6-4342-B048-85BDC9FD1C3A}</a:tableStyleId>
              </a:tblPr>
              <a:tblGrid>
                <a:gridCol w="616759">
                  <a:extLst>
                    <a:ext uri="{9D8B030D-6E8A-4147-A177-3AD203B41FA5}">
                      <a16:colId xmlns="" xmlns:a16="http://schemas.microsoft.com/office/drawing/2014/main" val="20000"/>
                    </a:ext>
                  </a:extLst>
                </a:gridCol>
                <a:gridCol w="5787621">
                  <a:extLst>
                    <a:ext uri="{9D8B030D-6E8A-4147-A177-3AD203B41FA5}">
                      <a16:colId xmlns="" xmlns:a16="http://schemas.microsoft.com/office/drawing/2014/main" val="20001"/>
                    </a:ext>
                  </a:extLst>
                </a:gridCol>
                <a:gridCol w="5787621">
                  <a:extLst>
                    <a:ext uri="{9D8B030D-6E8A-4147-A177-3AD203B41FA5}">
                      <a16:colId xmlns="" xmlns:a16="http://schemas.microsoft.com/office/drawing/2014/main" val="20002"/>
                    </a:ext>
                  </a:extLst>
                </a:gridCol>
              </a:tblGrid>
              <a:tr h="657997">
                <a:tc rowSpan="2">
                  <a:txBody>
                    <a:bodyPr/>
                    <a:lstStyle/>
                    <a:p>
                      <a:pPr marL="71755" marR="71755" algn="ctr">
                        <a:lnSpc>
                          <a:spcPct val="107000"/>
                        </a:lnSpc>
                        <a:spcAft>
                          <a:spcPts val="0"/>
                        </a:spcAft>
                      </a:pPr>
                      <a:r>
                        <a:rPr lang="en-GB" sz="2000">
                          <a:effectLst/>
                        </a:rPr>
                        <a:t>THE CODE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vert="vert270"/>
                </a:tc>
                <a:tc gridSpan="2">
                  <a:txBody>
                    <a:bodyPr/>
                    <a:lstStyle/>
                    <a:p>
                      <a:pPr algn="ctr">
                        <a:lnSpc>
                          <a:spcPct val="107000"/>
                        </a:lnSpc>
                        <a:spcAft>
                          <a:spcPts val="0"/>
                        </a:spcAft>
                      </a:pPr>
                      <a:r>
                        <a:rPr lang="en-GB" sz="2400">
                          <a:solidFill>
                            <a:schemeClr val="bg1"/>
                          </a:solidFill>
                          <a:effectLst/>
                          <a:latin typeface="Arial" panose="020B0604020202020204" pitchFamily="34" charset="0"/>
                          <a:cs typeface="Arial" panose="020B0604020202020204" pitchFamily="34" charset="0"/>
                        </a:rPr>
                        <a:t>Expectations (standards and quality)</a:t>
                      </a:r>
                      <a:endParaRPr lang="en-GB"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2327" marR="62327" marT="0" marB="0" anchor="ctr"/>
                </a:tc>
                <a:tc hMerge="1">
                  <a:txBody>
                    <a:bodyPr/>
                    <a:lstStyle/>
                    <a:p>
                      <a:endParaRPr lang="en-GB"/>
                    </a:p>
                  </a:txBody>
                  <a:tcPr/>
                </a:tc>
                <a:extLst>
                  <a:ext uri="{0D108BD9-81ED-4DB2-BD59-A6C34878D82A}">
                    <a16:rowId xmlns="" xmlns:a16="http://schemas.microsoft.com/office/drawing/2014/main" val="10000"/>
                  </a:ext>
                </a:extLst>
              </a:tr>
              <a:tr h="2407932">
                <a:tc vMerge="1">
                  <a:txBody>
                    <a:bodyPr/>
                    <a:lstStyle/>
                    <a:p>
                      <a:endParaRPr lang="en-GB"/>
                    </a:p>
                  </a:txBody>
                  <a:tcPr/>
                </a:tc>
                <a:tc>
                  <a:txBody>
                    <a:bodyPr/>
                    <a:lstStyle/>
                    <a:p>
                      <a:pPr algn="ctr">
                        <a:lnSpc>
                          <a:spcPct val="107000"/>
                        </a:lnSpc>
                        <a:spcAft>
                          <a:spcPts val="0"/>
                        </a:spcAft>
                      </a:pPr>
                      <a:r>
                        <a:rPr lang="en-GB" sz="2000" b="1">
                          <a:effectLst/>
                        </a:rPr>
                        <a:t>Core practices </a:t>
                      </a:r>
                    </a:p>
                    <a:p>
                      <a:pPr algn="ctr">
                        <a:lnSpc>
                          <a:spcPct val="107000"/>
                        </a:lnSpc>
                        <a:spcAft>
                          <a:spcPts val="0"/>
                        </a:spcAft>
                      </a:pPr>
                      <a:r>
                        <a:rPr lang="en-GB" sz="2000" i="1">
                          <a:latin typeface="Arial" panose="020B0604020202020204" pitchFamily="34" charset="0"/>
                          <a:cs typeface="Arial" panose="020B0604020202020204" pitchFamily="34" charset="0"/>
                        </a:rPr>
                        <a:t>required by all UK HE regulatory jurisdictions</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b="1">
                          <a:effectLst/>
                        </a:rPr>
                        <a:t>Common practices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i="1">
                          <a:latin typeface="Arial" panose="020B0604020202020204" pitchFamily="34" charset="0"/>
                          <a:cs typeface="Arial" panose="020B0604020202020204" pitchFamily="34" charset="0"/>
                        </a:rPr>
                        <a:t>common to the underpinning of quality in all UK providers but not regulatory requirements for providers in England regulated by the </a:t>
                      </a:r>
                      <a:r>
                        <a:rPr lang="en-GB" sz="2000" i="1" err="1">
                          <a:latin typeface="Arial" panose="020B0604020202020204" pitchFamily="34" charset="0"/>
                          <a:cs typeface="Arial" panose="020B0604020202020204" pitchFamily="34" charset="0"/>
                        </a:rPr>
                        <a:t>OfS</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nchor="ctr"/>
                </a:tc>
                <a:extLst>
                  <a:ext uri="{0D108BD9-81ED-4DB2-BD59-A6C34878D82A}">
                    <a16:rowId xmlns="" xmlns:a16="http://schemas.microsoft.com/office/drawing/2014/main" val="10001"/>
                  </a:ext>
                </a:extLst>
              </a:tr>
            </a:tbl>
          </a:graphicData>
        </a:graphic>
      </p:graphicFrame>
      <p:graphicFrame>
        <p:nvGraphicFramePr>
          <p:cNvPr id="6" name="Table 5">
            <a:extLst>
              <a:ext uri="{FF2B5EF4-FFF2-40B4-BE49-F238E27FC236}">
                <a16:creationId xmlns="" xmlns:a16="http://schemas.microsoft.com/office/drawing/2014/main" id="{E0456524-4BFF-43C1-804C-8C995DBA8A66}"/>
              </a:ext>
            </a:extLst>
          </p:cNvPr>
          <p:cNvGraphicFramePr>
            <a:graphicFrameLocks noGrp="1"/>
          </p:cNvGraphicFramePr>
          <p:nvPr>
            <p:extLst/>
          </p:nvPr>
        </p:nvGraphicFramePr>
        <p:xfrm>
          <a:off x="-1" y="2491776"/>
          <a:ext cx="12192001" cy="4366224"/>
        </p:xfrm>
        <a:graphic>
          <a:graphicData uri="http://schemas.openxmlformats.org/drawingml/2006/table">
            <a:tbl>
              <a:tblPr firstRow="1" firstCol="1" bandRow="1">
                <a:tableStyleId>{5C22544A-7EE6-4342-B048-85BDC9FD1C3A}</a:tableStyleId>
              </a:tblPr>
              <a:tblGrid>
                <a:gridCol w="5611031">
                  <a:extLst>
                    <a:ext uri="{9D8B030D-6E8A-4147-A177-3AD203B41FA5}">
                      <a16:colId xmlns="" xmlns:a16="http://schemas.microsoft.com/office/drawing/2014/main" val="20000"/>
                    </a:ext>
                  </a:extLst>
                </a:gridCol>
                <a:gridCol w="6580970">
                  <a:extLst>
                    <a:ext uri="{9D8B030D-6E8A-4147-A177-3AD203B41FA5}">
                      <a16:colId xmlns="" xmlns:a16="http://schemas.microsoft.com/office/drawing/2014/main" val="20001"/>
                    </a:ext>
                  </a:extLst>
                </a:gridCol>
              </a:tblGrid>
              <a:tr h="554467">
                <a:tc gridSpan="2">
                  <a:txBody>
                    <a:bodyPr/>
                    <a:lstStyle/>
                    <a:p>
                      <a:pPr algn="ctr">
                        <a:lnSpc>
                          <a:spcPct val="107000"/>
                        </a:lnSpc>
                        <a:spcAft>
                          <a:spcPts val="0"/>
                        </a:spcAft>
                      </a:pPr>
                      <a:r>
                        <a:rPr lang="en-GB" sz="2400">
                          <a:effectLst/>
                        </a:rPr>
                        <a:t>Supporting reference documents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56928" marR="56928" marT="0" marB="0" anchor="ctr"/>
                </a:tc>
                <a:tc hMerge="1">
                  <a:txBody>
                    <a:bodyPr/>
                    <a:lstStyle/>
                    <a:p>
                      <a:endParaRPr lang="en-GB"/>
                    </a:p>
                  </a:txBody>
                  <a:tcPr/>
                </a:tc>
                <a:extLst>
                  <a:ext uri="{0D108BD9-81ED-4DB2-BD59-A6C34878D82A}">
                    <a16:rowId xmlns="" xmlns:a16="http://schemas.microsoft.com/office/drawing/2014/main" val="10000"/>
                  </a:ext>
                </a:extLst>
              </a:tr>
              <a:tr h="3811757">
                <a:tc>
                  <a:txBody>
                    <a:bodyPr/>
                    <a:lstStyle/>
                    <a:p>
                      <a:pPr algn="ctr">
                        <a:lnSpc>
                          <a:spcPct val="107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National</a:t>
                      </a:r>
                      <a:r>
                        <a:rPr lang="en-GB" sz="2000" baseline="0">
                          <a:effectLst/>
                          <a:latin typeface="Arial" panose="020B0604020202020204" pitchFamily="34" charset="0"/>
                          <a:ea typeface="Calibri" panose="020F0502020204030204" pitchFamily="34" charset="0"/>
                          <a:cs typeface="Arial" panose="020B0604020202020204" pitchFamily="34" charset="0"/>
                        </a:rPr>
                        <a:t> frameworks and statements</a:t>
                      </a:r>
                    </a:p>
                    <a:p>
                      <a:pPr algn="ctr">
                        <a:lnSpc>
                          <a:spcPct val="107000"/>
                        </a:lnSpc>
                        <a:spcAft>
                          <a:spcPts val="0"/>
                        </a:spcAft>
                      </a:pPr>
                      <a:endParaRPr lang="en-GB" sz="800" baseline="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2000" baseline="0">
                          <a:effectLst/>
                          <a:latin typeface="Arial" panose="020B0604020202020204" pitchFamily="34" charset="0"/>
                          <a:ea typeface="Calibri" panose="020F0502020204030204" pitchFamily="34" charset="0"/>
                          <a:cs typeface="Arial" panose="020B0604020202020204" pitchFamily="34" charset="0"/>
                        </a:rPr>
                        <a:t>(e.g. Qualifications Frameworks, characteristics statements, benchmark statements)</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56928" marR="56928" marT="0" marB="0"/>
                </a:tc>
                <a:tc>
                  <a:txBody>
                    <a:bodyPr/>
                    <a:lstStyle/>
                    <a:p>
                      <a:pPr algn="ctr">
                        <a:lnSpc>
                          <a:spcPct val="107000"/>
                        </a:lnSpc>
                        <a:spcAft>
                          <a:spcPts val="0"/>
                        </a:spcAft>
                      </a:pPr>
                      <a:endParaRPr lang="en-GB" sz="900" b="1" dirty="0">
                        <a:effectLst/>
                      </a:endParaRPr>
                    </a:p>
                    <a:p>
                      <a:pPr algn="ctr">
                        <a:lnSpc>
                          <a:spcPct val="107000"/>
                        </a:lnSpc>
                        <a:spcAft>
                          <a:spcPts val="0"/>
                        </a:spcAft>
                      </a:pPr>
                      <a:r>
                        <a:rPr lang="en-GB" sz="2000" b="1" dirty="0">
                          <a:effectLst/>
                          <a:latin typeface="Arial" panose="020B0604020202020204" pitchFamily="34" charset="0"/>
                          <a:cs typeface="Arial" panose="020B0604020202020204" pitchFamily="34" charset="0"/>
                        </a:rPr>
                        <a:t>Advice and guidance</a:t>
                      </a:r>
                    </a:p>
                    <a:p>
                      <a:pPr algn="ctr">
                        <a:lnSpc>
                          <a:spcPct val="107000"/>
                        </a:lnSpc>
                        <a:spcAft>
                          <a:spcPts val="0"/>
                        </a:spcAft>
                      </a:pPr>
                      <a:r>
                        <a:rPr lang="en-GB" sz="2000" dirty="0">
                          <a:effectLst/>
                          <a:latin typeface="Arial" panose="020B0604020202020204" pitchFamily="34" charset="0"/>
                          <a:cs typeface="Arial" panose="020B0604020202020204" pitchFamily="34" charset="0"/>
                        </a:rPr>
                        <a:t> </a:t>
                      </a:r>
                      <a:r>
                        <a:rPr lang="en-GB" sz="2000" b="1" dirty="0">
                          <a:effectLst/>
                          <a:latin typeface="Arial" panose="020B0604020202020204" pitchFamily="34" charset="0"/>
                          <a:cs typeface="Arial" panose="020B0604020202020204" pitchFamily="34" charset="0"/>
                        </a:rPr>
                        <a:t>(e.g. programme</a:t>
                      </a:r>
                      <a:r>
                        <a:rPr lang="en-GB" sz="2000" b="1" baseline="0" dirty="0">
                          <a:effectLst/>
                          <a:latin typeface="Arial" panose="020B0604020202020204" pitchFamily="34" charset="0"/>
                          <a:cs typeface="Arial" panose="020B0604020202020204" pitchFamily="34" charset="0"/>
                        </a:rPr>
                        <a:t> design, admissions, student engagement, etc..)</a:t>
                      </a:r>
                      <a:endParaRPr lang="en-GB" sz="2000" dirty="0">
                        <a:effectLst/>
                        <a:latin typeface="Arial" panose="020B0604020202020204" pitchFamily="34" charset="0"/>
                        <a:cs typeface="Arial" panose="020B0604020202020204" pitchFamily="34" charset="0"/>
                      </a:endParaRPr>
                    </a:p>
                    <a:p>
                      <a:pPr algn="ctr">
                        <a:lnSpc>
                          <a:spcPct val="107000"/>
                        </a:lnSpc>
                        <a:spcAft>
                          <a:spcPts val="0"/>
                        </a:spcAft>
                      </a:pPr>
                      <a:r>
                        <a:rPr lang="en-GB" sz="2000" dirty="0">
                          <a:effectLst/>
                        </a:rPr>
                        <a:t> </a:t>
                      </a:r>
                    </a:p>
                    <a:p>
                      <a:pPr algn="ctr">
                        <a:lnSpc>
                          <a:spcPct val="107000"/>
                        </a:lnSpc>
                        <a:spcAft>
                          <a:spcPts val="0"/>
                        </a:spcAft>
                      </a:pPr>
                      <a:r>
                        <a:rPr lang="en-GB" sz="900" dirty="0">
                          <a:effectLst/>
                        </a:rPr>
                        <a:t> </a:t>
                      </a:r>
                    </a:p>
                    <a:p>
                      <a:pPr algn="ct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8" marR="56928" marT="0" marB="0"/>
                </a:tc>
                <a:extLst>
                  <a:ext uri="{0D108BD9-81ED-4DB2-BD59-A6C34878D82A}">
                    <a16:rowId xmlns="" xmlns:a16="http://schemas.microsoft.com/office/drawing/2014/main" val="10001"/>
                  </a:ext>
                </a:extLst>
              </a:tr>
            </a:tbl>
          </a:graphicData>
        </a:graphic>
      </p:graphicFrame>
      <p:pic>
        <p:nvPicPr>
          <p:cNvPr id="7" name="Picture 6">
            <a:extLst>
              <a:ext uri="{FF2B5EF4-FFF2-40B4-BE49-F238E27FC236}">
                <a16:creationId xmlns="" xmlns:a16="http://schemas.microsoft.com/office/drawing/2014/main" id="{DF0771CC-4186-4887-B3CC-359EEBD6AFB4}"/>
              </a:ext>
            </a:extLst>
          </p:cNvPr>
          <p:cNvPicPr>
            <a:picLocks noChangeAspect="1"/>
          </p:cNvPicPr>
          <p:nvPr/>
        </p:nvPicPr>
        <p:blipFill>
          <a:blip r:embed="rId3"/>
          <a:stretch>
            <a:fillRect/>
          </a:stretch>
        </p:blipFill>
        <p:spPr>
          <a:xfrm>
            <a:off x="492231" y="4872396"/>
            <a:ext cx="4902975" cy="1370618"/>
          </a:xfrm>
          <a:prstGeom prst="rect">
            <a:avLst/>
          </a:prstGeom>
        </p:spPr>
      </p:pic>
      <p:pic>
        <p:nvPicPr>
          <p:cNvPr id="8" name="Picture 7">
            <a:extLst>
              <a:ext uri="{FF2B5EF4-FFF2-40B4-BE49-F238E27FC236}">
                <a16:creationId xmlns="" xmlns:a16="http://schemas.microsoft.com/office/drawing/2014/main" id="{911C0289-C90C-4147-BCDE-B92608ED91DF}"/>
              </a:ext>
            </a:extLst>
          </p:cNvPr>
          <p:cNvPicPr>
            <a:picLocks noChangeAspect="1"/>
          </p:cNvPicPr>
          <p:nvPr/>
        </p:nvPicPr>
        <p:blipFill>
          <a:blip r:embed="rId4"/>
          <a:stretch>
            <a:fillRect/>
          </a:stretch>
        </p:blipFill>
        <p:spPr>
          <a:xfrm>
            <a:off x="6500845" y="4600137"/>
            <a:ext cx="5198924" cy="1711176"/>
          </a:xfrm>
          <a:prstGeom prst="rect">
            <a:avLst/>
          </a:prstGeom>
        </p:spPr>
      </p:pic>
    </p:spTree>
    <p:extLst>
      <p:ext uri="{BB962C8B-B14F-4D97-AF65-F5344CB8AC3E}">
        <p14:creationId xmlns:p14="http://schemas.microsoft.com/office/powerpoint/2010/main" val="75570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CFF7F4F8-ADE0-4A34-A338-FDC159224BC5}"/>
              </a:ext>
            </a:extLst>
          </p:cNvPr>
          <p:cNvGraphicFramePr>
            <a:graphicFrameLocks noGrp="1"/>
          </p:cNvGraphicFramePr>
          <p:nvPr>
            <p:extLst/>
          </p:nvPr>
        </p:nvGraphicFramePr>
        <p:xfrm>
          <a:off x="-50104" y="1"/>
          <a:ext cx="12242103" cy="6858000"/>
        </p:xfrm>
        <a:graphic>
          <a:graphicData uri="http://schemas.openxmlformats.org/drawingml/2006/table">
            <a:tbl>
              <a:tblPr firstRow="1" firstCol="1" bandRow="1">
                <a:tableStyleId>{3C2FFA5D-87B4-456A-9821-1D502468CF0F}</a:tableStyleId>
              </a:tblPr>
              <a:tblGrid>
                <a:gridCol w="3381847">
                  <a:extLst>
                    <a:ext uri="{9D8B030D-6E8A-4147-A177-3AD203B41FA5}">
                      <a16:colId xmlns="" xmlns:a16="http://schemas.microsoft.com/office/drawing/2014/main" val="20000"/>
                    </a:ext>
                  </a:extLst>
                </a:gridCol>
                <a:gridCol w="2672056">
                  <a:extLst>
                    <a:ext uri="{9D8B030D-6E8A-4147-A177-3AD203B41FA5}">
                      <a16:colId xmlns="" xmlns:a16="http://schemas.microsoft.com/office/drawing/2014/main" val="20001"/>
                    </a:ext>
                  </a:extLst>
                </a:gridCol>
                <a:gridCol w="2945635">
                  <a:extLst>
                    <a:ext uri="{9D8B030D-6E8A-4147-A177-3AD203B41FA5}">
                      <a16:colId xmlns="" xmlns:a16="http://schemas.microsoft.com/office/drawing/2014/main" val="20002"/>
                    </a:ext>
                  </a:extLst>
                </a:gridCol>
                <a:gridCol w="3242565">
                  <a:extLst>
                    <a:ext uri="{9D8B030D-6E8A-4147-A177-3AD203B41FA5}">
                      <a16:colId xmlns="" xmlns:a16="http://schemas.microsoft.com/office/drawing/2014/main" val="20003"/>
                    </a:ext>
                  </a:extLst>
                </a:gridCol>
              </a:tblGrid>
              <a:tr h="863072">
                <a:tc gridSpan="4">
                  <a:txBody>
                    <a:bodyPr/>
                    <a:lstStyle/>
                    <a:p>
                      <a:pPr algn="ctr">
                        <a:lnSpc>
                          <a:spcPct val="107000"/>
                        </a:lnSpc>
                        <a:spcAft>
                          <a:spcPts val="0"/>
                        </a:spcAft>
                      </a:pPr>
                      <a:r>
                        <a:rPr lang="en-GB" sz="3200">
                          <a:solidFill>
                            <a:schemeClr val="tx1"/>
                          </a:solidFill>
                          <a:effectLst/>
                          <a:latin typeface="Arial" panose="020B0604020202020204" pitchFamily="34" charset="0"/>
                          <a:cs typeface="Arial" panose="020B0604020202020204" pitchFamily="34" charset="0"/>
                        </a:rPr>
                        <a:t>Expectations</a:t>
                      </a:r>
                      <a:endParaRPr lang="en-GB" sz="3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655604">
                <a:tc gridSpan="2">
                  <a:txBody>
                    <a:bodyPr/>
                    <a:lstStyle/>
                    <a:p>
                      <a:pPr>
                        <a:lnSpc>
                          <a:spcPct val="107000"/>
                        </a:lnSpc>
                        <a:spcAft>
                          <a:spcPts val="0"/>
                        </a:spcAft>
                        <a:tabLst>
                          <a:tab pos="1495425" algn="l"/>
                          <a:tab pos="2136775" algn="ctr"/>
                        </a:tabLst>
                      </a:pPr>
                      <a:r>
                        <a:rPr lang="en-GB" sz="3200" b="1">
                          <a:effectLst/>
                          <a:latin typeface="Arial" panose="020B0604020202020204" pitchFamily="34" charset="0"/>
                          <a:cs typeface="Arial" panose="020B0604020202020204" pitchFamily="34" charset="0"/>
                        </a:rPr>
                        <a:t>		Standards</a:t>
                      </a:r>
                      <a:endParaRPr lang="en-GB" sz="3200" b="1">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accent1">
                        <a:lumMod val="40000"/>
                        <a:lumOff val="60000"/>
                        <a:alpha val="40000"/>
                      </a:schemeClr>
                    </a:solidFill>
                  </a:tcPr>
                </a:tc>
                <a:tc hMerge="1">
                  <a:txBody>
                    <a:bodyPr/>
                    <a:lstStyle/>
                    <a:p>
                      <a:endParaRPr lang="en-GB"/>
                    </a:p>
                  </a:txBody>
                  <a:tcPr/>
                </a:tc>
                <a:tc gridSpan="2">
                  <a:txBody>
                    <a:bodyPr/>
                    <a:lstStyle/>
                    <a:p>
                      <a:pPr>
                        <a:lnSpc>
                          <a:spcPct val="107000"/>
                        </a:lnSpc>
                        <a:spcAft>
                          <a:spcPts val="0"/>
                        </a:spcAft>
                        <a:tabLst>
                          <a:tab pos="1828800" algn="l"/>
                          <a:tab pos="2136775" algn="ctr"/>
                        </a:tabLst>
                      </a:pPr>
                      <a:r>
                        <a:rPr lang="en-GB" sz="3200" b="1">
                          <a:effectLst/>
                          <a:latin typeface="Arial" panose="020B0604020202020204" pitchFamily="34" charset="0"/>
                          <a:cs typeface="Arial" panose="020B0604020202020204" pitchFamily="34" charset="0"/>
                        </a:rPr>
                        <a:t>		Quality</a:t>
                      </a:r>
                      <a:endParaRPr lang="en-GB" sz="3200" b="1">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tx2">
                        <a:lumMod val="40000"/>
                        <a:lumOff val="60000"/>
                        <a:alpha val="40000"/>
                      </a:schemeClr>
                    </a:solidFill>
                  </a:tcPr>
                </a:tc>
                <a:tc hMerge="1">
                  <a:txBody>
                    <a:bodyPr/>
                    <a:lstStyle/>
                    <a:p>
                      <a:endParaRPr lang="en-GB"/>
                    </a:p>
                  </a:txBody>
                  <a:tcPr/>
                </a:tc>
                <a:extLst>
                  <a:ext uri="{0D108BD9-81ED-4DB2-BD59-A6C34878D82A}">
                    <a16:rowId xmlns="" xmlns:a16="http://schemas.microsoft.com/office/drawing/2014/main" val="10001"/>
                  </a:ext>
                </a:extLst>
              </a:tr>
              <a:tr h="5339324">
                <a:tc>
                  <a:txBody>
                    <a:bodyPr/>
                    <a:lstStyle/>
                    <a:p>
                      <a:pPr>
                        <a:lnSpc>
                          <a:spcPct val="107000"/>
                        </a:lnSpc>
                        <a:spcAft>
                          <a:spcPts val="0"/>
                        </a:spcAft>
                      </a:pPr>
                      <a:r>
                        <a:rPr lang="en-GB" sz="2200" b="0">
                          <a:effectLst/>
                          <a:latin typeface="Arial" panose="020B0604020202020204" pitchFamily="34" charset="0"/>
                          <a:cs typeface="Arial" panose="020B0604020202020204" pitchFamily="34" charset="0"/>
                        </a:rPr>
                        <a:t>The academic standards of courses meet the requirements of the relevant national qualifications framework.</a:t>
                      </a:r>
                    </a:p>
                    <a:p>
                      <a:pPr>
                        <a:lnSpc>
                          <a:spcPct val="107000"/>
                        </a:lnSpc>
                        <a:spcAft>
                          <a:spcPts val="0"/>
                        </a:spcAft>
                      </a:pPr>
                      <a:r>
                        <a:rPr lang="en-GB" sz="2200" b="0">
                          <a:effectLst/>
                          <a:latin typeface="Arial" panose="020B0604020202020204" pitchFamily="34" charset="0"/>
                          <a:cs typeface="Arial" panose="020B0604020202020204" pitchFamily="34" charset="0"/>
                        </a:rPr>
                        <a:t> </a:t>
                      </a:r>
                      <a:endParaRPr lang="en-GB" sz="2200" b="0">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accent1">
                        <a:lumMod val="20000"/>
                        <a:lumOff val="80000"/>
                      </a:schemeClr>
                    </a:solidFill>
                  </a:tcPr>
                </a:tc>
                <a:tc>
                  <a:txBody>
                    <a:bodyPr/>
                    <a:lstStyle/>
                    <a:p>
                      <a:pPr>
                        <a:lnSpc>
                          <a:spcPct val="107000"/>
                        </a:lnSpc>
                        <a:spcAft>
                          <a:spcPts val="0"/>
                        </a:spcAft>
                      </a:pPr>
                      <a:r>
                        <a:rPr lang="en-GB" sz="2200" b="0">
                          <a:effectLst/>
                          <a:latin typeface="Arial" panose="020B0604020202020204" pitchFamily="34" charset="0"/>
                          <a:cs typeface="Arial" panose="020B0604020202020204" pitchFamily="34" charset="0"/>
                        </a:rPr>
                        <a:t>The value of qualifications awarded to students at the point of qualification and over time is in line with sector-recognised standards</a:t>
                      </a:r>
                    </a:p>
                    <a:p>
                      <a:pPr>
                        <a:lnSpc>
                          <a:spcPct val="107000"/>
                        </a:lnSpc>
                        <a:spcAft>
                          <a:spcPts val="0"/>
                        </a:spcAft>
                      </a:pPr>
                      <a:r>
                        <a:rPr lang="en-GB" sz="2200" b="0">
                          <a:effectLst/>
                          <a:latin typeface="Arial" panose="020B0604020202020204" pitchFamily="34" charset="0"/>
                          <a:cs typeface="Arial" panose="020B0604020202020204" pitchFamily="34" charset="0"/>
                        </a:rPr>
                        <a:t> </a:t>
                      </a:r>
                      <a:endParaRPr lang="en-GB" sz="2200" b="0">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accent1">
                        <a:lumMod val="20000"/>
                        <a:lumOff val="80000"/>
                      </a:schemeClr>
                    </a:solidFill>
                  </a:tcPr>
                </a:tc>
                <a:tc>
                  <a:txBody>
                    <a:bodyPr/>
                    <a:lstStyle/>
                    <a:p>
                      <a:pPr>
                        <a:lnSpc>
                          <a:spcPct val="107000"/>
                        </a:lnSpc>
                        <a:spcAft>
                          <a:spcPts val="0"/>
                        </a:spcAft>
                      </a:pPr>
                      <a:r>
                        <a:rPr lang="en-GB" sz="2200" b="0">
                          <a:effectLst/>
                          <a:latin typeface="Arial" panose="020B0604020202020204" pitchFamily="34" charset="0"/>
                          <a:cs typeface="Arial" panose="020B0604020202020204" pitchFamily="34" charset="0"/>
                        </a:rPr>
                        <a:t>Courses are well-designed, provide a high quality academic experience for all students and enable a student’s achievement to be reliably assessed</a:t>
                      </a:r>
                      <a:endParaRPr lang="en-GB" sz="2200" b="0">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tx2">
                        <a:lumMod val="20000"/>
                        <a:lumOff val="80000"/>
                      </a:schemeClr>
                    </a:solidFill>
                  </a:tcPr>
                </a:tc>
                <a:tc>
                  <a:txBody>
                    <a:bodyPr/>
                    <a:lstStyle/>
                    <a:p>
                      <a:pPr>
                        <a:lnSpc>
                          <a:spcPct val="107000"/>
                        </a:lnSpc>
                        <a:spcAft>
                          <a:spcPts val="0"/>
                        </a:spcAft>
                      </a:pPr>
                      <a:r>
                        <a:rPr lang="en-GB" sz="2200" b="0">
                          <a:effectLst/>
                          <a:latin typeface="Arial" panose="020B0604020202020204" pitchFamily="34" charset="0"/>
                          <a:cs typeface="Arial" panose="020B0604020202020204" pitchFamily="34" charset="0"/>
                        </a:rPr>
                        <a:t>From admission through to completion, all students are provided with the support that they need to succeed in and benefit from higher education</a:t>
                      </a:r>
                      <a:endParaRPr lang="en-GB" sz="2200" b="0">
                        <a:effectLst/>
                        <a:latin typeface="Arial" panose="020B0604020202020204" pitchFamily="34" charset="0"/>
                        <a:ea typeface="Calibri" panose="020F0502020204030204" pitchFamily="34" charset="0"/>
                        <a:cs typeface="Arial" panose="020B0604020202020204" pitchFamily="34" charset="0"/>
                      </a:endParaRPr>
                    </a:p>
                  </a:txBody>
                  <a:tcPr marL="61313" marR="61313" marT="0" marB="0">
                    <a:solidFill>
                      <a:schemeClr val="tx2">
                        <a:lumMod val="20000"/>
                        <a:lumOff val="8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65127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pPr marL="0" indent="0">
              <a:buNone/>
            </a:pPr>
            <a:r>
              <a:rPr lang="en-GB"/>
              <a:t>	</a:t>
            </a:r>
          </a:p>
          <a:p>
            <a:pPr marL="0" indent="0">
              <a:buNone/>
            </a:pPr>
            <a:r>
              <a:rPr lang="en-GB"/>
              <a:t>	</a:t>
            </a:r>
            <a:endParaRPr lang="en-GB">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 xmlns:a16="http://schemas.microsoft.com/office/drawing/2014/main" id="{30B071E0-B5CB-480C-8A80-58122A4F82D7}"/>
              </a:ext>
            </a:extLst>
          </p:cNvPr>
          <p:cNvGraphicFramePr>
            <a:graphicFrameLocks noGrp="1"/>
          </p:cNvGraphicFramePr>
          <p:nvPr>
            <p:extLst/>
          </p:nvPr>
        </p:nvGraphicFramePr>
        <p:xfrm>
          <a:off x="0" y="0"/>
          <a:ext cx="12244192" cy="6858000"/>
        </p:xfrm>
        <a:graphic>
          <a:graphicData uri="http://schemas.openxmlformats.org/drawingml/2006/table">
            <a:tbl>
              <a:tblPr firstRow="1" firstCol="1" bandRow="1">
                <a:tableStyleId>{5C22544A-7EE6-4342-B048-85BDC9FD1C3A}</a:tableStyleId>
              </a:tblPr>
              <a:tblGrid>
                <a:gridCol w="7547693">
                  <a:extLst>
                    <a:ext uri="{9D8B030D-6E8A-4147-A177-3AD203B41FA5}">
                      <a16:colId xmlns="" xmlns:a16="http://schemas.microsoft.com/office/drawing/2014/main" val="1862418657"/>
                    </a:ext>
                  </a:extLst>
                </a:gridCol>
                <a:gridCol w="4696499">
                  <a:extLst>
                    <a:ext uri="{9D8B030D-6E8A-4147-A177-3AD203B41FA5}">
                      <a16:colId xmlns="" xmlns:a16="http://schemas.microsoft.com/office/drawing/2014/main" val="639896472"/>
                    </a:ext>
                  </a:extLst>
                </a:gridCol>
              </a:tblGrid>
              <a:tr h="6858000">
                <a:tc>
                  <a:txBody>
                    <a:bodyPr/>
                    <a:lstStyle/>
                    <a:p>
                      <a:pPr>
                        <a:spcAft>
                          <a:spcPts val="800"/>
                        </a:spcAft>
                      </a:pPr>
                      <a:r>
                        <a:rPr lang="en-GB" sz="2400">
                          <a:solidFill>
                            <a:schemeClr val="tx1"/>
                          </a:solidFill>
                          <a:effectLst/>
                          <a:latin typeface="Arial" panose="020B0604020202020204" pitchFamily="34" charset="0"/>
                          <a:cs typeface="Arial" panose="020B0604020202020204" pitchFamily="34" charset="0"/>
                        </a:rPr>
                        <a:t>Core practices for standards </a:t>
                      </a:r>
                    </a:p>
                    <a:p>
                      <a:pPr>
                        <a:spcAft>
                          <a:spcPts val="800"/>
                        </a:spcAft>
                      </a:pPr>
                      <a:r>
                        <a:rPr lang="en-GB" sz="2400" b="0">
                          <a:solidFill>
                            <a:schemeClr val="tx1"/>
                          </a:solidFill>
                          <a:effectLst/>
                          <a:latin typeface="Arial" panose="020B0604020202020204" pitchFamily="34" charset="0"/>
                          <a:cs typeface="Arial" panose="020B0604020202020204" pitchFamily="34" charset="0"/>
                        </a:rPr>
                        <a:t>The provider ensures that the threshold standards for their qualifications are consistent with the relevant national qualifications frameworks.</a:t>
                      </a:r>
                    </a:p>
                    <a:p>
                      <a:pPr>
                        <a:spcAft>
                          <a:spcPts val="800"/>
                        </a:spcAft>
                      </a:pPr>
                      <a:r>
                        <a:rPr lang="en-GB" sz="2400" b="0">
                          <a:solidFill>
                            <a:schemeClr val="tx1"/>
                          </a:solidFill>
                          <a:effectLst/>
                          <a:latin typeface="Arial" panose="020B0604020202020204" pitchFamily="34" charset="0"/>
                          <a:cs typeface="Arial" panose="020B0604020202020204" pitchFamily="34" charset="0"/>
                        </a:rPr>
                        <a:t>The provider ensures that students who are awarded qualifications have the opportunity to achieve standards beyond the threshold level that are reasonably comparable with those achieved in other UK providers.</a:t>
                      </a:r>
                    </a:p>
                    <a:p>
                      <a:pPr>
                        <a:spcAft>
                          <a:spcPts val="800"/>
                        </a:spcAft>
                      </a:pPr>
                      <a:r>
                        <a:rPr lang="en-GB" sz="2400" b="0">
                          <a:solidFill>
                            <a:schemeClr val="tx1"/>
                          </a:solidFill>
                          <a:effectLst/>
                          <a:latin typeface="Arial" panose="020B0604020202020204" pitchFamily="34" charset="0"/>
                          <a:cs typeface="Arial" panose="020B0604020202020204" pitchFamily="34" charset="0"/>
                        </a:rPr>
                        <a:t>Where a provider works in partnership with other organisations, it has in place effective arrangements to ensure that the standards of its awards are credible and secure irrespective of where or how courses are delivered or who delivers them.</a:t>
                      </a:r>
                    </a:p>
                    <a:p>
                      <a:pPr>
                        <a:spcAft>
                          <a:spcPts val="800"/>
                        </a:spcAft>
                      </a:pPr>
                      <a:r>
                        <a:rPr lang="en-GB" sz="2400" b="0">
                          <a:solidFill>
                            <a:schemeClr val="tx1"/>
                          </a:solidFill>
                          <a:effectLst/>
                          <a:latin typeface="Arial" panose="020B0604020202020204" pitchFamily="34" charset="0"/>
                          <a:cs typeface="Arial" panose="020B0604020202020204" pitchFamily="34" charset="0"/>
                        </a:rPr>
                        <a:t>The provider uses external expertise, assessment and classification processes that are reliable, fair and transparent</a:t>
                      </a:r>
                      <a:r>
                        <a:rPr lang="en-GB" sz="2000" b="0">
                          <a:solidFill>
                            <a:schemeClr val="tx1"/>
                          </a:solidFill>
                          <a:effectLst/>
                          <a:latin typeface="Arial" panose="020B0604020202020204" pitchFamily="34" charset="0"/>
                          <a:cs typeface="Arial" panose="020B0604020202020204" pitchFamily="34" charset="0"/>
                        </a:rPr>
                        <a:t>.</a:t>
                      </a:r>
                      <a:endParaRPr lang="en-GB"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50" marR="45750" marT="0" marB="0">
                    <a:solidFill>
                      <a:schemeClr val="accent1">
                        <a:lumMod val="40000"/>
                        <a:lumOff val="60000"/>
                      </a:schemeClr>
                    </a:solidFill>
                  </a:tcPr>
                </a:tc>
                <a:tc>
                  <a:txBody>
                    <a:bodyPr/>
                    <a:lstStyle/>
                    <a:p>
                      <a:pPr>
                        <a:spcAft>
                          <a:spcPts val="800"/>
                        </a:spcAft>
                      </a:pPr>
                      <a:r>
                        <a:rPr lang="en-GB" sz="2400">
                          <a:effectLst/>
                          <a:latin typeface="Arial" panose="020B0604020202020204" pitchFamily="34" charset="0"/>
                          <a:cs typeface="Arial" panose="020B0604020202020204" pitchFamily="34" charset="0"/>
                        </a:rPr>
                        <a:t>Common practices for Standards </a:t>
                      </a:r>
                    </a:p>
                    <a:p>
                      <a:pPr>
                        <a:spcAft>
                          <a:spcPts val="800"/>
                        </a:spcAft>
                      </a:pPr>
                      <a:r>
                        <a:rPr lang="en-GB" sz="2400" b="0">
                          <a:effectLst/>
                          <a:latin typeface="Arial" panose="020B0604020202020204" pitchFamily="34" charset="0"/>
                          <a:cs typeface="Arial" panose="020B0604020202020204" pitchFamily="34" charset="0"/>
                        </a:rPr>
                        <a:t>The provider reviews its core practices regularly and uses the outcomes to drive improvement and enhancement.</a:t>
                      </a:r>
                      <a:endParaRPr lang="en-GB" sz="2400" b="0">
                        <a:effectLst/>
                        <a:latin typeface="Arial" panose="020B0604020202020204" pitchFamily="34" charset="0"/>
                        <a:ea typeface="Calibri" panose="020F0502020204030204" pitchFamily="34" charset="0"/>
                        <a:cs typeface="Arial" panose="020B0604020202020204" pitchFamily="34" charset="0"/>
                      </a:endParaRPr>
                    </a:p>
                  </a:txBody>
                  <a:tcPr marL="45750" marR="45750" marT="0" marB="0"/>
                </a:tc>
                <a:extLst>
                  <a:ext uri="{0D108BD9-81ED-4DB2-BD59-A6C34878D82A}">
                    <a16:rowId xmlns="" xmlns:a16="http://schemas.microsoft.com/office/drawing/2014/main" val="1848262343"/>
                  </a:ext>
                </a:extLst>
              </a:tr>
            </a:tbl>
          </a:graphicData>
        </a:graphic>
      </p:graphicFrame>
    </p:spTree>
    <p:extLst>
      <p:ext uri="{BB962C8B-B14F-4D97-AF65-F5344CB8AC3E}">
        <p14:creationId xmlns:p14="http://schemas.microsoft.com/office/powerpoint/2010/main" val="2334443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7212A33CAE9458A2D51A4779477EB" ma:contentTypeVersion="6" ma:contentTypeDescription="Create a new document." ma:contentTypeScope="" ma:versionID="99908df18cd8cd6c5b0e77a945ece323">
  <xsd:schema xmlns:xsd="http://www.w3.org/2001/XMLSchema" xmlns:xs="http://www.w3.org/2001/XMLSchema" xmlns:p="http://schemas.microsoft.com/office/2006/metadata/properties" xmlns:ns2="68fe65ac-2b4e-4698-bd97-d308588c4358" xmlns:ns3="79b9448b-dc68-4fb0-bbb0-2fe6ad7606f9" targetNamespace="http://schemas.microsoft.com/office/2006/metadata/properties" ma:root="true" ma:fieldsID="5ab624a5a9332b1075c916140be10518" ns2:_="" ns3:_="">
    <xsd:import namespace="68fe65ac-2b4e-4698-bd97-d308588c4358"/>
    <xsd:import namespace="79b9448b-dc68-4fb0-bbb0-2fe6ad7606f9"/>
    <xsd:element name="properties">
      <xsd:complexType>
        <xsd:sequence>
          <xsd:element name="documentManagement">
            <xsd:complexType>
              <xsd:all>
                <xsd:element ref="ns2:Document_x0020_type" minOccurs="0"/>
                <xsd:element ref="ns2:Meeting_x0020_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e65ac-2b4e-4698-bd97-d308588c4358"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genda"/>
          <xsd:enumeration value="Minutes"/>
          <xsd:enumeration value="Paper"/>
        </xsd:restriction>
      </xsd:simpleType>
    </xsd:element>
    <xsd:element name="Meeting_x0020_date" ma:index="9" nillable="true" ma:displayName="Meeting date" ma:format="DateOnly" ma:internalName="Meeting_x0020_date">
      <xsd:simpleType>
        <xsd:restriction base="dms:DateTime"/>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b9448b-dc68-4fb0-bbb0-2fe6ad7606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eting_x0020_date xmlns="68fe65ac-2b4e-4698-bd97-d308588c4358" xsi:nil="true"/>
    <Document_x0020_type xmlns="68fe65ac-2b4e-4698-bd97-d308588c43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A5A38-7BE1-47A6-84BF-A8B50FE13EC1}">
  <ds:schemaRefs>
    <ds:schemaRef ds:uri="68fe65ac-2b4e-4698-bd97-d308588c4358"/>
    <ds:schemaRef ds:uri="79b9448b-dc68-4fb0-bbb0-2fe6ad760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439190-FAAB-4B48-9EFD-B59485BB996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9b9448b-dc68-4fb0-bbb0-2fe6ad7606f9"/>
    <ds:schemaRef ds:uri="68fe65ac-2b4e-4698-bd97-d308588c4358"/>
    <ds:schemaRef ds:uri="http://www.w3.org/XML/1998/namespace"/>
  </ds:schemaRefs>
</ds:datastoreItem>
</file>

<file path=customXml/itemProps3.xml><?xml version="1.0" encoding="utf-8"?>
<ds:datastoreItem xmlns:ds="http://schemas.openxmlformats.org/officeDocument/2006/customXml" ds:itemID="{5E370111-D397-4A8C-AB2E-5E6DDE9F8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578</TotalTime>
  <Words>1036</Words>
  <Application>Microsoft Macintosh PowerPoint</Application>
  <PresentationFormat>Custom</PresentationFormat>
  <Paragraphs>123</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c:title>
  <dc:creator>i.welch</dc:creator>
  <cp:lastModifiedBy>Fiona Crozier</cp:lastModifiedBy>
  <cp:revision>41</cp:revision>
  <cp:lastPrinted>2019-09-09T10:56:59Z</cp:lastPrinted>
  <dcterms:modified xsi:type="dcterms:W3CDTF">2019-09-09T13:59:15Z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0x0101002F57212A33CAE9458A2D51A4779477EB</vt:lpwstr>
  </property>
</Properties>
</file>