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5" r:id="rId5"/>
    <p:sldMasterId id="2147483742" r:id="rId6"/>
  </p:sldMasterIdLst>
  <p:notesMasterIdLst>
    <p:notesMasterId r:id="rId31"/>
  </p:notesMasterIdLst>
  <p:sldIdLst>
    <p:sldId id="319" r:id="rId7"/>
    <p:sldId id="317" r:id="rId8"/>
    <p:sldId id="256" r:id="rId9"/>
    <p:sldId id="336" r:id="rId10"/>
    <p:sldId id="338" r:id="rId11"/>
    <p:sldId id="315" r:id="rId12"/>
    <p:sldId id="311" r:id="rId13"/>
    <p:sldId id="266" r:id="rId14"/>
    <p:sldId id="304" r:id="rId15"/>
    <p:sldId id="305" r:id="rId16"/>
    <p:sldId id="310" r:id="rId17"/>
    <p:sldId id="265" r:id="rId18"/>
    <p:sldId id="274" r:id="rId19"/>
    <p:sldId id="308" r:id="rId20"/>
    <p:sldId id="303" r:id="rId21"/>
    <p:sldId id="267" r:id="rId22"/>
    <p:sldId id="324" r:id="rId23"/>
    <p:sldId id="326" r:id="rId24"/>
    <p:sldId id="323" r:id="rId25"/>
    <p:sldId id="328" r:id="rId26"/>
    <p:sldId id="330" r:id="rId27"/>
    <p:sldId id="334" r:id="rId28"/>
    <p:sldId id="337" r:id="rId29"/>
    <p:sldId id="335" r:id="rId30"/>
  </p:sldIdLst>
  <p:sldSz cx="24384000" cy="13716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DCA5B-FF30-E60D-F425-E9629D83ADED}" v="7" dt="2023-03-23T12:35:20.018"/>
    <p1510:client id="{7FC4632F-831F-4AB1-B6E6-0C3C4C4F1DA2}" v="338" dt="2023-03-24T03:48:45.273"/>
    <p1510:client id="{B42F1A9B-AA97-474D-A12F-0EBBD1A8FB5A}" v="173" dt="2023-03-24T08:21:03.682"/>
    <p1510:client id="{D5BC2E36-5D8E-CA17-A47C-480F80E98FD9}" v="1" dt="2023-03-23T14:07:41.5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>
      <p:cViewPr varScale="1">
        <p:scale>
          <a:sx n="51" d="100"/>
          <a:sy n="51" d="100"/>
        </p:scale>
        <p:origin x="3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anlangunivn-my.sharepoint.com/personal/huong_tnb_vlu_edu_vn/Documents/H&#7897;i%20th&#7843;o%20New%20Directions%20Series%20VLAS%20Event%202023/Ph&#226;n%20t&#237;ch%20&#273;&#7873;%20th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3200" b="1">
                <a:solidFill>
                  <a:srgbClr val="00B0F0"/>
                </a:solidFill>
              </a:rPr>
              <a:t>Distribution of Writing topics &amp; question 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Agree/Disagree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7">
                  <c:v>1</c:v>
                </c:pt>
                <c:pt idx="19">
                  <c:v>1</c:v>
                </c:pt>
                <c:pt idx="21">
                  <c:v>1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B-4A43-B654-CEE7803B0957}"/>
            </c:ext>
          </c:extLst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Problem/Solution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Sheet6!$C$2:$C$25</c:f>
              <c:numCache>
                <c:formatCode>General</c:formatCode>
                <c:ptCount val="24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1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5B-4A43-B654-CEE7803B0957}"/>
            </c:ext>
          </c:extLst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Pros/Cons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Sheet6!$D$2:$D$25</c:f>
              <c:numCache>
                <c:formatCode>General</c:formatCode>
                <c:ptCount val="24"/>
                <c:pt idx="0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5B-4A43-B654-CEE7803B0957}"/>
            </c:ext>
          </c:extLst>
        </c:ser>
        <c:ser>
          <c:idx val="3"/>
          <c:order val="3"/>
          <c:tx>
            <c:strRef>
              <c:f>Sheet6!$E$1</c:f>
              <c:strCache>
                <c:ptCount val="1"/>
                <c:pt idx="0">
                  <c:v>Discussion/Opinion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Sheet6!$E$2:$E$25</c:f>
              <c:numCache>
                <c:formatCode>General</c:formatCode>
                <c:ptCount val="24"/>
                <c:pt idx="0">
                  <c:v>1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5B-4A43-B654-CEE7803B0957}"/>
            </c:ext>
          </c:extLst>
        </c:ser>
        <c:ser>
          <c:idx val="4"/>
          <c:order val="4"/>
          <c:tx>
            <c:strRef>
              <c:f>Sheet6!$F$1</c:f>
              <c:strCache>
                <c:ptCount val="1"/>
                <c:pt idx="0">
                  <c:v>Compare/contrast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Sheet6!$F$2:$F$25</c:f>
              <c:numCache>
                <c:formatCode>General</c:formatCode>
                <c:ptCount val="24"/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B-4A43-B654-CEE7803B0957}"/>
            </c:ext>
          </c:extLst>
        </c:ser>
        <c:ser>
          <c:idx val="5"/>
          <c:order val="5"/>
          <c:tx>
            <c:strRef>
              <c:f>Sheet6!$G$1</c:f>
              <c:strCache>
                <c:ptCount val="1"/>
                <c:pt idx="0">
                  <c:v>Cause/Effect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Sheet6!$G$2:$G$25</c:f>
              <c:numCache>
                <c:formatCode>General</c:formatCode>
                <c:ptCount val="24"/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5B-4A43-B654-CEE7803B0957}"/>
            </c:ext>
          </c:extLst>
        </c:ser>
        <c:ser>
          <c:idx val="6"/>
          <c:order val="6"/>
          <c:tx>
            <c:strRef>
              <c:f>Sheet6!$H$1</c:f>
              <c:strCache>
                <c:ptCount val="1"/>
                <c:pt idx="0">
                  <c:v>Wh- question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Sheet6!$A$2:$A$25</c:f>
              <c:strCache>
                <c:ptCount val="24"/>
                <c:pt idx="0">
                  <c:v>Clothes</c:v>
                </c:pt>
                <c:pt idx="1">
                  <c:v>Daily life</c:v>
                </c:pt>
                <c:pt idx="2">
                  <c:v>Education</c:v>
                </c:pt>
                <c:pt idx="3">
                  <c:v>Entertainment and media</c:v>
                </c:pt>
                <c:pt idx="4">
                  <c:v>Environment</c:v>
                </c:pt>
                <c:pt idx="5">
                  <c:v>Food and drink</c:v>
                </c:pt>
                <c:pt idx="6">
                  <c:v>Free time</c:v>
                </c:pt>
                <c:pt idx="7">
                  <c:v>Health, medicine and exercise</c:v>
                </c:pt>
                <c:pt idx="8">
                  <c:v>Hobbies and leisure</c:v>
                </c:pt>
                <c:pt idx="9">
                  <c:v>House and home</c:v>
                </c:pt>
                <c:pt idx="10">
                  <c:v>Language</c:v>
                </c:pt>
                <c:pt idx="11">
                  <c:v>People</c:v>
                </c:pt>
                <c:pt idx="12">
                  <c:v>Personal feelings, experiences and opinions</c:v>
                </c:pt>
                <c:pt idx="13">
                  <c:v>Personal identification</c:v>
                </c:pt>
                <c:pt idx="14">
                  <c:v>Places and buildings</c:v>
                </c:pt>
                <c:pt idx="15">
                  <c:v>Relations with other people</c:v>
                </c:pt>
                <c:pt idx="16">
                  <c:v>Services</c:v>
                </c:pt>
                <c:pt idx="17">
                  <c:v>Shopping</c:v>
                </c:pt>
                <c:pt idx="18">
                  <c:v>Social interaction</c:v>
                </c:pt>
                <c:pt idx="19">
                  <c:v>Sport</c:v>
                </c:pt>
                <c:pt idx="20">
                  <c:v>The natural world</c:v>
                </c:pt>
                <c:pt idx="21">
                  <c:v>Transport</c:v>
                </c:pt>
                <c:pt idx="22">
                  <c:v>Travel and holidays</c:v>
                </c:pt>
                <c:pt idx="23">
                  <c:v>Weather</c:v>
                </c:pt>
              </c:strCache>
            </c:strRef>
          </c:cat>
          <c:val>
            <c:numRef>
              <c:f>Sheet6!$H$2:$H$25</c:f>
              <c:numCache>
                <c:formatCode>General</c:formatCode>
                <c:ptCount val="24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12">
                  <c:v>2</c:v>
                </c:pt>
                <c:pt idx="13">
                  <c:v>1</c:v>
                </c:pt>
                <c:pt idx="15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5B-4A43-B654-CEE7803B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622272"/>
        <c:axId val="676130384"/>
      </c:barChart>
      <c:catAx>
        <c:axId val="8456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30384"/>
        <c:crosses val="autoZero"/>
        <c:auto val="1"/>
        <c:lblAlgn val="ctr"/>
        <c:lblOffset val="100"/>
        <c:noMultiLvlLbl val="0"/>
      </c:catAx>
      <c:valAx>
        <c:axId val="67613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6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Sheet3!$A$1:$A$6</c:f>
              <c:strCache>
                <c:ptCount val="6"/>
                <c:pt idx="0">
                  <c:v>Pre-A1</c:v>
                </c:pt>
                <c:pt idx="1">
                  <c:v>A1</c:v>
                </c:pt>
                <c:pt idx="2">
                  <c:v>A2</c:v>
                </c:pt>
                <c:pt idx="3">
                  <c:v>A2+</c:v>
                </c:pt>
                <c:pt idx="4">
                  <c:v>B1</c:v>
                </c:pt>
                <c:pt idx="5">
                  <c:v>B1+</c:v>
                </c:pt>
              </c:strCache>
            </c:strRef>
          </c:cat>
          <c:val>
            <c:numRef>
              <c:f>Sheet3!$B$1:$B$6</c:f>
              <c:numCache>
                <c:formatCode>General</c:formatCode>
                <c:ptCount val="6"/>
                <c:pt idx="0">
                  <c:v>464</c:v>
                </c:pt>
                <c:pt idx="1">
                  <c:v>6810</c:v>
                </c:pt>
                <c:pt idx="2">
                  <c:v>2312</c:v>
                </c:pt>
                <c:pt idx="3">
                  <c:v>1295</c:v>
                </c:pt>
                <c:pt idx="4">
                  <c:v>584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8-4773-AC64-AF2447817D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2544959"/>
        <c:axId val="1752542463"/>
      </c:barChart>
      <c:catAx>
        <c:axId val="175254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542463"/>
        <c:crosses val="autoZero"/>
        <c:auto val="1"/>
        <c:lblAlgn val="ctr"/>
        <c:lblOffset val="100"/>
        <c:noMultiLvlLbl val="0"/>
      </c:catAx>
      <c:valAx>
        <c:axId val="1752542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254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0070C0"/>
                </a:solidFill>
              </a:rPr>
              <a:t>Max score for each skill: 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score for each skill: 20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LISTENING</c:v>
                </c:pt>
                <c:pt idx="1">
                  <c:v>READING</c:v>
                </c:pt>
                <c:pt idx="2">
                  <c:v>WRITING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</c:v>
                </c:pt>
                <c:pt idx="1">
                  <c:v>7.6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D09-A43E-1A5B78A979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82601712"/>
        <c:axId val="482600464"/>
      </c:barChart>
      <c:catAx>
        <c:axId val="4826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600464"/>
        <c:crosses val="autoZero"/>
        <c:auto val="1"/>
        <c:lblAlgn val="ctr"/>
        <c:lblOffset val="100"/>
        <c:noMultiLvlLbl val="0"/>
      </c:catAx>
      <c:valAx>
        <c:axId val="482600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6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[Phân tích đề thi.xlsx]Sheet2!PivotTable7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Sheet2!$P$14:$P$15</c:f>
              <c:strCache>
                <c:ptCount val="1"/>
                <c:pt idx="0">
                  <c:v>Difficult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Sheet2!$O$16:$O$25</c:f>
              <c:strCache>
                <c:ptCount val="9"/>
                <c:pt idx="0">
                  <c:v>Details</c:v>
                </c:pt>
                <c:pt idx="1">
                  <c:v>Gram A2</c:v>
                </c:pt>
                <c:pt idx="2">
                  <c:v>Gram B1</c:v>
                </c:pt>
                <c:pt idx="3">
                  <c:v>Inference</c:v>
                </c:pt>
                <c:pt idx="4">
                  <c:v>Main idea</c:v>
                </c:pt>
                <c:pt idx="5">
                  <c:v>Reference</c:v>
                </c:pt>
                <c:pt idx="6">
                  <c:v>Vocab B1</c:v>
                </c:pt>
                <c:pt idx="7">
                  <c:v>Vocab B2</c:v>
                </c:pt>
                <c:pt idx="8">
                  <c:v>Word meaning</c:v>
                </c:pt>
              </c:strCache>
            </c:strRef>
          </c:cat>
          <c:val>
            <c:numRef>
              <c:f>Sheet2!$P$16:$P$25</c:f>
              <c:numCache>
                <c:formatCode>General</c:formatCode>
                <c:ptCount val="9"/>
                <c:pt idx="0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7-4469-9B82-7D7B553F0542}"/>
            </c:ext>
          </c:extLst>
        </c:ser>
        <c:ser>
          <c:idx val="1"/>
          <c:order val="1"/>
          <c:tx>
            <c:strRef>
              <c:f>Sheet2!$Q$14:$Q$15</c:f>
              <c:strCache>
                <c:ptCount val="1"/>
                <c:pt idx="0">
                  <c:v>Very difficult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Sheet2!$O$16:$O$25</c:f>
              <c:strCache>
                <c:ptCount val="9"/>
                <c:pt idx="0">
                  <c:v>Details</c:v>
                </c:pt>
                <c:pt idx="1">
                  <c:v>Gram A2</c:v>
                </c:pt>
                <c:pt idx="2">
                  <c:v>Gram B1</c:v>
                </c:pt>
                <c:pt idx="3">
                  <c:v>Inference</c:v>
                </c:pt>
                <c:pt idx="4">
                  <c:v>Main idea</c:v>
                </c:pt>
                <c:pt idx="5">
                  <c:v>Reference</c:v>
                </c:pt>
                <c:pt idx="6">
                  <c:v>Vocab B1</c:v>
                </c:pt>
                <c:pt idx="7">
                  <c:v>Vocab B2</c:v>
                </c:pt>
                <c:pt idx="8">
                  <c:v>Word meaning</c:v>
                </c:pt>
              </c:strCache>
            </c:strRef>
          </c:cat>
          <c:val>
            <c:numRef>
              <c:f>Sheet2!$Q$16:$Q$25</c:f>
              <c:numCache>
                <c:formatCode>General</c:formatCode>
                <c:ptCount val="9"/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7-4469-9B82-7D7B553F0542}"/>
            </c:ext>
          </c:extLst>
        </c:ser>
        <c:ser>
          <c:idx val="2"/>
          <c:order val="2"/>
          <c:tx>
            <c:strRef>
              <c:f>Sheet2!$R$14:$R$15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Sheet2!$O$16:$O$25</c:f>
              <c:strCache>
                <c:ptCount val="9"/>
                <c:pt idx="0">
                  <c:v>Details</c:v>
                </c:pt>
                <c:pt idx="1">
                  <c:v>Gram A2</c:v>
                </c:pt>
                <c:pt idx="2">
                  <c:v>Gram B1</c:v>
                </c:pt>
                <c:pt idx="3">
                  <c:v>Inference</c:v>
                </c:pt>
                <c:pt idx="4">
                  <c:v>Main idea</c:v>
                </c:pt>
                <c:pt idx="5">
                  <c:v>Reference</c:v>
                </c:pt>
                <c:pt idx="6">
                  <c:v>Vocab B1</c:v>
                </c:pt>
                <c:pt idx="7">
                  <c:v>Vocab B2</c:v>
                </c:pt>
                <c:pt idx="8">
                  <c:v>Word meaning</c:v>
                </c:pt>
              </c:strCache>
            </c:strRef>
          </c:cat>
          <c:val>
            <c:numRef>
              <c:f>Sheet2!$R$16:$R$25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7-4469-9B82-7D7B553F0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1784272"/>
        <c:axId val="701786768"/>
      </c:barChart>
      <c:catAx>
        <c:axId val="70178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786768"/>
        <c:crosses val="autoZero"/>
        <c:auto val="1"/>
        <c:lblAlgn val="ctr"/>
        <c:lblOffset val="100"/>
        <c:noMultiLvlLbl val="0"/>
      </c:catAx>
      <c:valAx>
        <c:axId val="7017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78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[Phân tích đề thi.xlsx]Sheet2!PivotTable1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Sheet2!$P$38:$P$39</c:f>
              <c:strCache>
                <c:ptCount val="1"/>
                <c:pt idx="0">
                  <c:v>Difficult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Sheet2!$O$40:$O$45</c:f>
              <c:strCache>
                <c:ptCount val="5"/>
                <c:pt idx="0">
                  <c:v>Opinion</c:v>
                </c:pt>
                <c:pt idx="1">
                  <c:v>Main idea</c:v>
                </c:pt>
                <c:pt idx="2">
                  <c:v>Inference</c:v>
                </c:pt>
                <c:pt idx="3">
                  <c:v>Details</c:v>
                </c:pt>
                <c:pt idx="4">
                  <c:v>Attitude</c:v>
                </c:pt>
              </c:strCache>
            </c:strRef>
          </c:cat>
          <c:val>
            <c:numRef>
              <c:f>Sheet2!$P$40:$P$45</c:f>
              <c:numCache>
                <c:formatCode>General</c:formatCode>
                <c:ptCount val="5"/>
                <c:pt idx="0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6-4E2E-8E85-9E06B1044103}"/>
            </c:ext>
          </c:extLst>
        </c:ser>
        <c:ser>
          <c:idx val="1"/>
          <c:order val="1"/>
          <c:tx>
            <c:strRef>
              <c:f>Sheet2!$Q$38:$Q$39</c:f>
              <c:strCache>
                <c:ptCount val="1"/>
                <c:pt idx="0">
                  <c:v>Easy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Sheet2!$O$40:$O$45</c:f>
              <c:strCache>
                <c:ptCount val="5"/>
                <c:pt idx="0">
                  <c:v>Opinion</c:v>
                </c:pt>
                <c:pt idx="1">
                  <c:v>Main idea</c:v>
                </c:pt>
                <c:pt idx="2">
                  <c:v>Inference</c:v>
                </c:pt>
                <c:pt idx="3">
                  <c:v>Details</c:v>
                </c:pt>
                <c:pt idx="4">
                  <c:v>Attitude</c:v>
                </c:pt>
              </c:strCache>
            </c:strRef>
          </c:cat>
          <c:val>
            <c:numRef>
              <c:f>Sheet2!$Q$40:$Q$45</c:f>
              <c:numCache>
                <c:formatCode>General</c:formatCode>
                <c:ptCount val="5"/>
                <c:pt idx="1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6-4E2E-8E85-9E06B1044103}"/>
            </c:ext>
          </c:extLst>
        </c:ser>
        <c:ser>
          <c:idx val="2"/>
          <c:order val="2"/>
          <c:tx>
            <c:strRef>
              <c:f>Sheet2!$R$38:$R$39</c:f>
              <c:strCache>
                <c:ptCount val="1"/>
                <c:pt idx="0">
                  <c:v>Extremely difficult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Sheet2!$O$40:$O$45</c:f>
              <c:strCache>
                <c:ptCount val="5"/>
                <c:pt idx="0">
                  <c:v>Opinion</c:v>
                </c:pt>
                <c:pt idx="1">
                  <c:v>Main idea</c:v>
                </c:pt>
                <c:pt idx="2">
                  <c:v>Inference</c:v>
                </c:pt>
                <c:pt idx="3">
                  <c:v>Details</c:v>
                </c:pt>
                <c:pt idx="4">
                  <c:v>Attitude</c:v>
                </c:pt>
              </c:strCache>
            </c:strRef>
          </c:cat>
          <c:val>
            <c:numRef>
              <c:f>Sheet2!$R$40:$R$45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6-4E2E-8E85-9E06B1044103}"/>
            </c:ext>
          </c:extLst>
        </c:ser>
        <c:ser>
          <c:idx val="3"/>
          <c:order val="3"/>
          <c:tx>
            <c:strRef>
              <c:f>Sheet2!$S$38:$S$39</c:f>
              <c:strCache>
                <c:ptCount val="1"/>
                <c:pt idx="0">
                  <c:v>Very easy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Sheet2!$O$40:$O$45</c:f>
              <c:strCache>
                <c:ptCount val="5"/>
                <c:pt idx="0">
                  <c:v>Opinion</c:v>
                </c:pt>
                <c:pt idx="1">
                  <c:v>Main idea</c:v>
                </c:pt>
                <c:pt idx="2">
                  <c:v>Inference</c:v>
                </c:pt>
                <c:pt idx="3">
                  <c:v>Details</c:v>
                </c:pt>
                <c:pt idx="4">
                  <c:v>Attitude</c:v>
                </c:pt>
              </c:strCache>
            </c:strRef>
          </c:cat>
          <c:val>
            <c:numRef>
              <c:f>Sheet2!$S$40:$S$45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56-4E2E-8E85-9E06B1044103}"/>
            </c:ext>
          </c:extLst>
        </c:ser>
        <c:ser>
          <c:idx val="4"/>
          <c:order val="4"/>
          <c:tx>
            <c:strRef>
              <c:f>Sheet2!$T$38:$T$39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Sheet2!$O$40:$O$45</c:f>
              <c:strCache>
                <c:ptCount val="5"/>
                <c:pt idx="0">
                  <c:v>Opinion</c:v>
                </c:pt>
                <c:pt idx="1">
                  <c:v>Main idea</c:v>
                </c:pt>
                <c:pt idx="2">
                  <c:v>Inference</c:v>
                </c:pt>
                <c:pt idx="3">
                  <c:v>Details</c:v>
                </c:pt>
                <c:pt idx="4">
                  <c:v>Attitude</c:v>
                </c:pt>
              </c:strCache>
            </c:strRef>
          </c:cat>
          <c:val>
            <c:numRef>
              <c:f>Sheet2!$T$40:$T$45</c:f>
              <c:numCache>
                <c:formatCode>General</c:formatCode>
                <c:ptCount val="5"/>
                <c:pt idx="0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56-4E2E-8E85-9E06B1044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03007920"/>
        <c:axId val="1303009584"/>
      </c:barChart>
      <c:catAx>
        <c:axId val="130300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009584"/>
        <c:crosses val="autoZero"/>
        <c:auto val="1"/>
        <c:lblAlgn val="ctr"/>
        <c:lblOffset val="100"/>
        <c:noMultiLvlLbl val="0"/>
      </c:catAx>
      <c:valAx>
        <c:axId val="130300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0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CEFR-BASED</a:t>
            </a:r>
            <a:r>
              <a:rPr lang="en-US" sz="2400" b="1" baseline="0">
                <a:solidFill>
                  <a:schemeClr val="tx1">
                    <a:lumMod val="50000"/>
                  </a:schemeClr>
                </a:solidFill>
              </a:rPr>
              <a:t> GRADING OF WRITING TEST</a:t>
            </a:r>
            <a:endParaRPr lang="en-US" sz="2400" b="1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Sheet3!$G$39:$G$45</c:f>
              <c:strCache>
                <c:ptCount val="7"/>
                <c:pt idx="0">
                  <c:v>Blank submission</c:v>
                </c:pt>
                <c:pt idx="1">
                  <c:v>A1</c:v>
                </c:pt>
                <c:pt idx="2">
                  <c:v>A2</c:v>
                </c:pt>
                <c:pt idx="3">
                  <c:v>A2+</c:v>
                </c:pt>
                <c:pt idx="4">
                  <c:v>B1</c:v>
                </c:pt>
                <c:pt idx="5">
                  <c:v>B1+</c:v>
                </c:pt>
                <c:pt idx="6">
                  <c:v>B2</c:v>
                </c:pt>
              </c:strCache>
            </c:strRef>
          </c:cat>
          <c:val>
            <c:numRef>
              <c:f>Sheet3!$H$39:$H$45</c:f>
              <c:numCache>
                <c:formatCode>General</c:formatCode>
                <c:ptCount val="7"/>
                <c:pt idx="0">
                  <c:v>5565</c:v>
                </c:pt>
                <c:pt idx="1">
                  <c:v>1910</c:v>
                </c:pt>
                <c:pt idx="2">
                  <c:v>1392</c:v>
                </c:pt>
                <c:pt idx="3">
                  <c:v>1278</c:v>
                </c:pt>
                <c:pt idx="4">
                  <c:v>903</c:v>
                </c:pt>
                <c:pt idx="5">
                  <c:v>418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4-431F-976E-2AD047A20C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20823855"/>
        <c:axId val="1920825519"/>
      </c:barChart>
      <c:catAx>
        <c:axId val="192082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825519"/>
        <c:crosses val="autoZero"/>
        <c:auto val="1"/>
        <c:lblAlgn val="ctr"/>
        <c:lblOffset val="100"/>
        <c:noMultiLvlLbl val="0"/>
      </c:catAx>
      <c:valAx>
        <c:axId val="1920825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82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Blank submission - Distribution across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Sheet3!$I$51:$I$54</c:f>
              <c:strCache>
                <c:ptCount val="4"/>
                <c:pt idx="0">
                  <c:v>Pre-A1</c:v>
                </c:pt>
                <c:pt idx="1">
                  <c:v>A1</c:v>
                </c:pt>
                <c:pt idx="2">
                  <c:v>A2</c:v>
                </c:pt>
                <c:pt idx="3">
                  <c:v>A2+</c:v>
                </c:pt>
              </c:strCache>
            </c:strRef>
          </c:cat>
          <c:val>
            <c:numRef>
              <c:f>Sheet3!$J$51:$J$54</c:f>
              <c:numCache>
                <c:formatCode>General</c:formatCode>
                <c:ptCount val="4"/>
                <c:pt idx="0">
                  <c:v>455</c:v>
                </c:pt>
                <c:pt idx="1">
                  <c:v>4916</c:v>
                </c:pt>
                <c:pt idx="2">
                  <c:v>190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5C-4AE9-8D0E-4FBC26865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0390495"/>
        <c:axId val="991667407"/>
      </c:barChart>
      <c:catAx>
        <c:axId val="540390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667407"/>
        <c:crosses val="autoZero"/>
        <c:auto val="1"/>
        <c:lblAlgn val="ctr"/>
        <c:lblOffset val="100"/>
        <c:noMultiLvlLbl val="0"/>
      </c:catAx>
      <c:valAx>
        <c:axId val="99166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39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score for each skill: 20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LISTENING</c:v>
                </c:pt>
                <c:pt idx="1">
                  <c:v>READING</c:v>
                </c:pt>
                <c:pt idx="2">
                  <c:v>WRITING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</c:v>
                </c:pt>
                <c:pt idx="1">
                  <c:v>7.6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0-4868-9B53-3770857CAE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82601712"/>
        <c:axId val="482600464"/>
      </c:barChart>
      <c:catAx>
        <c:axId val="4826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600464"/>
        <c:crosses val="autoZero"/>
        <c:auto val="1"/>
        <c:lblAlgn val="ctr"/>
        <c:lblOffset val="100"/>
        <c:noMultiLvlLbl val="0"/>
      </c:catAx>
      <c:valAx>
        <c:axId val="482600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6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E3FC3-C8B6-4806-B876-0EFB9DC65513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95A838C-8C88-40A3-BE1A-4FF5060A95AE}">
      <dgm:prSet phldrT="[Text]"/>
      <dgm:spPr/>
      <dgm:t>
        <a:bodyPr/>
        <a:lstStyle/>
        <a:p>
          <a:r>
            <a:rPr kumimoji="0" lang="en-US" b="1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</a:t>
          </a:r>
          <a:r>
            <a:rPr kumimoji="0" lang="en-US" b="1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  <a:sym typeface="Helvetica"/>
            </a:rPr>
            <a:t>1 - </a:t>
          </a:r>
          <a:r>
            <a:rPr kumimoji="0" lang="en-US" b="1" i="0" u="none" strike="noStrike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cs typeface="Helvetica"/>
              <a:sym typeface="Helvetica"/>
            </a:rPr>
            <a:t>Overview of the VLU Placement test</a:t>
          </a:r>
          <a:endParaRPr lang="en-US" b="1">
            <a:solidFill>
              <a:srgbClr val="002060"/>
            </a:solidFill>
          </a:endParaRPr>
        </a:p>
      </dgm:t>
    </dgm:pt>
    <dgm:pt modelId="{82F0924F-A867-4D22-B347-449E90A949A6}" type="parTrans" cxnId="{FF91BCA9-945A-46A3-9DEF-AB857BAEB638}">
      <dgm:prSet/>
      <dgm:spPr/>
      <dgm:t>
        <a:bodyPr/>
        <a:lstStyle/>
        <a:p>
          <a:endParaRPr lang="en-US"/>
        </a:p>
      </dgm:t>
    </dgm:pt>
    <dgm:pt modelId="{950A0611-5803-4445-ACD2-6514F4ADD2D0}" type="sibTrans" cxnId="{FF91BCA9-945A-46A3-9DEF-AB857BAEB638}">
      <dgm:prSet/>
      <dgm:spPr/>
      <dgm:t>
        <a:bodyPr/>
        <a:lstStyle/>
        <a:p>
          <a:endParaRPr lang="en-US"/>
        </a:p>
      </dgm:t>
    </dgm:pt>
    <dgm:pt modelId="{E9BA2DA2-5FAE-4730-A664-F9EA8CCF9DD1}">
      <dgm:prSet phldrT="[Text]"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2 -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The development of the VLU Placement test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gm:t>
    </dgm:pt>
    <dgm:pt modelId="{CC806C01-4E84-412E-8E69-7E6F85F29E3A}" type="parTrans" cxnId="{86829906-92D2-442B-9D8D-25E2E150AB72}">
      <dgm:prSet/>
      <dgm:spPr/>
      <dgm:t>
        <a:bodyPr/>
        <a:lstStyle/>
        <a:p>
          <a:endParaRPr lang="en-US"/>
        </a:p>
      </dgm:t>
    </dgm:pt>
    <dgm:pt modelId="{8CAE97B1-F3F4-4BC1-91D5-F73FD1B8A9E1}" type="sibTrans" cxnId="{86829906-92D2-442B-9D8D-25E2E150AB72}">
      <dgm:prSet/>
      <dgm:spPr/>
      <dgm:t>
        <a:bodyPr/>
        <a:lstStyle/>
        <a:p>
          <a:endParaRPr lang="en-US"/>
        </a:p>
      </dgm:t>
    </dgm:pt>
    <dgm:pt modelId="{812D9095-EEC1-44C2-9C7A-94238958DA44}">
      <dgm:prSet phldrT="[Text]"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</a:t>
          </a:r>
          <a:r>
            <a:rPr kumimoji="0" lang="en-US" sz="4800" b="1" i="0" u="none" strike="noStrike" kern="1200" cap="none" spc="0" normalizeH="0" baseline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</a:rPr>
            <a:t>3 - </a:t>
          </a:r>
          <a:r>
            <a:rPr kumimoji="0" lang="en-US" sz="4800" b="1" i="0" u="none" strike="noStrike" kern="1200" cap="none" spc="0" normalizeH="0" baseline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</a:rPr>
            <a:t>A snapshot of high school students' English language proficiency</a:t>
          </a:r>
        </a:p>
      </dgm:t>
    </dgm:pt>
    <dgm:pt modelId="{A9C5D32E-96F1-48B3-8861-78B35FB1FB21}" type="parTrans" cxnId="{80FC26A5-0519-466D-A0B5-0A866A59900F}">
      <dgm:prSet/>
      <dgm:spPr/>
      <dgm:t>
        <a:bodyPr/>
        <a:lstStyle/>
        <a:p>
          <a:endParaRPr lang="en-US"/>
        </a:p>
      </dgm:t>
    </dgm:pt>
    <dgm:pt modelId="{9CFC5CBB-E49B-46CA-A8A3-80970829EC94}" type="sibTrans" cxnId="{80FC26A5-0519-466D-A0B5-0A866A59900F}">
      <dgm:prSet/>
      <dgm:spPr/>
      <dgm:t>
        <a:bodyPr/>
        <a:lstStyle/>
        <a:p>
          <a:endParaRPr lang="en-US"/>
        </a:p>
      </dgm:t>
    </dgm:pt>
    <dgm:pt modelId="{89BCEABF-685F-466A-ACA9-F6339E26A20B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4 -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Challenges faced by first-year students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gm:t>
    </dgm:pt>
    <dgm:pt modelId="{2A228483-52FA-4297-9E4C-F828776BA77B}" type="parTrans" cxnId="{1EB2964D-8BCF-4DA8-8BA0-4A2AA7DE50C9}">
      <dgm:prSet/>
      <dgm:spPr/>
      <dgm:t>
        <a:bodyPr/>
        <a:lstStyle/>
        <a:p>
          <a:endParaRPr lang="en-US"/>
        </a:p>
      </dgm:t>
    </dgm:pt>
    <dgm:pt modelId="{6FB4EC69-6A3F-4E7E-B716-270AF82E3AC0}" type="sibTrans" cxnId="{1EB2964D-8BCF-4DA8-8BA0-4A2AA7DE50C9}">
      <dgm:prSet/>
      <dgm:spPr/>
      <dgm:t>
        <a:bodyPr/>
        <a:lstStyle/>
        <a:p>
          <a:endParaRPr lang="en-US"/>
        </a:p>
      </dgm:t>
    </dgm:pt>
    <dgm:pt modelId="{503C4740-4435-4C80-885A-5EC881223EBE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5 -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Implications for high school educators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gm:t>
    </dgm:pt>
    <dgm:pt modelId="{B6A7549D-EE7F-4EBA-BE57-1112437D29B4}" type="parTrans" cxnId="{5A470E97-1CFE-4402-B54E-C591008EFFDC}">
      <dgm:prSet/>
      <dgm:spPr/>
      <dgm:t>
        <a:bodyPr/>
        <a:lstStyle/>
        <a:p>
          <a:endParaRPr lang="en-US"/>
        </a:p>
      </dgm:t>
    </dgm:pt>
    <dgm:pt modelId="{699FCD50-9DB0-456B-9F51-1587703450ED}" type="sibTrans" cxnId="{5A470E97-1CFE-4402-B54E-C591008EFFDC}">
      <dgm:prSet/>
      <dgm:spPr/>
      <dgm:t>
        <a:bodyPr/>
        <a:lstStyle/>
        <a:p>
          <a:endParaRPr lang="en-US"/>
        </a:p>
      </dgm:t>
    </dgm:pt>
    <dgm:pt modelId="{0F199465-F829-4EF7-BC0B-34590A4D0CE7}" type="pres">
      <dgm:prSet presAssocID="{40BE3FC3-C8B6-4806-B876-0EFB9DC65513}" presName="linear" presStyleCnt="0">
        <dgm:presLayoutVars>
          <dgm:dir/>
          <dgm:animLvl val="lvl"/>
          <dgm:resizeHandles val="exact"/>
        </dgm:presLayoutVars>
      </dgm:prSet>
      <dgm:spPr/>
    </dgm:pt>
    <dgm:pt modelId="{E9118B94-7E59-4917-AE3E-15D511563B12}" type="pres">
      <dgm:prSet presAssocID="{F95A838C-8C88-40A3-BE1A-4FF5060A95AE}" presName="parentLin" presStyleCnt="0"/>
      <dgm:spPr/>
    </dgm:pt>
    <dgm:pt modelId="{49FDD2F1-92E1-4233-B6CF-6D4059A6AB8F}" type="pres">
      <dgm:prSet presAssocID="{F95A838C-8C88-40A3-BE1A-4FF5060A95AE}" presName="parentLeftMargin" presStyleLbl="node1" presStyleIdx="0" presStyleCnt="5"/>
      <dgm:spPr/>
    </dgm:pt>
    <dgm:pt modelId="{881563C0-5A35-4E42-853C-53B3DE3B1572}" type="pres">
      <dgm:prSet presAssocID="{F95A838C-8C88-40A3-BE1A-4FF5060A95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AC4C58-37DD-4A1A-970E-BE109F235058}" type="pres">
      <dgm:prSet presAssocID="{F95A838C-8C88-40A3-BE1A-4FF5060A95AE}" presName="negativeSpace" presStyleCnt="0"/>
      <dgm:spPr/>
    </dgm:pt>
    <dgm:pt modelId="{805C6785-1361-4E98-B76E-C527D6A46C4F}" type="pres">
      <dgm:prSet presAssocID="{F95A838C-8C88-40A3-BE1A-4FF5060A95AE}" presName="childText" presStyleLbl="conFgAcc1" presStyleIdx="0" presStyleCnt="5">
        <dgm:presLayoutVars>
          <dgm:bulletEnabled val="1"/>
        </dgm:presLayoutVars>
      </dgm:prSet>
      <dgm:spPr/>
    </dgm:pt>
    <dgm:pt modelId="{F4735340-3A15-400D-8D69-61F24F2015A8}" type="pres">
      <dgm:prSet presAssocID="{950A0611-5803-4445-ACD2-6514F4ADD2D0}" presName="spaceBetweenRectangles" presStyleCnt="0"/>
      <dgm:spPr/>
    </dgm:pt>
    <dgm:pt modelId="{ACA6D095-5F25-4C57-81A3-6964E62759BF}" type="pres">
      <dgm:prSet presAssocID="{E9BA2DA2-5FAE-4730-A664-F9EA8CCF9DD1}" presName="parentLin" presStyleCnt="0"/>
      <dgm:spPr/>
    </dgm:pt>
    <dgm:pt modelId="{EA97DE3F-4F33-4BED-A954-FC3F7A841CDC}" type="pres">
      <dgm:prSet presAssocID="{E9BA2DA2-5FAE-4730-A664-F9EA8CCF9DD1}" presName="parentLeftMargin" presStyleLbl="node1" presStyleIdx="0" presStyleCnt="5"/>
      <dgm:spPr/>
    </dgm:pt>
    <dgm:pt modelId="{EE3E01BE-E559-4835-97AB-232E2252A8C7}" type="pres">
      <dgm:prSet presAssocID="{E9BA2DA2-5FAE-4730-A664-F9EA8CCF9D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80135C-8493-41DA-85CA-0AB972AFE74D}" type="pres">
      <dgm:prSet presAssocID="{E9BA2DA2-5FAE-4730-A664-F9EA8CCF9DD1}" presName="negativeSpace" presStyleCnt="0"/>
      <dgm:spPr/>
    </dgm:pt>
    <dgm:pt modelId="{0974178F-6559-4A87-BD8C-2D701AA60B9D}" type="pres">
      <dgm:prSet presAssocID="{E9BA2DA2-5FAE-4730-A664-F9EA8CCF9DD1}" presName="childText" presStyleLbl="conFgAcc1" presStyleIdx="1" presStyleCnt="5">
        <dgm:presLayoutVars>
          <dgm:bulletEnabled val="1"/>
        </dgm:presLayoutVars>
      </dgm:prSet>
      <dgm:spPr/>
    </dgm:pt>
    <dgm:pt modelId="{91BD403C-240B-4826-8725-7575B8DA8E6A}" type="pres">
      <dgm:prSet presAssocID="{8CAE97B1-F3F4-4BC1-91D5-F73FD1B8A9E1}" presName="spaceBetweenRectangles" presStyleCnt="0"/>
      <dgm:spPr/>
    </dgm:pt>
    <dgm:pt modelId="{72F4D34E-ADB5-4163-BB87-C2227FEC49F1}" type="pres">
      <dgm:prSet presAssocID="{812D9095-EEC1-44C2-9C7A-94238958DA44}" presName="parentLin" presStyleCnt="0"/>
      <dgm:spPr/>
    </dgm:pt>
    <dgm:pt modelId="{9FD7752E-B081-43CD-ABAD-F27242F16006}" type="pres">
      <dgm:prSet presAssocID="{812D9095-EEC1-44C2-9C7A-94238958DA44}" presName="parentLeftMargin" presStyleLbl="node1" presStyleIdx="1" presStyleCnt="5"/>
      <dgm:spPr/>
    </dgm:pt>
    <dgm:pt modelId="{B5E0354B-7D29-4C1A-BB42-1E6F48A9C903}" type="pres">
      <dgm:prSet presAssocID="{812D9095-EEC1-44C2-9C7A-94238958DA4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80D5F8-3807-43FA-B5E9-2E080E83D02C}" type="pres">
      <dgm:prSet presAssocID="{812D9095-EEC1-44C2-9C7A-94238958DA44}" presName="negativeSpace" presStyleCnt="0"/>
      <dgm:spPr/>
    </dgm:pt>
    <dgm:pt modelId="{7425D2E9-9892-4C4C-B00A-DBE4D22B4AD6}" type="pres">
      <dgm:prSet presAssocID="{812D9095-EEC1-44C2-9C7A-94238958DA44}" presName="childText" presStyleLbl="conFgAcc1" presStyleIdx="2" presStyleCnt="5">
        <dgm:presLayoutVars>
          <dgm:bulletEnabled val="1"/>
        </dgm:presLayoutVars>
      </dgm:prSet>
      <dgm:spPr/>
    </dgm:pt>
    <dgm:pt modelId="{B8758485-4A3C-4990-B674-C16B1C4E7869}" type="pres">
      <dgm:prSet presAssocID="{9CFC5CBB-E49B-46CA-A8A3-80970829EC94}" presName="spaceBetweenRectangles" presStyleCnt="0"/>
      <dgm:spPr/>
    </dgm:pt>
    <dgm:pt modelId="{1DD3973F-E32A-4AB5-A984-9ECE54DCD5E5}" type="pres">
      <dgm:prSet presAssocID="{89BCEABF-685F-466A-ACA9-F6339E26A20B}" presName="parentLin" presStyleCnt="0"/>
      <dgm:spPr/>
    </dgm:pt>
    <dgm:pt modelId="{1355B4CF-C024-4E79-A119-A3FD8FF78746}" type="pres">
      <dgm:prSet presAssocID="{89BCEABF-685F-466A-ACA9-F6339E26A20B}" presName="parentLeftMargin" presStyleLbl="node1" presStyleIdx="2" presStyleCnt="5"/>
      <dgm:spPr/>
    </dgm:pt>
    <dgm:pt modelId="{3883909A-E710-4B2D-A174-7FBA9417616D}" type="pres">
      <dgm:prSet presAssocID="{89BCEABF-685F-466A-ACA9-F6339E26A2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1957DF-3CD3-487D-99D3-9BDDC7243B6A}" type="pres">
      <dgm:prSet presAssocID="{89BCEABF-685F-466A-ACA9-F6339E26A20B}" presName="negativeSpace" presStyleCnt="0"/>
      <dgm:spPr/>
    </dgm:pt>
    <dgm:pt modelId="{C6E495C2-3539-4FE0-87A1-63BFE8077919}" type="pres">
      <dgm:prSet presAssocID="{89BCEABF-685F-466A-ACA9-F6339E26A20B}" presName="childText" presStyleLbl="conFgAcc1" presStyleIdx="3" presStyleCnt="5">
        <dgm:presLayoutVars>
          <dgm:bulletEnabled val="1"/>
        </dgm:presLayoutVars>
      </dgm:prSet>
      <dgm:spPr/>
    </dgm:pt>
    <dgm:pt modelId="{286FE373-9539-4AA2-A60B-A31AA2E7643A}" type="pres">
      <dgm:prSet presAssocID="{6FB4EC69-6A3F-4E7E-B716-270AF82E3AC0}" presName="spaceBetweenRectangles" presStyleCnt="0"/>
      <dgm:spPr/>
    </dgm:pt>
    <dgm:pt modelId="{445C465F-3848-4C47-85C6-267C8E8BB4C9}" type="pres">
      <dgm:prSet presAssocID="{503C4740-4435-4C80-885A-5EC881223EBE}" presName="parentLin" presStyleCnt="0"/>
      <dgm:spPr/>
    </dgm:pt>
    <dgm:pt modelId="{E5E50F09-8390-414A-A7C2-E0AEA0A5AD97}" type="pres">
      <dgm:prSet presAssocID="{503C4740-4435-4C80-885A-5EC881223EBE}" presName="parentLeftMargin" presStyleLbl="node1" presStyleIdx="3" presStyleCnt="5"/>
      <dgm:spPr/>
    </dgm:pt>
    <dgm:pt modelId="{C04C56DC-D4B8-48A4-B722-F68857C59204}" type="pres">
      <dgm:prSet presAssocID="{503C4740-4435-4C80-885A-5EC881223E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6B9FD38-59D8-4F82-910D-90DFD28BCA2A}" type="pres">
      <dgm:prSet presAssocID="{503C4740-4435-4C80-885A-5EC881223EBE}" presName="negativeSpace" presStyleCnt="0"/>
      <dgm:spPr/>
    </dgm:pt>
    <dgm:pt modelId="{3B9BA4DB-2209-4D0F-9493-F2A9A96237C9}" type="pres">
      <dgm:prSet presAssocID="{503C4740-4435-4C80-885A-5EC881223E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829906-92D2-442B-9D8D-25E2E150AB72}" srcId="{40BE3FC3-C8B6-4806-B876-0EFB9DC65513}" destId="{E9BA2DA2-5FAE-4730-A664-F9EA8CCF9DD1}" srcOrd="1" destOrd="0" parTransId="{CC806C01-4E84-412E-8E69-7E6F85F29E3A}" sibTransId="{8CAE97B1-F3F4-4BC1-91D5-F73FD1B8A9E1}"/>
    <dgm:cxn modelId="{2BABC819-1EAA-4DBB-BAEB-A7A0FF584F93}" type="presOf" srcId="{F95A838C-8C88-40A3-BE1A-4FF5060A95AE}" destId="{881563C0-5A35-4E42-853C-53B3DE3B1572}" srcOrd="1" destOrd="0" presId="urn:microsoft.com/office/officeart/2005/8/layout/list1"/>
    <dgm:cxn modelId="{9314C523-D7A4-4AF5-9B98-3009B20A38F8}" type="presOf" srcId="{F95A838C-8C88-40A3-BE1A-4FF5060A95AE}" destId="{49FDD2F1-92E1-4233-B6CF-6D4059A6AB8F}" srcOrd="0" destOrd="0" presId="urn:microsoft.com/office/officeart/2005/8/layout/list1"/>
    <dgm:cxn modelId="{26AA1829-A9EC-40DA-BADC-875C3139B118}" type="presOf" srcId="{40BE3FC3-C8B6-4806-B876-0EFB9DC65513}" destId="{0F199465-F829-4EF7-BC0B-34590A4D0CE7}" srcOrd="0" destOrd="0" presId="urn:microsoft.com/office/officeart/2005/8/layout/list1"/>
    <dgm:cxn modelId="{0D89B33F-677D-407A-A69A-ED2233AB053C}" type="presOf" srcId="{812D9095-EEC1-44C2-9C7A-94238958DA44}" destId="{9FD7752E-B081-43CD-ABAD-F27242F16006}" srcOrd="0" destOrd="0" presId="urn:microsoft.com/office/officeart/2005/8/layout/list1"/>
    <dgm:cxn modelId="{1EB2964D-8BCF-4DA8-8BA0-4A2AA7DE50C9}" srcId="{40BE3FC3-C8B6-4806-B876-0EFB9DC65513}" destId="{89BCEABF-685F-466A-ACA9-F6339E26A20B}" srcOrd="3" destOrd="0" parTransId="{2A228483-52FA-4297-9E4C-F828776BA77B}" sibTransId="{6FB4EC69-6A3F-4E7E-B716-270AF82E3AC0}"/>
    <dgm:cxn modelId="{F58B3976-8884-475C-A880-D627380F4170}" type="presOf" srcId="{812D9095-EEC1-44C2-9C7A-94238958DA44}" destId="{B5E0354B-7D29-4C1A-BB42-1E6F48A9C903}" srcOrd="1" destOrd="0" presId="urn:microsoft.com/office/officeart/2005/8/layout/list1"/>
    <dgm:cxn modelId="{1AE05276-935B-46DA-BDB3-F396097CE034}" type="presOf" srcId="{89BCEABF-685F-466A-ACA9-F6339E26A20B}" destId="{3883909A-E710-4B2D-A174-7FBA9417616D}" srcOrd="1" destOrd="0" presId="urn:microsoft.com/office/officeart/2005/8/layout/list1"/>
    <dgm:cxn modelId="{5A470E97-1CFE-4402-B54E-C591008EFFDC}" srcId="{40BE3FC3-C8B6-4806-B876-0EFB9DC65513}" destId="{503C4740-4435-4C80-885A-5EC881223EBE}" srcOrd="4" destOrd="0" parTransId="{B6A7549D-EE7F-4EBA-BE57-1112437D29B4}" sibTransId="{699FCD50-9DB0-456B-9F51-1587703450ED}"/>
    <dgm:cxn modelId="{FE6AC29A-D570-4988-ADDB-8B7396B1F22D}" type="presOf" srcId="{503C4740-4435-4C80-885A-5EC881223EBE}" destId="{C04C56DC-D4B8-48A4-B722-F68857C59204}" srcOrd="1" destOrd="0" presId="urn:microsoft.com/office/officeart/2005/8/layout/list1"/>
    <dgm:cxn modelId="{DDCB179B-FFD8-4411-A8D5-847CAA76C5D2}" type="presOf" srcId="{E9BA2DA2-5FAE-4730-A664-F9EA8CCF9DD1}" destId="{EA97DE3F-4F33-4BED-A954-FC3F7A841CDC}" srcOrd="0" destOrd="0" presId="urn:microsoft.com/office/officeart/2005/8/layout/list1"/>
    <dgm:cxn modelId="{80FC26A5-0519-466D-A0B5-0A866A59900F}" srcId="{40BE3FC3-C8B6-4806-B876-0EFB9DC65513}" destId="{812D9095-EEC1-44C2-9C7A-94238958DA44}" srcOrd="2" destOrd="0" parTransId="{A9C5D32E-96F1-48B3-8861-78B35FB1FB21}" sibTransId="{9CFC5CBB-E49B-46CA-A8A3-80970829EC94}"/>
    <dgm:cxn modelId="{FF91BCA9-945A-46A3-9DEF-AB857BAEB638}" srcId="{40BE3FC3-C8B6-4806-B876-0EFB9DC65513}" destId="{F95A838C-8C88-40A3-BE1A-4FF5060A95AE}" srcOrd="0" destOrd="0" parTransId="{82F0924F-A867-4D22-B347-449E90A949A6}" sibTransId="{950A0611-5803-4445-ACD2-6514F4ADD2D0}"/>
    <dgm:cxn modelId="{3CD8BDC3-8FFB-44DB-B564-7CD35D941569}" type="presOf" srcId="{89BCEABF-685F-466A-ACA9-F6339E26A20B}" destId="{1355B4CF-C024-4E79-A119-A3FD8FF78746}" srcOrd="0" destOrd="0" presId="urn:microsoft.com/office/officeart/2005/8/layout/list1"/>
    <dgm:cxn modelId="{7B915FD1-BF87-4B81-A45E-3A45DBDC302E}" type="presOf" srcId="{503C4740-4435-4C80-885A-5EC881223EBE}" destId="{E5E50F09-8390-414A-A7C2-E0AEA0A5AD97}" srcOrd="0" destOrd="0" presId="urn:microsoft.com/office/officeart/2005/8/layout/list1"/>
    <dgm:cxn modelId="{9D783BE8-4BF3-477A-B85C-7C4829EF021A}" type="presOf" srcId="{E9BA2DA2-5FAE-4730-A664-F9EA8CCF9DD1}" destId="{EE3E01BE-E559-4835-97AB-232E2252A8C7}" srcOrd="1" destOrd="0" presId="urn:microsoft.com/office/officeart/2005/8/layout/list1"/>
    <dgm:cxn modelId="{94F14FF7-D7AD-451C-98A1-BCC734A4DD11}" type="presParOf" srcId="{0F199465-F829-4EF7-BC0B-34590A4D0CE7}" destId="{E9118B94-7E59-4917-AE3E-15D511563B12}" srcOrd="0" destOrd="0" presId="urn:microsoft.com/office/officeart/2005/8/layout/list1"/>
    <dgm:cxn modelId="{0CF39731-1F04-4BD4-9FB3-5E5885D5DF20}" type="presParOf" srcId="{E9118B94-7E59-4917-AE3E-15D511563B12}" destId="{49FDD2F1-92E1-4233-B6CF-6D4059A6AB8F}" srcOrd="0" destOrd="0" presId="urn:microsoft.com/office/officeart/2005/8/layout/list1"/>
    <dgm:cxn modelId="{4D3B1258-73C7-473E-8248-8BB40D118801}" type="presParOf" srcId="{E9118B94-7E59-4917-AE3E-15D511563B12}" destId="{881563C0-5A35-4E42-853C-53B3DE3B1572}" srcOrd="1" destOrd="0" presId="urn:microsoft.com/office/officeart/2005/8/layout/list1"/>
    <dgm:cxn modelId="{2D5E63A2-D323-4566-9424-7E422593900A}" type="presParOf" srcId="{0F199465-F829-4EF7-BC0B-34590A4D0CE7}" destId="{C9AC4C58-37DD-4A1A-970E-BE109F235058}" srcOrd="1" destOrd="0" presId="urn:microsoft.com/office/officeart/2005/8/layout/list1"/>
    <dgm:cxn modelId="{1496E3C4-0537-4F54-A0FB-9CB23EA71586}" type="presParOf" srcId="{0F199465-F829-4EF7-BC0B-34590A4D0CE7}" destId="{805C6785-1361-4E98-B76E-C527D6A46C4F}" srcOrd="2" destOrd="0" presId="urn:microsoft.com/office/officeart/2005/8/layout/list1"/>
    <dgm:cxn modelId="{F319456C-DD65-433E-83D2-A046D7426CBD}" type="presParOf" srcId="{0F199465-F829-4EF7-BC0B-34590A4D0CE7}" destId="{F4735340-3A15-400D-8D69-61F24F2015A8}" srcOrd="3" destOrd="0" presId="urn:microsoft.com/office/officeart/2005/8/layout/list1"/>
    <dgm:cxn modelId="{FBB078AA-DF8F-4266-A372-46FD7E3970EB}" type="presParOf" srcId="{0F199465-F829-4EF7-BC0B-34590A4D0CE7}" destId="{ACA6D095-5F25-4C57-81A3-6964E62759BF}" srcOrd="4" destOrd="0" presId="urn:microsoft.com/office/officeart/2005/8/layout/list1"/>
    <dgm:cxn modelId="{E266BDD3-A3C5-47C6-AA8B-6DEF41B8BA5E}" type="presParOf" srcId="{ACA6D095-5F25-4C57-81A3-6964E62759BF}" destId="{EA97DE3F-4F33-4BED-A954-FC3F7A841CDC}" srcOrd="0" destOrd="0" presId="urn:microsoft.com/office/officeart/2005/8/layout/list1"/>
    <dgm:cxn modelId="{F44BDC90-A86B-41B5-AD35-326237CF9596}" type="presParOf" srcId="{ACA6D095-5F25-4C57-81A3-6964E62759BF}" destId="{EE3E01BE-E559-4835-97AB-232E2252A8C7}" srcOrd="1" destOrd="0" presId="urn:microsoft.com/office/officeart/2005/8/layout/list1"/>
    <dgm:cxn modelId="{C2C9DFFB-CA9B-41C9-937E-870ED4976E54}" type="presParOf" srcId="{0F199465-F829-4EF7-BC0B-34590A4D0CE7}" destId="{B680135C-8493-41DA-85CA-0AB972AFE74D}" srcOrd="5" destOrd="0" presId="urn:microsoft.com/office/officeart/2005/8/layout/list1"/>
    <dgm:cxn modelId="{CE871E44-6FCA-454A-89EE-CB3E2CFB3F7B}" type="presParOf" srcId="{0F199465-F829-4EF7-BC0B-34590A4D0CE7}" destId="{0974178F-6559-4A87-BD8C-2D701AA60B9D}" srcOrd="6" destOrd="0" presId="urn:microsoft.com/office/officeart/2005/8/layout/list1"/>
    <dgm:cxn modelId="{EDB331B5-22F0-4BF1-9A71-573810F54D08}" type="presParOf" srcId="{0F199465-F829-4EF7-BC0B-34590A4D0CE7}" destId="{91BD403C-240B-4826-8725-7575B8DA8E6A}" srcOrd="7" destOrd="0" presId="urn:microsoft.com/office/officeart/2005/8/layout/list1"/>
    <dgm:cxn modelId="{6C296B63-207C-4DFC-A2F5-42D605D6706A}" type="presParOf" srcId="{0F199465-F829-4EF7-BC0B-34590A4D0CE7}" destId="{72F4D34E-ADB5-4163-BB87-C2227FEC49F1}" srcOrd="8" destOrd="0" presId="urn:microsoft.com/office/officeart/2005/8/layout/list1"/>
    <dgm:cxn modelId="{E4E5F95F-B28D-4332-9571-CC52CA38CFF7}" type="presParOf" srcId="{72F4D34E-ADB5-4163-BB87-C2227FEC49F1}" destId="{9FD7752E-B081-43CD-ABAD-F27242F16006}" srcOrd="0" destOrd="0" presId="urn:microsoft.com/office/officeart/2005/8/layout/list1"/>
    <dgm:cxn modelId="{6B5A9185-F637-4D28-ACC5-0FF9B2816E0A}" type="presParOf" srcId="{72F4D34E-ADB5-4163-BB87-C2227FEC49F1}" destId="{B5E0354B-7D29-4C1A-BB42-1E6F48A9C903}" srcOrd="1" destOrd="0" presId="urn:microsoft.com/office/officeart/2005/8/layout/list1"/>
    <dgm:cxn modelId="{3868C858-339D-4F4C-995F-0237259BDB66}" type="presParOf" srcId="{0F199465-F829-4EF7-BC0B-34590A4D0CE7}" destId="{9A80D5F8-3807-43FA-B5E9-2E080E83D02C}" srcOrd="9" destOrd="0" presId="urn:microsoft.com/office/officeart/2005/8/layout/list1"/>
    <dgm:cxn modelId="{061B267C-3A5B-4A6D-BC1B-CE900FE43074}" type="presParOf" srcId="{0F199465-F829-4EF7-BC0B-34590A4D0CE7}" destId="{7425D2E9-9892-4C4C-B00A-DBE4D22B4AD6}" srcOrd="10" destOrd="0" presId="urn:microsoft.com/office/officeart/2005/8/layout/list1"/>
    <dgm:cxn modelId="{BA7BA559-8911-4909-9F93-CF09AD650EAB}" type="presParOf" srcId="{0F199465-F829-4EF7-BC0B-34590A4D0CE7}" destId="{B8758485-4A3C-4990-B674-C16B1C4E7869}" srcOrd="11" destOrd="0" presId="urn:microsoft.com/office/officeart/2005/8/layout/list1"/>
    <dgm:cxn modelId="{29869536-F3F1-4D82-9B00-034C1465D74B}" type="presParOf" srcId="{0F199465-F829-4EF7-BC0B-34590A4D0CE7}" destId="{1DD3973F-E32A-4AB5-A984-9ECE54DCD5E5}" srcOrd="12" destOrd="0" presId="urn:microsoft.com/office/officeart/2005/8/layout/list1"/>
    <dgm:cxn modelId="{05B4DAEA-A611-44C7-939B-A5789ADC563B}" type="presParOf" srcId="{1DD3973F-E32A-4AB5-A984-9ECE54DCD5E5}" destId="{1355B4CF-C024-4E79-A119-A3FD8FF78746}" srcOrd="0" destOrd="0" presId="urn:microsoft.com/office/officeart/2005/8/layout/list1"/>
    <dgm:cxn modelId="{44E1614D-838B-4AFC-95D6-B41B6EFDCA05}" type="presParOf" srcId="{1DD3973F-E32A-4AB5-A984-9ECE54DCD5E5}" destId="{3883909A-E710-4B2D-A174-7FBA9417616D}" srcOrd="1" destOrd="0" presId="urn:microsoft.com/office/officeart/2005/8/layout/list1"/>
    <dgm:cxn modelId="{7B2544A4-46E1-4FF3-BF26-1C1B7A86E55F}" type="presParOf" srcId="{0F199465-F829-4EF7-BC0B-34590A4D0CE7}" destId="{261957DF-3CD3-487D-99D3-9BDDC7243B6A}" srcOrd="13" destOrd="0" presId="urn:microsoft.com/office/officeart/2005/8/layout/list1"/>
    <dgm:cxn modelId="{DEAB636A-5655-4A91-A68F-9CAAF69F956F}" type="presParOf" srcId="{0F199465-F829-4EF7-BC0B-34590A4D0CE7}" destId="{C6E495C2-3539-4FE0-87A1-63BFE8077919}" srcOrd="14" destOrd="0" presId="urn:microsoft.com/office/officeart/2005/8/layout/list1"/>
    <dgm:cxn modelId="{C0D8A20A-D906-42A7-B523-AD0FA4095B71}" type="presParOf" srcId="{0F199465-F829-4EF7-BC0B-34590A4D0CE7}" destId="{286FE373-9539-4AA2-A60B-A31AA2E7643A}" srcOrd="15" destOrd="0" presId="urn:microsoft.com/office/officeart/2005/8/layout/list1"/>
    <dgm:cxn modelId="{3BFF68A0-A3D0-4B8A-BEF1-D5CDC5D1B980}" type="presParOf" srcId="{0F199465-F829-4EF7-BC0B-34590A4D0CE7}" destId="{445C465F-3848-4C47-85C6-267C8E8BB4C9}" srcOrd="16" destOrd="0" presId="urn:microsoft.com/office/officeart/2005/8/layout/list1"/>
    <dgm:cxn modelId="{C49B2808-885A-45D3-862D-40E61D87563B}" type="presParOf" srcId="{445C465F-3848-4C47-85C6-267C8E8BB4C9}" destId="{E5E50F09-8390-414A-A7C2-E0AEA0A5AD97}" srcOrd="0" destOrd="0" presId="urn:microsoft.com/office/officeart/2005/8/layout/list1"/>
    <dgm:cxn modelId="{BA62CC7E-3EE9-401A-AD3C-35F02A45C294}" type="presParOf" srcId="{445C465F-3848-4C47-85C6-267C8E8BB4C9}" destId="{C04C56DC-D4B8-48A4-B722-F68857C59204}" srcOrd="1" destOrd="0" presId="urn:microsoft.com/office/officeart/2005/8/layout/list1"/>
    <dgm:cxn modelId="{DC397F09-8DA3-4E34-8F0B-FE00005A912E}" type="presParOf" srcId="{0F199465-F829-4EF7-BC0B-34590A4D0CE7}" destId="{66B9FD38-59D8-4F82-910D-90DFD28BCA2A}" srcOrd="17" destOrd="0" presId="urn:microsoft.com/office/officeart/2005/8/layout/list1"/>
    <dgm:cxn modelId="{6CE68340-BAED-4918-A6C5-2DE2D80DFE59}" type="presParOf" srcId="{0F199465-F829-4EF7-BC0B-34590A4D0CE7}" destId="{3B9BA4DB-2209-4D0F-9493-F2A9A96237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8C4CB-B017-481F-8F2F-826C6DEB49C8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F836A4-1A2D-4466-ABCB-C138FD639843}">
      <dgm:prSet phldrT="[Text]"/>
      <dgm:spPr/>
      <dgm:t>
        <a:bodyPr/>
        <a:lstStyle/>
        <a:p>
          <a:r>
            <a:rPr lang="en-US"/>
            <a:t>PLACEMENT TEST</a:t>
          </a:r>
        </a:p>
      </dgm:t>
    </dgm:pt>
    <dgm:pt modelId="{93979C6B-F614-4471-8636-0C96D037E267}" type="parTrans" cxnId="{24C676E5-3F0E-4821-9D52-A42F260AC94F}">
      <dgm:prSet/>
      <dgm:spPr/>
      <dgm:t>
        <a:bodyPr/>
        <a:lstStyle/>
        <a:p>
          <a:endParaRPr lang="en-US"/>
        </a:p>
      </dgm:t>
    </dgm:pt>
    <dgm:pt modelId="{ED120CF8-1EB4-43CF-A7DD-A49836DC21A4}" type="sibTrans" cxnId="{24C676E5-3F0E-4821-9D52-A42F260AC94F}">
      <dgm:prSet/>
      <dgm:spPr/>
      <dgm:t>
        <a:bodyPr/>
        <a:lstStyle/>
        <a:p>
          <a:endParaRPr lang="en-US"/>
        </a:p>
      </dgm:t>
    </dgm:pt>
    <dgm:pt modelId="{8A993111-F98E-49EA-BCBF-D1E00F3F20E3}">
      <dgm:prSet phldrT="[Text]" custT="1"/>
      <dgm:spPr/>
      <dgm:t>
        <a:bodyPr/>
        <a:lstStyle/>
        <a:p>
          <a:r>
            <a:rPr lang="en-US" sz="2400" b="1">
              <a:solidFill>
                <a:schemeClr val="tx1"/>
              </a:solidFill>
            </a:rPr>
            <a:t>CORE INVENTORY – TEACHING CURRICULA</a:t>
          </a:r>
        </a:p>
      </dgm:t>
    </dgm:pt>
    <dgm:pt modelId="{8044268F-B9BC-4674-957F-494DE8D9BE94}" type="parTrans" cxnId="{E98083BE-D6C9-45F8-8A01-3E26BC504FBB}">
      <dgm:prSet/>
      <dgm:spPr/>
      <dgm:t>
        <a:bodyPr/>
        <a:lstStyle/>
        <a:p>
          <a:endParaRPr lang="en-US"/>
        </a:p>
      </dgm:t>
    </dgm:pt>
    <dgm:pt modelId="{0D78B6E0-A953-4CB6-BDA3-6A26968C00F0}" type="sibTrans" cxnId="{E98083BE-D6C9-45F8-8A01-3E26BC504FBB}">
      <dgm:prSet/>
      <dgm:spPr/>
      <dgm:t>
        <a:bodyPr/>
        <a:lstStyle/>
        <a:p>
          <a:endParaRPr lang="en-US"/>
        </a:p>
      </dgm:t>
    </dgm:pt>
    <dgm:pt modelId="{2DC21F74-F851-4A67-8415-54A69F824172}">
      <dgm:prSet phldrT="[Text]"/>
      <dgm:spPr/>
      <dgm:t>
        <a:bodyPr/>
        <a:lstStyle/>
        <a:p>
          <a:r>
            <a:rPr lang="en-US"/>
            <a:t>AUTHENTIC MATERIALS</a:t>
          </a:r>
        </a:p>
      </dgm:t>
    </dgm:pt>
    <dgm:pt modelId="{73A5C7CD-49A9-4BC5-967F-DD446DCDDF5A}" type="parTrans" cxnId="{157588D0-5C88-46CE-8713-D08F563C6542}">
      <dgm:prSet/>
      <dgm:spPr/>
      <dgm:t>
        <a:bodyPr/>
        <a:lstStyle/>
        <a:p>
          <a:endParaRPr lang="en-US"/>
        </a:p>
      </dgm:t>
    </dgm:pt>
    <dgm:pt modelId="{A870AF15-BD4C-4E9F-A6B4-D3076CEC2840}" type="sibTrans" cxnId="{157588D0-5C88-46CE-8713-D08F563C6542}">
      <dgm:prSet/>
      <dgm:spPr/>
      <dgm:t>
        <a:bodyPr/>
        <a:lstStyle/>
        <a:p>
          <a:endParaRPr lang="en-US"/>
        </a:p>
      </dgm:t>
    </dgm:pt>
    <dgm:pt modelId="{14369277-970A-4C51-B15E-A04E7494A430}">
      <dgm:prSet phldrT="[Text]"/>
      <dgm:spPr/>
      <dgm:t>
        <a:bodyPr/>
        <a:lstStyle/>
        <a:p>
          <a:r>
            <a:rPr lang="en-US"/>
            <a:t>CEFR</a:t>
          </a:r>
        </a:p>
      </dgm:t>
    </dgm:pt>
    <dgm:pt modelId="{77A165E0-0436-44F0-A3D9-6478AA1C6F9B}" type="parTrans" cxnId="{068BCF29-7DE8-4CE1-837E-3C7BE794633C}">
      <dgm:prSet/>
      <dgm:spPr/>
      <dgm:t>
        <a:bodyPr/>
        <a:lstStyle/>
        <a:p>
          <a:endParaRPr lang="en-US"/>
        </a:p>
      </dgm:t>
    </dgm:pt>
    <dgm:pt modelId="{80AF24EE-EE46-4A8C-96BC-178971F09CBD}" type="sibTrans" cxnId="{068BCF29-7DE8-4CE1-837E-3C7BE794633C}">
      <dgm:prSet/>
      <dgm:spPr/>
      <dgm:t>
        <a:bodyPr/>
        <a:lstStyle/>
        <a:p>
          <a:endParaRPr lang="en-US"/>
        </a:p>
      </dgm:t>
    </dgm:pt>
    <dgm:pt modelId="{77711F38-0279-4720-A194-51876DA1D089}" type="pres">
      <dgm:prSet presAssocID="{3F58C4CB-B017-481F-8F2F-826C6DEB49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0CB3E6-302E-4ABC-9DC6-7548693B7E25}" type="pres">
      <dgm:prSet presAssocID="{F3F836A4-1A2D-4466-ABCB-C138FD639843}" presName="centerShape" presStyleLbl="node0" presStyleIdx="0" presStyleCnt="1"/>
      <dgm:spPr/>
    </dgm:pt>
    <dgm:pt modelId="{4C3276E3-A2D4-4A17-B06A-C182986995E5}" type="pres">
      <dgm:prSet presAssocID="{8A993111-F98E-49EA-BCBF-D1E00F3F20E3}" presName="node" presStyleLbl="node1" presStyleIdx="0" presStyleCnt="3" custScaleX="321670">
        <dgm:presLayoutVars>
          <dgm:bulletEnabled val="1"/>
        </dgm:presLayoutVars>
      </dgm:prSet>
      <dgm:spPr/>
    </dgm:pt>
    <dgm:pt modelId="{ACC63F0C-C44D-4105-9AE5-D70C362CE1FF}" type="pres">
      <dgm:prSet presAssocID="{8A993111-F98E-49EA-BCBF-D1E00F3F20E3}" presName="dummy" presStyleCnt="0"/>
      <dgm:spPr/>
    </dgm:pt>
    <dgm:pt modelId="{C27400D6-26EB-402F-9B6F-8454FCBCEA22}" type="pres">
      <dgm:prSet presAssocID="{0D78B6E0-A953-4CB6-BDA3-6A26968C00F0}" presName="sibTrans" presStyleLbl="sibTrans2D1" presStyleIdx="0" presStyleCnt="3"/>
      <dgm:spPr/>
    </dgm:pt>
    <dgm:pt modelId="{5099E409-F6B5-4B57-91F7-603466AD78B2}" type="pres">
      <dgm:prSet presAssocID="{2DC21F74-F851-4A67-8415-54A69F824172}" presName="node" presStyleLbl="node1" presStyleIdx="1" presStyleCnt="3" custScaleX="127825">
        <dgm:presLayoutVars>
          <dgm:bulletEnabled val="1"/>
        </dgm:presLayoutVars>
      </dgm:prSet>
      <dgm:spPr/>
    </dgm:pt>
    <dgm:pt modelId="{A2B317E2-8C6B-4E47-8667-B9B90B706CF2}" type="pres">
      <dgm:prSet presAssocID="{2DC21F74-F851-4A67-8415-54A69F824172}" presName="dummy" presStyleCnt="0"/>
      <dgm:spPr/>
    </dgm:pt>
    <dgm:pt modelId="{BB8A5EC0-C157-4D0B-BA0A-CDE1B4A967FB}" type="pres">
      <dgm:prSet presAssocID="{A870AF15-BD4C-4E9F-A6B4-D3076CEC2840}" presName="sibTrans" presStyleLbl="sibTrans2D1" presStyleIdx="1" presStyleCnt="3"/>
      <dgm:spPr/>
    </dgm:pt>
    <dgm:pt modelId="{62687099-8369-40D7-BFC5-346CE69D1572}" type="pres">
      <dgm:prSet presAssocID="{14369277-970A-4C51-B15E-A04E7494A430}" presName="node" presStyleLbl="node1" presStyleIdx="2" presStyleCnt="3" custScaleX="136587">
        <dgm:presLayoutVars>
          <dgm:bulletEnabled val="1"/>
        </dgm:presLayoutVars>
      </dgm:prSet>
      <dgm:spPr/>
    </dgm:pt>
    <dgm:pt modelId="{4723B7E8-D9B1-4EBA-BD5F-31DAD887AED1}" type="pres">
      <dgm:prSet presAssocID="{14369277-970A-4C51-B15E-A04E7494A430}" presName="dummy" presStyleCnt="0"/>
      <dgm:spPr/>
    </dgm:pt>
    <dgm:pt modelId="{EC10BDD2-2A9A-4723-8C08-E15C52E11A29}" type="pres">
      <dgm:prSet presAssocID="{80AF24EE-EE46-4A8C-96BC-178971F09CBD}" presName="sibTrans" presStyleLbl="sibTrans2D1" presStyleIdx="2" presStyleCnt="3"/>
      <dgm:spPr/>
    </dgm:pt>
  </dgm:ptLst>
  <dgm:cxnLst>
    <dgm:cxn modelId="{068BCF29-7DE8-4CE1-837E-3C7BE794633C}" srcId="{F3F836A4-1A2D-4466-ABCB-C138FD639843}" destId="{14369277-970A-4C51-B15E-A04E7494A430}" srcOrd="2" destOrd="0" parTransId="{77A165E0-0436-44F0-A3D9-6478AA1C6F9B}" sibTransId="{80AF24EE-EE46-4A8C-96BC-178971F09CBD}"/>
    <dgm:cxn modelId="{AEDE9165-47F6-48BA-A871-D619CE93027B}" type="presOf" srcId="{2DC21F74-F851-4A67-8415-54A69F824172}" destId="{5099E409-F6B5-4B57-91F7-603466AD78B2}" srcOrd="0" destOrd="0" presId="urn:microsoft.com/office/officeart/2005/8/layout/radial6"/>
    <dgm:cxn modelId="{4CDAC845-6D66-4805-9F18-7494F1147607}" type="presOf" srcId="{14369277-970A-4C51-B15E-A04E7494A430}" destId="{62687099-8369-40D7-BFC5-346CE69D1572}" srcOrd="0" destOrd="0" presId="urn:microsoft.com/office/officeart/2005/8/layout/radial6"/>
    <dgm:cxn modelId="{CDCD2670-D2D3-4E2B-B8C4-1A93CB9F0407}" type="presOf" srcId="{80AF24EE-EE46-4A8C-96BC-178971F09CBD}" destId="{EC10BDD2-2A9A-4723-8C08-E15C52E11A29}" srcOrd="0" destOrd="0" presId="urn:microsoft.com/office/officeart/2005/8/layout/radial6"/>
    <dgm:cxn modelId="{3F63AE7B-D3F5-44DB-850A-0DF5724C4E47}" type="presOf" srcId="{F3F836A4-1A2D-4466-ABCB-C138FD639843}" destId="{C60CB3E6-302E-4ABC-9DC6-7548693B7E25}" srcOrd="0" destOrd="0" presId="urn:microsoft.com/office/officeart/2005/8/layout/radial6"/>
    <dgm:cxn modelId="{6A4E6C87-6DC7-46C7-9A6A-464C1E1F1228}" type="presOf" srcId="{0D78B6E0-A953-4CB6-BDA3-6A26968C00F0}" destId="{C27400D6-26EB-402F-9B6F-8454FCBCEA22}" srcOrd="0" destOrd="0" presId="urn:microsoft.com/office/officeart/2005/8/layout/radial6"/>
    <dgm:cxn modelId="{168C3CA3-07DC-4DCA-A834-1E42457CB79B}" type="presOf" srcId="{3F58C4CB-B017-481F-8F2F-826C6DEB49C8}" destId="{77711F38-0279-4720-A194-51876DA1D089}" srcOrd="0" destOrd="0" presId="urn:microsoft.com/office/officeart/2005/8/layout/radial6"/>
    <dgm:cxn modelId="{E98083BE-D6C9-45F8-8A01-3E26BC504FBB}" srcId="{F3F836A4-1A2D-4466-ABCB-C138FD639843}" destId="{8A993111-F98E-49EA-BCBF-D1E00F3F20E3}" srcOrd="0" destOrd="0" parTransId="{8044268F-B9BC-4674-957F-494DE8D9BE94}" sibTransId="{0D78B6E0-A953-4CB6-BDA3-6A26968C00F0}"/>
    <dgm:cxn modelId="{F8C012CA-0CCB-4795-B805-DD60A400361C}" type="presOf" srcId="{8A993111-F98E-49EA-BCBF-D1E00F3F20E3}" destId="{4C3276E3-A2D4-4A17-B06A-C182986995E5}" srcOrd="0" destOrd="0" presId="urn:microsoft.com/office/officeart/2005/8/layout/radial6"/>
    <dgm:cxn modelId="{82B13AD0-333F-4676-8AD7-794CDB49E03C}" type="presOf" srcId="{A870AF15-BD4C-4E9F-A6B4-D3076CEC2840}" destId="{BB8A5EC0-C157-4D0B-BA0A-CDE1B4A967FB}" srcOrd="0" destOrd="0" presId="urn:microsoft.com/office/officeart/2005/8/layout/radial6"/>
    <dgm:cxn modelId="{157588D0-5C88-46CE-8713-D08F563C6542}" srcId="{F3F836A4-1A2D-4466-ABCB-C138FD639843}" destId="{2DC21F74-F851-4A67-8415-54A69F824172}" srcOrd="1" destOrd="0" parTransId="{73A5C7CD-49A9-4BC5-967F-DD446DCDDF5A}" sibTransId="{A870AF15-BD4C-4E9F-A6B4-D3076CEC2840}"/>
    <dgm:cxn modelId="{24C676E5-3F0E-4821-9D52-A42F260AC94F}" srcId="{3F58C4CB-B017-481F-8F2F-826C6DEB49C8}" destId="{F3F836A4-1A2D-4466-ABCB-C138FD639843}" srcOrd="0" destOrd="0" parTransId="{93979C6B-F614-4471-8636-0C96D037E267}" sibTransId="{ED120CF8-1EB4-43CF-A7DD-A49836DC21A4}"/>
    <dgm:cxn modelId="{67C8B6BA-72CC-42F7-A3A5-71A96D01E5D7}" type="presParOf" srcId="{77711F38-0279-4720-A194-51876DA1D089}" destId="{C60CB3E6-302E-4ABC-9DC6-7548693B7E25}" srcOrd="0" destOrd="0" presId="urn:microsoft.com/office/officeart/2005/8/layout/radial6"/>
    <dgm:cxn modelId="{49ECB315-1A80-414B-9DD2-43614C9B527F}" type="presParOf" srcId="{77711F38-0279-4720-A194-51876DA1D089}" destId="{4C3276E3-A2D4-4A17-B06A-C182986995E5}" srcOrd="1" destOrd="0" presId="urn:microsoft.com/office/officeart/2005/8/layout/radial6"/>
    <dgm:cxn modelId="{1A9781F6-2303-46DD-897C-317C96E67584}" type="presParOf" srcId="{77711F38-0279-4720-A194-51876DA1D089}" destId="{ACC63F0C-C44D-4105-9AE5-D70C362CE1FF}" srcOrd="2" destOrd="0" presId="urn:microsoft.com/office/officeart/2005/8/layout/radial6"/>
    <dgm:cxn modelId="{F21FA7E7-B72F-4522-913C-097320408A63}" type="presParOf" srcId="{77711F38-0279-4720-A194-51876DA1D089}" destId="{C27400D6-26EB-402F-9B6F-8454FCBCEA22}" srcOrd="3" destOrd="0" presId="urn:microsoft.com/office/officeart/2005/8/layout/radial6"/>
    <dgm:cxn modelId="{6D4844A2-23E2-4EA6-842C-28B542D8E730}" type="presParOf" srcId="{77711F38-0279-4720-A194-51876DA1D089}" destId="{5099E409-F6B5-4B57-91F7-603466AD78B2}" srcOrd="4" destOrd="0" presId="urn:microsoft.com/office/officeart/2005/8/layout/radial6"/>
    <dgm:cxn modelId="{EAB1248E-3AB3-4B39-BFB9-C26131BC1677}" type="presParOf" srcId="{77711F38-0279-4720-A194-51876DA1D089}" destId="{A2B317E2-8C6B-4E47-8667-B9B90B706CF2}" srcOrd="5" destOrd="0" presId="urn:microsoft.com/office/officeart/2005/8/layout/radial6"/>
    <dgm:cxn modelId="{6312D3CC-49CA-4F19-9DB6-9FBB237DA58E}" type="presParOf" srcId="{77711F38-0279-4720-A194-51876DA1D089}" destId="{BB8A5EC0-C157-4D0B-BA0A-CDE1B4A967FB}" srcOrd="6" destOrd="0" presId="urn:microsoft.com/office/officeart/2005/8/layout/radial6"/>
    <dgm:cxn modelId="{AF6A3FFB-5105-48DA-9792-3DDF0C3FE172}" type="presParOf" srcId="{77711F38-0279-4720-A194-51876DA1D089}" destId="{62687099-8369-40D7-BFC5-346CE69D1572}" srcOrd="7" destOrd="0" presId="urn:microsoft.com/office/officeart/2005/8/layout/radial6"/>
    <dgm:cxn modelId="{EFC9C44F-D603-4D80-B6EF-3212FEFA98C5}" type="presParOf" srcId="{77711F38-0279-4720-A194-51876DA1D089}" destId="{4723B7E8-D9B1-4EBA-BD5F-31DAD887AED1}" srcOrd="8" destOrd="0" presId="urn:microsoft.com/office/officeart/2005/8/layout/radial6"/>
    <dgm:cxn modelId="{85568784-FE55-4B15-A858-1B390F354F12}" type="presParOf" srcId="{77711F38-0279-4720-A194-51876DA1D089}" destId="{EC10BDD2-2A9A-4723-8C08-E15C52E11A2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C6C0F-B191-4A53-BA5F-715DBA58B027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B3F7F8-5444-4FE2-A7C4-702E2473202B}">
      <dgm:prSet phldrT="[Text]"/>
      <dgm:spPr/>
      <dgm:t>
        <a:bodyPr/>
        <a:lstStyle/>
        <a:p>
          <a:r>
            <a:rPr lang="en-US" dirty="0"/>
            <a:t>Higher-order thinking skills </a:t>
          </a:r>
        </a:p>
      </dgm:t>
    </dgm:pt>
    <dgm:pt modelId="{A19A4E5D-97D2-40B0-B066-19D7D1539A55}" type="parTrans" cxnId="{AD7166E5-262D-4189-816E-CE40AD9301D6}">
      <dgm:prSet/>
      <dgm:spPr/>
      <dgm:t>
        <a:bodyPr/>
        <a:lstStyle/>
        <a:p>
          <a:endParaRPr lang="en-US"/>
        </a:p>
      </dgm:t>
    </dgm:pt>
    <dgm:pt modelId="{FD0734E5-AB25-4135-B76C-FE72C6084D12}" type="sibTrans" cxnId="{AD7166E5-262D-4189-816E-CE40AD9301D6}">
      <dgm:prSet/>
      <dgm:spPr/>
      <dgm:t>
        <a:bodyPr/>
        <a:lstStyle/>
        <a:p>
          <a:endParaRPr lang="en-US"/>
        </a:p>
      </dgm:t>
    </dgm:pt>
    <dgm:pt modelId="{1EC3A026-B28C-4F40-9F8A-12A3E48DB8C1}">
      <dgm:prSet phldrT="[Text]"/>
      <dgm:spPr/>
      <dgm:t>
        <a:bodyPr/>
        <a:lstStyle/>
        <a:p>
          <a:r>
            <a:rPr lang="en-US"/>
            <a:t>A strong vocabulary base </a:t>
          </a:r>
        </a:p>
      </dgm:t>
    </dgm:pt>
    <dgm:pt modelId="{4296A74D-51C7-46D5-86A3-A13DF1CEE8CF}" type="parTrans" cxnId="{4EA8D5CD-C0DC-4E64-96EF-777D78779D78}">
      <dgm:prSet/>
      <dgm:spPr/>
      <dgm:t>
        <a:bodyPr/>
        <a:lstStyle/>
        <a:p>
          <a:endParaRPr lang="en-US"/>
        </a:p>
      </dgm:t>
    </dgm:pt>
    <dgm:pt modelId="{D3BF022E-7CDC-4656-8D63-6F64FAACE55D}" type="sibTrans" cxnId="{4EA8D5CD-C0DC-4E64-96EF-777D78779D78}">
      <dgm:prSet/>
      <dgm:spPr/>
      <dgm:t>
        <a:bodyPr/>
        <a:lstStyle/>
        <a:p>
          <a:endParaRPr lang="en-US"/>
        </a:p>
      </dgm:t>
    </dgm:pt>
    <dgm:pt modelId="{4121EAC1-18FD-438D-BD09-9C0CE5C8EED5}">
      <dgm:prSet phldrT="[Text]"/>
      <dgm:spPr/>
      <dgm:t>
        <a:bodyPr/>
        <a:lstStyle/>
        <a:p>
          <a:r>
            <a:rPr lang="en-US"/>
            <a:t>Interpreting tone, intonation</a:t>
          </a:r>
        </a:p>
      </dgm:t>
    </dgm:pt>
    <dgm:pt modelId="{FC748A23-80A1-4CD4-A82B-CC3E275BE88A}" type="parTrans" cxnId="{0C788BC7-4B8F-4A97-A80A-90DEBEC756D3}">
      <dgm:prSet/>
      <dgm:spPr/>
      <dgm:t>
        <a:bodyPr/>
        <a:lstStyle/>
        <a:p>
          <a:endParaRPr lang="en-US"/>
        </a:p>
      </dgm:t>
    </dgm:pt>
    <dgm:pt modelId="{F73EBEC0-0B96-489E-8DE1-C08A898D7977}" type="sibTrans" cxnId="{0C788BC7-4B8F-4A97-A80A-90DEBEC756D3}">
      <dgm:prSet/>
      <dgm:spPr/>
      <dgm:t>
        <a:bodyPr/>
        <a:lstStyle/>
        <a:p>
          <a:endParaRPr lang="en-US"/>
        </a:p>
      </dgm:t>
    </dgm:pt>
    <dgm:pt modelId="{B0DC6067-F46F-48C9-8CDC-976610D5F02E}">
      <dgm:prSet phldrT="[Text]"/>
      <dgm:spPr/>
      <dgm:t>
        <a:bodyPr/>
        <a:lstStyle/>
        <a:p>
          <a:r>
            <a:rPr lang="en-US" dirty="0"/>
            <a:t>Analyzing complex language structures and ideas</a:t>
          </a:r>
        </a:p>
      </dgm:t>
    </dgm:pt>
    <dgm:pt modelId="{737AD2DE-58F0-4E50-9254-D285046765EB}" type="parTrans" cxnId="{462F42EE-6CA9-4067-87DD-AC56D0B06543}">
      <dgm:prSet/>
      <dgm:spPr/>
      <dgm:t>
        <a:bodyPr/>
        <a:lstStyle/>
        <a:p>
          <a:endParaRPr lang="en-US"/>
        </a:p>
      </dgm:t>
    </dgm:pt>
    <dgm:pt modelId="{35D21355-5846-4F47-AB74-8DD8572042FD}" type="sibTrans" cxnId="{462F42EE-6CA9-4067-87DD-AC56D0B06543}">
      <dgm:prSet/>
      <dgm:spPr/>
      <dgm:t>
        <a:bodyPr/>
        <a:lstStyle/>
        <a:p>
          <a:endParaRPr lang="en-US"/>
        </a:p>
      </dgm:t>
    </dgm:pt>
    <dgm:pt modelId="{2F7F71FB-15DF-40E9-887C-82706E7E4B4C}" type="pres">
      <dgm:prSet presAssocID="{F04C6C0F-B191-4A53-BA5F-715DBA58B027}" presName="diagram" presStyleCnt="0">
        <dgm:presLayoutVars>
          <dgm:dir/>
          <dgm:resizeHandles val="exact"/>
        </dgm:presLayoutVars>
      </dgm:prSet>
      <dgm:spPr/>
    </dgm:pt>
    <dgm:pt modelId="{C1642668-54DD-45FA-957D-CB6A21D996E5}" type="pres">
      <dgm:prSet presAssocID="{15B3F7F8-5444-4FE2-A7C4-702E2473202B}" presName="node" presStyleLbl="node1" presStyleIdx="0" presStyleCnt="4">
        <dgm:presLayoutVars>
          <dgm:bulletEnabled val="1"/>
        </dgm:presLayoutVars>
      </dgm:prSet>
      <dgm:spPr/>
    </dgm:pt>
    <dgm:pt modelId="{0B99CC44-2F03-4C27-9CEE-AE7C94E25568}" type="pres">
      <dgm:prSet presAssocID="{FD0734E5-AB25-4135-B76C-FE72C6084D12}" presName="sibTrans" presStyleCnt="0"/>
      <dgm:spPr/>
    </dgm:pt>
    <dgm:pt modelId="{2EC4CE17-F229-4195-8682-5DCA9A22099E}" type="pres">
      <dgm:prSet presAssocID="{1EC3A026-B28C-4F40-9F8A-12A3E48DB8C1}" presName="node" presStyleLbl="node1" presStyleIdx="1" presStyleCnt="4">
        <dgm:presLayoutVars>
          <dgm:bulletEnabled val="1"/>
        </dgm:presLayoutVars>
      </dgm:prSet>
      <dgm:spPr/>
    </dgm:pt>
    <dgm:pt modelId="{2FD39058-5AFA-43F4-AE99-F6F55AA3B775}" type="pres">
      <dgm:prSet presAssocID="{D3BF022E-7CDC-4656-8D63-6F64FAACE55D}" presName="sibTrans" presStyleCnt="0"/>
      <dgm:spPr/>
    </dgm:pt>
    <dgm:pt modelId="{CD580A2E-4D9C-419D-B7C6-B6EEDCADECD8}" type="pres">
      <dgm:prSet presAssocID="{4121EAC1-18FD-438D-BD09-9C0CE5C8EED5}" presName="node" presStyleLbl="node1" presStyleIdx="2" presStyleCnt="4">
        <dgm:presLayoutVars>
          <dgm:bulletEnabled val="1"/>
        </dgm:presLayoutVars>
      </dgm:prSet>
      <dgm:spPr/>
    </dgm:pt>
    <dgm:pt modelId="{08A11609-B11F-442E-9715-76C508130E6E}" type="pres">
      <dgm:prSet presAssocID="{F73EBEC0-0B96-489E-8DE1-C08A898D7977}" presName="sibTrans" presStyleCnt="0"/>
      <dgm:spPr/>
    </dgm:pt>
    <dgm:pt modelId="{911471BD-BC96-4E49-85E4-A5029346C0B7}" type="pres">
      <dgm:prSet presAssocID="{B0DC6067-F46F-48C9-8CDC-976610D5F02E}" presName="node" presStyleLbl="node1" presStyleIdx="3" presStyleCnt="4">
        <dgm:presLayoutVars>
          <dgm:bulletEnabled val="1"/>
        </dgm:presLayoutVars>
      </dgm:prSet>
      <dgm:spPr/>
    </dgm:pt>
  </dgm:ptLst>
  <dgm:cxnLst>
    <dgm:cxn modelId="{0EEB3C02-B03B-44F7-94BF-2C443099C4BD}" type="presOf" srcId="{4121EAC1-18FD-438D-BD09-9C0CE5C8EED5}" destId="{CD580A2E-4D9C-419D-B7C6-B6EEDCADECD8}" srcOrd="0" destOrd="0" presId="urn:microsoft.com/office/officeart/2005/8/layout/default"/>
    <dgm:cxn modelId="{7982123F-4AE5-43A4-BCDE-BCE11D2B41B1}" type="presOf" srcId="{F04C6C0F-B191-4A53-BA5F-715DBA58B027}" destId="{2F7F71FB-15DF-40E9-887C-82706E7E4B4C}" srcOrd="0" destOrd="0" presId="urn:microsoft.com/office/officeart/2005/8/layout/default"/>
    <dgm:cxn modelId="{5427314E-93A4-4A0D-9E84-59B35B23DA31}" type="presOf" srcId="{15B3F7F8-5444-4FE2-A7C4-702E2473202B}" destId="{C1642668-54DD-45FA-957D-CB6A21D996E5}" srcOrd="0" destOrd="0" presId="urn:microsoft.com/office/officeart/2005/8/layout/default"/>
    <dgm:cxn modelId="{112AB16F-EA10-4043-973E-2E65AF1279D0}" type="presOf" srcId="{1EC3A026-B28C-4F40-9F8A-12A3E48DB8C1}" destId="{2EC4CE17-F229-4195-8682-5DCA9A22099E}" srcOrd="0" destOrd="0" presId="urn:microsoft.com/office/officeart/2005/8/layout/default"/>
    <dgm:cxn modelId="{382ED79D-6DE5-47C6-824B-230C6F85AF0B}" type="presOf" srcId="{B0DC6067-F46F-48C9-8CDC-976610D5F02E}" destId="{911471BD-BC96-4E49-85E4-A5029346C0B7}" srcOrd="0" destOrd="0" presId="urn:microsoft.com/office/officeart/2005/8/layout/default"/>
    <dgm:cxn modelId="{0C788BC7-4B8F-4A97-A80A-90DEBEC756D3}" srcId="{F04C6C0F-B191-4A53-BA5F-715DBA58B027}" destId="{4121EAC1-18FD-438D-BD09-9C0CE5C8EED5}" srcOrd="2" destOrd="0" parTransId="{FC748A23-80A1-4CD4-A82B-CC3E275BE88A}" sibTransId="{F73EBEC0-0B96-489E-8DE1-C08A898D7977}"/>
    <dgm:cxn modelId="{4EA8D5CD-C0DC-4E64-96EF-777D78779D78}" srcId="{F04C6C0F-B191-4A53-BA5F-715DBA58B027}" destId="{1EC3A026-B28C-4F40-9F8A-12A3E48DB8C1}" srcOrd="1" destOrd="0" parTransId="{4296A74D-51C7-46D5-86A3-A13DF1CEE8CF}" sibTransId="{D3BF022E-7CDC-4656-8D63-6F64FAACE55D}"/>
    <dgm:cxn modelId="{AD7166E5-262D-4189-816E-CE40AD9301D6}" srcId="{F04C6C0F-B191-4A53-BA5F-715DBA58B027}" destId="{15B3F7F8-5444-4FE2-A7C4-702E2473202B}" srcOrd="0" destOrd="0" parTransId="{A19A4E5D-97D2-40B0-B066-19D7D1539A55}" sibTransId="{FD0734E5-AB25-4135-B76C-FE72C6084D12}"/>
    <dgm:cxn modelId="{462F42EE-6CA9-4067-87DD-AC56D0B06543}" srcId="{F04C6C0F-B191-4A53-BA5F-715DBA58B027}" destId="{B0DC6067-F46F-48C9-8CDC-976610D5F02E}" srcOrd="3" destOrd="0" parTransId="{737AD2DE-58F0-4E50-9254-D285046765EB}" sibTransId="{35D21355-5846-4F47-AB74-8DD8572042FD}"/>
    <dgm:cxn modelId="{CBB21E04-879C-4942-B94D-6DF5A27A42C4}" type="presParOf" srcId="{2F7F71FB-15DF-40E9-887C-82706E7E4B4C}" destId="{C1642668-54DD-45FA-957D-CB6A21D996E5}" srcOrd="0" destOrd="0" presId="urn:microsoft.com/office/officeart/2005/8/layout/default"/>
    <dgm:cxn modelId="{CEC5A1A1-DFF7-4FE3-BCC6-EB575BAFF252}" type="presParOf" srcId="{2F7F71FB-15DF-40E9-887C-82706E7E4B4C}" destId="{0B99CC44-2F03-4C27-9CEE-AE7C94E25568}" srcOrd="1" destOrd="0" presId="urn:microsoft.com/office/officeart/2005/8/layout/default"/>
    <dgm:cxn modelId="{73749A68-61D4-4DDD-8079-1C41AD1A625A}" type="presParOf" srcId="{2F7F71FB-15DF-40E9-887C-82706E7E4B4C}" destId="{2EC4CE17-F229-4195-8682-5DCA9A22099E}" srcOrd="2" destOrd="0" presId="urn:microsoft.com/office/officeart/2005/8/layout/default"/>
    <dgm:cxn modelId="{28C5C544-E4C3-4560-B29F-C28D0335DC7C}" type="presParOf" srcId="{2F7F71FB-15DF-40E9-887C-82706E7E4B4C}" destId="{2FD39058-5AFA-43F4-AE99-F6F55AA3B775}" srcOrd="3" destOrd="0" presId="urn:microsoft.com/office/officeart/2005/8/layout/default"/>
    <dgm:cxn modelId="{0E0B44ED-E249-48E3-8DAF-ADE733CED43B}" type="presParOf" srcId="{2F7F71FB-15DF-40E9-887C-82706E7E4B4C}" destId="{CD580A2E-4D9C-419D-B7C6-B6EEDCADECD8}" srcOrd="4" destOrd="0" presId="urn:microsoft.com/office/officeart/2005/8/layout/default"/>
    <dgm:cxn modelId="{0AE24E9E-E5E0-4990-9CDB-DA9137206744}" type="presParOf" srcId="{2F7F71FB-15DF-40E9-887C-82706E7E4B4C}" destId="{08A11609-B11F-442E-9715-76C508130E6E}" srcOrd="5" destOrd="0" presId="urn:microsoft.com/office/officeart/2005/8/layout/default"/>
    <dgm:cxn modelId="{B64AA4EE-E417-4F1F-929E-D4947D9573EE}" type="presParOf" srcId="{2F7F71FB-15DF-40E9-887C-82706E7E4B4C}" destId="{911471BD-BC96-4E49-85E4-A5029346C0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07B4C-BA8E-496B-A766-A3021520CCB8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A293BF-2D79-4F99-9CA9-A4766223A41F}">
      <dgm:prSet phldrT="[Text]"/>
      <dgm:spPr/>
      <dgm:t>
        <a:bodyPr/>
        <a:lstStyle/>
        <a:p>
          <a:r>
            <a:rPr lang="en-US" b="1">
              <a:solidFill>
                <a:srgbClr val="0070C0"/>
              </a:solidFill>
            </a:rPr>
            <a:t>TEACHERS</a:t>
          </a:r>
        </a:p>
      </dgm:t>
    </dgm:pt>
    <dgm:pt modelId="{BB3414AF-901B-4112-B41B-EA076CB634A7}" type="parTrans" cxnId="{07D186D0-74BA-4C34-B07A-6FB2061335A5}">
      <dgm:prSet/>
      <dgm:spPr/>
      <dgm:t>
        <a:bodyPr/>
        <a:lstStyle/>
        <a:p>
          <a:endParaRPr lang="en-US"/>
        </a:p>
      </dgm:t>
    </dgm:pt>
    <dgm:pt modelId="{989D633B-E2B1-4797-AAF8-4E232B09C10B}" type="sibTrans" cxnId="{07D186D0-74BA-4C34-B07A-6FB2061335A5}">
      <dgm:prSet/>
      <dgm:spPr/>
      <dgm:t>
        <a:bodyPr/>
        <a:lstStyle/>
        <a:p>
          <a:endParaRPr lang="en-US"/>
        </a:p>
      </dgm:t>
    </dgm:pt>
    <dgm:pt modelId="{3540EC6B-C5BD-4F90-A324-BD7A4D94FC2A}">
      <dgm:prSet phldrT="[Text]"/>
      <dgm:spPr/>
      <dgm:t>
        <a:bodyPr/>
        <a:lstStyle/>
        <a:p>
          <a:r>
            <a:rPr kumimoji="0" lang="en-VN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Workshops or professional training courses</a:t>
          </a:r>
          <a:endParaRPr lang="en-US"/>
        </a:p>
      </dgm:t>
    </dgm:pt>
    <dgm:pt modelId="{2D5862B9-D866-47EF-8D1F-9414DA9DE5A9}" type="parTrans" cxnId="{B0DB27DC-5EF7-4A0B-BEC4-EC2F3FD7E552}">
      <dgm:prSet/>
      <dgm:spPr/>
      <dgm:t>
        <a:bodyPr/>
        <a:lstStyle/>
        <a:p>
          <a:endParaRPr lang="en-US"/>
        </a:p>
      </dgm:t>
    </dgm:pt>
    <dgm:pt modelId="{01D04BD9-2608-4299-B42A-B689D5DD2CAF}" type="sibTrans" cxnId="{B0DB27DC-5EF7-4A0B-BEC4-EC2F3FD7E552}">
      <dgm:prSet/>
      <dgm:spPr/>
      <dgm:t>
        <a:bodyPr/>
        <a:lstStyle/>
        <a:p>
          <a:endParaRPr lang="en-US"/>
        </a:p>
      </dgm:t>
    </dgm:pt>
    <dgm:pt modelId="{B182DC7B-DD13-4749-B3DE-8C288F88C2E4}">
      <dgm:prSet phldrT="[Text]"/>
      <dgm:spPr/>
      <dgm:t>
        <a:bodyPr/>
        <a:lstStyle/>
        <a:p>
          <a:pPr>
            <a:buClrTx/>
            <a:buSzTx/>
          </a:pPr>
          <a:r>
            <a:rPr lang="en-VN">
              <a:solidFill>
                <a:schemeClr val="bg2">
                  <a:lumMod val="10000"/>
                </a:schemeClr>
              </a:solidFill>
            </a:rPr>
            <a:t>Sharing from teachers and</a:t>
          </a:r>
          <a:r>
            <a:rPr lang="en-US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VN">
              <a:solidFill>
                <a:schemeClr val="bg2">
                  <a:lumMod val="10000"/>
                </a:schemeClr>
              </a:solidFill>
            </a:rPr>
            <a:t>colleagues</a:t>
          </a:r>
          <a:endParaRPr lang="en-US"/>
        </a:p>
      </dgm:t>
    </dgm:pt>
    <dgm:pt modelId="{036AE1F8-C393-4D87-B652-746993C892F7}" type="parTrans" cxnId="{9A2175C8-FF90-4FD3-913F-00F434C21168}">
      <dgm:prSet/>
      <dgm:spPr/>
      <dgm:t>
        <a:bodyPr/>
        <a:lstStyle/>
        <a:p>
          <a:endParaRPr lang="en-US"/>
        </a:p>
      </dgm:t>
    </dgm:pt>
    <dgm:pt modelId="{4834BA59-40DD-45F8-9A0F-E596871F9668}" type="sibTrans" cxnId="{9A2175C8-FF90-4FD3-913F-00F434C21168}">
      <dgm:prSet/>
      <dgm:spPr/>
      <dgm:t>
        <a:bodyPr/>
        <a:lstStyle/>
        <a:p>
          <a:endParaRPr lang="en-US"/>
        </a:p>
      </dgm:t>
    </dgm:pt>
    <dgm:pt modelId="{69138768-5ED6-4606-8C21-A823ADE9C218}">
      <dgm:prSet phldrT="[Text]"/>
      <dgm:spPr/>
      <dgm:t>
        <a:bodyPr/>
        <a:lstStyle/>
        <a:p>
          <a:r>
            <a:rPr lang="en-US"/>
            <a:t>STUDENTS</a:t>
          </a:r>
        </a:p>
      </dgm:t>
    </dgm:pt>
    <dgm:pt modelId="{203F499E-4EDF-4D29-B463-E0167F0DBB76}" type="parTrans" cxnId="{DAF917BC-2EC1-4F70-93EC-67206B4958DB}">
      <dgm:prSet/>
      <dgm:spPr/>
      <dgm:t>
        <a:bodyPr/>
        <a:lstStyle/>
        <a:p>
          <a:endParaRPr lang="en-US"/>
        </a:p>
      </dgm:t>
    </dgm:pt>
    <dgm:pt modelId="{00D7EE58-DFD2-4462-95A4-7C520DA0C9C9}" type="sibTrans" cxnId="{DAF917BC-2EC1-4F70-93EC-67206B4958DB}">
      <dgm:prSet/>
      <dgm:spPr/>
      <dgm:t>
        <a:bodyPr/>
        <a:lstStyle/>
        <a:p>
          <a:endParaRPr lang="en-US"/>
        </a:p>
      </dgm:t>
    </dgm:pt>
    <dgm:pt modelId="{D285B4A6-05EE-4903-882D-262D0EB0D035}">
      <dgm:prSet phldrT="[Text]"/>
      <dgm:spPr/>
      <dgm:t>
        <a:bodyPr/>
        <a:lstStyle/>
        <a:p>
          <a:pPr>
            <a:buClrTx/>
            <a:buSzTx/>
          </a:pPr>
          <a:r>
            <a:rPr kumimoji="0" lang="en-VN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Fundamental self-regulation learning strategies </a:t>
          </a:r>
          <a:endParaRPr lang="en-US"/>
        </a:p>
      </dgm:t>
    </dgm:pt>
    <dgm:pt modelId="{BC18C547-2EAB-472C-B38D-1ADB56F1F52A}" type="parTrans" cxnId="{A2A1BC7A-A3CF-4FE3-A99C-81ADD064911D}">
      <dgm:prSet/>
      <dgm:spPr/>
      <dgm:t>
        <a:bodyPr/>
        <a:lstStyle/>
        <a:p>
          <a:endParaRPr lang="en-US"/>
        </a:p>
      </dgm:t>
    </dgm:pt>
    <dgm:pt modelId="{13673DB2-B331-4F00-8FC4-F751D147DAEE}" type="sibTrans" cxnId="{A2A1BC7A-A3CF-4FE3-A99C-81ADD064911D}">
      <dgm:prSet/>
      <dgm:spPr/>
      <dgm:t>
        <a:bodyPr/>
        <a:lstStyle/>
        <a:p>
          <a:endParaRPr lang="en-US"/>
        </a:p>
      </dgm:t>
    </dgm:pt>
    <dgm:pt modelId="{27182FED-54FE-46A5-8F6F-D1DA615E526E}">
      <dgm:prSet phldrT="[Text]"/>
      <dgm:spPr/>
      <dgm:t>
        <a:bodyPr/>
        <a:lstStyle/>
        <a:p>
          <a:pPr>
            <a:buClrTx/>
            <a:buSzTx/>
          </a:pPr>
          <a:r>
            <a:rPr kumimoji="0" lang="en-VN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21st Century skills </a:t>
          </a:r>
          <a:r>
            <a:rPr kumimoji="0" lang="en-VN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for global citizens </a:t>
          </a:r>
          <a:endParaRPr lang="en-US"/>
        </a:p>
      </dgm:t>
    </dgm:pt>
    <dgm:pt modelId="{795D74C9-DE38-415A-84A2-B913C4E8E436}" type="parTrans" cxnId="{03661110-75AE-47C6-B06E-7E7BE983F337}">
      <dgm:prSet/>
      <dgm:spPr/>
      <dgm:t>
        <a:bodyPr/>
        <a:lstStyle/>
        <a:p>
          <a:endParaRPr lang="en-US"/>
        </a:p>
      </dgm:t>
    </dgm:pt>
    <dgm:pt modelId="{2E6FB3F7-56B2-45AF-9509-F0602B145D75}" type="sibTrans" cxnId="{03661110-75AE-47C6-B06E-7E7BE983F337}">
      <dgm:prSet/>
      <dgm:spPr/>
      <dgm:t>
        <a:bodyPr/>
        <a:lstStyle/>
        <a:p>
          <a:endParaRPr lang="en-US"/>
        </a:p>
      </dgm:t>
    </dgm:pt>
    <dgm:pt modelId="{715DA482-0927-4E52-95D4-125940243A51}">
      <dgm:prSet phldrT="[Text]"/>
      <dgm:spPr/>
      <dgm:t>
        <a:bodyPr/>
        <a:lstStyle/>
        <a:p>
          <a:pPr>
            <a:buClrTx/>
            <a:buSzTx/>
          </a:pPr>
          <a:r>
            <a:rPr lang="en-VN">
              <a:solidFill>
                <a:schemeClr val="bg2">
                  <a:lumMod val="10000"/>
                </a:schemeClr>
              </a:solidFill>
            </a:rPr>
            <a:t>Project-based assessment: Purposes &amp; Pedagogical understanding &amp; Benefits</a:t>
          </a:r>
          <a:endParaRPr lang="en-US"/>
        </a:p>
      </dgm:t>
    </dgm:pt>
    <dgm:pt modelId="{C840AC18-9941-4A98-A349-A7DDAC9DDC24}" type="parTrans" cxnId="{53B26C6C-6AE3-4E2A-A7B2-6EDF7BA69C58}">
      <dgm:prSet/>
      <dgm:spPr/>
      <dgm:t>
        <a:bodyPr/>
        <a:lstStyle/>
        <a:p>
          <a:endParaRPr lang="en-US"/>
        </a:p>
      </dgm:t>
    </dgm:pt>
    <dgm:pt modelId="{947BA98D-E812-47EF-9A8F-1553B592EA33}" type="sibTrans" cxnId="{53B26C6C-6AE3-4E2A-A7B2-6EDF7BA69C58}">
      <dgm:prSet/>
      <dgm:spPr/>
      <dgm:t>
        <a:bodyPr/>
        <a:lstStyle/>
        <a:p>
          <a:endParaRPr lang="en-US"/>
        </a:p>
      </dgm:t>
    </dgm:pt>
    <dgm:pt modelId="{54D3EAC4-46E4-49A9-90B0-1992564A2779}" type="pres">
      <dgm:prSet presAssocID="{83B07B4C-BA8E-496B-A766-A3021520CCB8}" presName="Name0" presStyleCnt="0">
        <dgm:presLayoutVars>
          <dgm:dir/>
          <dgm:animLvl val="lvl"/>
          <dgm:resizeHandles val="exact"/>
        </dgm:presLayoutVars>
      </dgm:prSet>
      <dgm:spPr/>
    </dgm:pt>
    <dgm:pt modelId="{56D39253-49EB-4A51-B249-5F72193FEED2}" type="pres">
      <dgm:prSet presAssocID="{51A293BF-2D79-4F99-9CA9-A4766223A41F}" presName="linNode" presStyleCnt="0"/>
      <dgm:spPr/>
    </dgm:pt>
    <dgm:pt modelId="{1716BF28-FCF7-44C9-B536-E2E471EB517B}" type="pres">
      <dgm:prSet presAssocID="{51A293BF-2D79-4F99-9CA9-A4766223A41F}" presName="parentText" presStyleLbl="node1" presStyleIdx="0" presStyleCnt="2" custScaleY="36262" custLinFactNeighborX="-5754" custLinFactNeighborY="-334">
        <dgm:presLayoutVars>
          <dgm:chMax val="1"/>
          <dgm:bulletEnabled val="1"/>
        </dgm:presLayoutVars>
      </dgm:prSet>
      <dgm:spPr/>
    </dgm:pt>
    <dgm:pt modelId="{F71976E2-A64A-495B-A35F-F5A5318384BF}" type="pres">
      <dgm:prSet presAssocID="{51A293BF-2D79-4F99-9CA9-A4766223A41F}" presName="descendantText" presStyleLbl="alignAccFollowNode1" presStyleIdx="0" presStyleCnt="2">
        <dgm:presLayoutVars>
          <dgm:bulletEnabled val="1"/>
        </dgm:presLayoutVars>
      </dgm:prSet>
      <dgm:spPr/>
    </dgm:pt>
    <dgm:pt modelId="{00145658-8DCD-4993-98D2-1F5087B6CCB3}" type="pres">
      <dgm:prSet presAssocID="{989D633B-E2B1-4797-AAF8-4E232B09C10B}" presName="sp" presStyleCnt="0"/>
      <dgm:spPr/>
    </dgm:pt>
    <dgm:pt modelId="{53E049F0-5E0E-4111-B5E8-C83883F1DC09}" type="pres">
      <dgm:prSet presAssocID="{69138768-5ED6-4606-8C21-A823ADE9C218}" presName="linNode" presStyleCnt="0"/>
      <dgm:spPr/>
    </dgm:pt>
    <dgm:pt modelId="{4CD13D62-57BF-466C-AEB2-17643B2EA391}" type="pres">
      <dgm:prSet presAssocID="{69138768-5ED6-4606-8C21-A823ADE9C218}" presName="parentText" presStyleLbl="node1" presStyleIdx="1" presStyleCnt="2" custScaleY="27832">
        <dgm:presLayoutVars>
          <dgm:chMax val="1"/>
          <dgm:bulletEnabled val="1"/>
        </dgm:presLayoutVars>
      </dgm:prSet>
      <dgm:spPr/>
    </dgm:pt>
    <dgm:pt modelId="{F4D73F8E-B10E-42E9-9D4B-403B24D6325B}" type="pres">
      <dgm:prSet presAssocID="{69138768-5ED6-4606-8C21-A823ADE9C21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3661110-75AE-47C6-B06E-7E7BE983F337}" srcId="{69138768-5ED6-4606-8C21-A823ADE9C218}" destId="{27182FED-54FE-46A5-8F6F-D1DA615E526E}" srcOrd="1" destOrd="0" parTransId="{795D74C9-DE38-415A-84A2-B913C4E8E436}" sibTransId="{2E6FB3F7-56B2-45AF-9509-F0602B145D75}"/>
    <dgm:cxn modelId="{6D64431D-6FCF-4F73-9E45-DF36174F8145}" type="presOf" srcId="{3540EC6B-C5BD-4F90-A324-BD7A4D94FC2A}" destId="{F71976E2-A64A-495B-A35F-F5A5318384BF}" srcOrd="0" destOrd="0" presId="urn:microsoft.com/office/officeart/2005/8/layout/vList5"/>
    <dgm:cxn modelId="{8438773C-A9F7-4FE8-AEC0-82F04128A175}" type="presOf" srcId="{69138768-5ED6-4606-8C21-A823ADE9C218}" destId="{4CD13D62-57BF-466C-AEB2-17643B2EA391}" srcOrd="0" destOrd="0" presId="urn:microsoft.com/office/officeart/2005/8/layout/vList5"/>
    <dgm:cxn modelId="{C6D3F365-2B32-4D68-B67A-42F1486BF23C}" type="presOf" srcId="{83B07B4C-BA8E-496B-A766-A3021520CCB8}" destId="{54D3EAC4-46E4-49A9-90B0-1992564A2779}" srcOrd="0" destOrd="0" presId="urn:microsoft.com/office/officeart/2005/8/layout/vList5"/>
    <dgm:cxn modelId="{53B26C6C-6AE3-4E2A-A7B2-6EDF7BA69C58}" srcId="{69138768-5ED6-4606-8C21-A823ADE9C218}" destId="{715DA482-0927-4E52-95D4-125940243A51}" srcOrd="2" destOrd="0" parTransId="{C840AC18-9941-4A98-A349-A7DDAC9DDC24}" sibTransId="{947BA98D-E812-47EF-9A8F-1553B592EA33}"/>
    <dgm:cxn modelId="{1FDAA051-5CB7-431A-9179-4776E1169DC3}" type="presOf" srcId="{51A293BF-2D79-4F99-9CA9-A4766223A41F}" destId="{1716BF28-FCF7-44C9-B536-E2E471EB517B}" srcOrd="0" destOrd="0" presId="urn:microsoft.com/office/officeart/2005/8/layout/vList5"/>
    <dgm:cxn modelId="{59DE5E59-7A65-42BF-984D-CA702F977978}" type="presOf" srcId="{27182FED-54FE-46A5-8F6F-D1DA615E526E}" destId="{F4D73F8E-B10E-42E9-9D4B-403B24D6325B}" srcOrd="0" destOrd="1" presId="urn:microsoft.com/office/officeart/2005/8/layout/vList5"/>
    <dgm:cxn modelId="{A2A1BC7A-A3CF-4FE3-A99C-81ADD064911D}" srcId="{69138768-5ED6-4606-8C21-A823ADE9C218}" destId="{D285B4A6-05EE-4903-882D-262D0EB0D035}" srcOrd="0" destOrd="0" parTransId="{BC18C547-2EAB-472C-B38D-1ADB56F1F52A}" sibTransId="{13673DB2-B331-4F00-8FC4-F751D147DAEE}"/>
    <dgm:cxn modelId="{34FB8D99-7BA8-461F-A3F8-EB1BD1EF0413}" type="presOf" srcId="{715DA482-0927-4E52-95D4-125940243A51}" destId="{F4D73F8E-B10E-42E9-9D4B-403B24D6325B}" srcOrd="0" destOrd="2" presId="urn:microsoft.com/office/officeart/2005/8/layout/vList5"/>
    <dgm:cxn modelId="{8767EBB5-CDA5-4782-9D0B-D47481263F4D}" type="presOf" srcId="{D285B4A6-05EE-4903-882D-262D0EB0D035}" destId="{F4D73F8E-B10E-42E9-9D4B-403B24D6325B}" srcOrd="0" destOrd="0" presId="urn:microsoft.com/office/officeart/2005/8/layout/vList5"/>
    <dgm:cxn modelId="{DAF917BC-2EC1-4F70-93EC-67206B4958DB}" srcId="{83B07B4C-BA8E-496B-A766-A3021520CCB8}" destId="{69138768-5ED6-4606-8C21-A823ADE9C218}" srcOrd="1" destOrd="0" parTransId="{203F499E-4EDF-4D29-B463-E0167F0DBB76}" sibTransId="{00D7EE58-DFD2-4462-95A4-7C520DA0C9C9}"/>
    <dgm:cxn modelId="{9A2175C8-FF90-4FD3-913F-00F434C21168}" srcId="{51A293BF-2D79-4F99-9CA9-A4766223A41F}" destId="{B182DC7B-DD13-4749-B3DE-8C288F88C2E4}" srcOrd="1" destOrd="0" parTransId="{036AE1F8-C393-4D87-B652-746993C892F7}" sibTransId="{4834BA59-40DD-45F8-9A0F-E596871F9668}"/>
    <dgm:cxn modelId="{07D186D0-74BA-4C34-B07A-6FB2061335A5}" srcId="{83B07B4C-BA8E-496B-A766-A3021520CCB8}" destId="{51A293BF-2D79-4F99-9CA9-A4766223A41F}" srcOrd="0" destOrd="0" parTransId="{BB3414AF-901B-4112-B41B-EA076CB634A7}" sibTransId="{989D633B-E2B1-4797-AAF8-4E232B09C10B}"/>
    <dgm:cxn modelId="{B0DB27DC-5EF7-4A0B-BEC4-EC2F3FD7E552}" srcId="{51A293BF-2D79-4F99-9CA9-A4766223A41F}" destId="{3540EC6B-C5BD-4F90-A324-BD7A4D94FC2A}" srcOrd="0" destOrd="0" parTransId="{2D5862B9-D866-47EF-8D1F-9414DA9DE5A9}" sibTransId="{01D04BD9-2608-4299-B42A-B689D5DD2CAF}"/>
    <dgm:cxn modelId="{20D0EDFE-2AEE-488A-97DE-FC44BEE8DA36}" type="presOf" srcId="{B182DC7B-DD13-4749-B3DE-8C288F88C2E4}" destId="{F71976E2-A64A-495B-A35F-F5A5318384BF}" srcOrd="0" destOrd="1" presId="urn:microsoft.com/office/officeart/2005/8/layout/vList5"/>
    <dgm:cxn modelId="{FBEAA804-2805-4E76-B432-CAAEA6E9048F}" type="presParOf" srcId="{54D3EAC4-46E4-49A9-90B0-1992564A2779}" destId="{56D39253-49EB-4A51-B249-5F72193FEED2}" srcOrd="0" destOrd="0" presId="urn:microsoft.com/office/officeart/2005/8/layout/vList5"/>
    <dgm:cxn modelId="{BB131885-ECBF-4D6B-8500-5BF744DB5B86}" type="presParOf" srcId="{56D39253-49EB-4A51-B249-5F72193FEED2}" destId="{1716BF28-FCF7-44C9-B536-E2E471EB517B}" srcOrd="0" destOrd="0" presId="urn:microsoft.com/office/officeart/2005/8/layout/vList5"/>
    <dgm:cxn modelId="{D8494DB6-9FE9-422A-B3FD-B781D9D9A854}" type="presParOf" srcId="{56D39253-49EB-4A51-B249-5F72193FEED2}" destId="{F71976E2-A64A-495B-A35F-F5A5318384BF}" srcOrd="1" destOrd="0" presId="urn:microsoft.com/office/officeart/2005/8/layout/vList5"/>
    <dgm:cxn modelId="{55E660D6-DA0C-4C24-9FAD-2574A0C6E022}" type="presParOf" srcId="{54D3EAC4-46E4-49A9-90B0-1992564A2779}" destId="{00145658-8DCD-4993-98D2-1F5087B6CCB3}" srcOrd="1" destOrd="0" presId="urn:microsoft.com/office/officeart/2005/8/layout/vList5"/>
    <dgm:cxn modelId="{9D140CDD-52F3-4015-BC6C-E801A8AE9866}" type="presParOf" srcId="{54D3EAC4-46E4-49A9-90B0-1992564A2779}" destId="{53E049F0-5E0E-4111-B5E8-C83883F1DC09}" srcOrd="2" destOrd="0" presId="urn:microsoft.com/office/officeart/2005/8/layout/vList5"/>
    <dgm:cxn modelId="{9E546278-5231-4915-A35F-559FB874B955}" type="presParOf" srcId="{53E049F0-5E0E-4111-B5E8-C83883F1DC09}" destId="{4CD13D62-57BF-466C-AEB2-17643B2EA391}" srcOrd="0" destOrd="0" presId="urn:microsoft.com/office/officeart/2005/8/layout/vList5"/>
    <dgm:cxn modelId="{D805DD64-1664-40EE-84F6-5D170A4DAB3A}" type="presParOf" srcId="{53E049F0-5E0E-4111-B5E8-C83883F1DC09}" destId="{F4D73F8E-B10E-42E9-9D4B-403B24D63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6785-1361-4E98-B76E-C527D6A46C4F}">
      <dsp:nvSpPr>
        <dsp:cNvPr id="0" name=""/>
        <dsp:cNvSpPr/>
      </dsp:nvSpPr>
      <dsp:spPr>
        <a:xfrm>
          <a:off x="0" y="813546"/>
          <a:ext cx="19057257" cy="120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63C0-5A35-4E42-853C-53B3DE3B1572}">
      <dsp:nvSpPr>
        <dsp:cNvPr id="0" name=""/>
        <dsp:cNvSpPr/>
      </dsp:nvSpPr>
      <dsp:spPr>
        <a:xfrm>
          <a:off x="952862" y="105066"/>
          <a:ext cx="13340079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223" tIns="0" rIns="50422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  <a:sym typeface="Helvetica"/>
            </a:rPr>
            <a:t>1 -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cs typeface="Helvetica"/>
              <a:sym typeface="Helvetica"/>
            </a:rPr>
            <a:t>Overview of the VLU Placement test</a:t>
          </a:r>
          <a:endParaRPr lang="en-US" sz="4800" b="1" kern="1200">
            <a:solidFill>
              <a:srgbClr val="002060"/>
            </a:solidFill>
          </a:endParaRPr>
        </a:p>
      </dsp:txBody>
      <dsp:txXfrm>
        <a:off x="1022032" y="174236"/>
        <a:ext cx="13201739" cy="1278620"/>
      </dsp:txXfrm>
    </dsp:sp>
    <dsp:sp modelId="{0974178F-6559-4A87-BD8C-2D701AA60B9D}">
      <dsp:nvSpPr>
        <dsp:cNvPr id="0" name=""/>
        <dsp:cNvSpPr/>
      </dsp:nvSpPr>
      <dsp:spPr>
        <a:xfrm>
          <a:off x="0" y="2990826"/>
          <a:ext cx="19057257" cy="120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01BE-E559-4835-97AB-232E2252A8C7}">
      <dsp:nvSpPr>
        <dsp:cNvPr id="0" name=""/>
        <dsp:cNvSpPr/>
      </dsp:nvSpPr>
      <dsp:spPr>
        <a:xfrm>
          <a:off x="952862" y="2282346"/>
          <a:ext cx="13340079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223" tIns="0" rIns="50422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2 -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The development of the VLU Placement test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sp:txBody>
      <dsp:txXfrm>
        <a:off x="1022032" y="2351516"/>
        <a:ext cx="13201739" cy="1278620"/>
      </dsp:txXfrm>
    </dsp:sp>
    <dsp:sp modelId="{7425D2E9-9892-4C4C-B00A-DBE4D22B4AD6}">
      <dsp:nvSpPr>
        <dsp:cNvPr id="0" name=""/>
        <dsp:cNvSpPr/>
      </dsp:nvSpPr>
      <dsp:spPr>
        <a:xfrm>
          <a:off x="0" y="5168106"/>
          <a:ext cx="19057257" cy="120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354B-7D29-4C1A-BB42-1E6F48A9C903}">
      <dsp:nvSpPr>
        <dsp:cNvPr id="0" name=""/>
        <dsp:cNvSpPr/>
      </dsp:nvSpPr>
      <dsp:spPr>
        <a:xfrm>
          <a:off x="952862" y="4459626"/>
          <a:ext cx="13340079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223" tIns="0" rIns="50422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</a:t>
          </a:r>
          <a:r>
            <a:rPr kumimoji="0" lang="en-US" sz="4800" b="1" i="0" u="none" strike="noStrike" kern="1200" cap="none" spc="0" normalizeH="0" baseline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</a:rPr>
            <a:t>3 - </a:t>
          </a:r>
          <a:r>
            <a:rPr kumimoji="0" lang="en-US" sz="4800" b="1" i="0" u="none" strike="noStrike" kern="1200" cap="none" spc="0" normalizeH="0" baseline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</a:rPr>
            <a:t>A snapshot of high school students' English language proficiency</a:t>
          </a:r>
        </a:p>
      </dsp:txBody>
      <dsp:txXfrm>
        <a:off x="1022032" y="4528796"/>
        <a:ext cx="13201739" cy="1278620"/>
      </dsp:txXfrm>
    </dsp:sp>
    <dsp:sp modelId="{C6E495C2-3539-4FE0-87A1-63BFE8077919}">
      <dsp:nvSpPr>
        <dsp:cNvPr id="0" name=""/>
        <dsp:cNvSpPr/>
      </dsp:nvSpPr>
      <dsp:spPr>
        <a:xfrm>
          <a:off x="0" y="7345386"/>
          <a:ext cx="19057257" cy="120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3909A-E710-4B2D-A174-7FBA9417616D}">
      <dsp:nvSpPr>
        <dsp:cNvPr id="0" name=""/>
        <dsp:cNvSpPr/>
      </dsp:nvSpPr>
      <dsp:spPr>
        <a:xfrm>
          <a:off x="952862" y="6636906"/>
          <a:ext cx="13340079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223" tIns="0" rIns="50422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4 -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Challenges faced by first-year students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sp:txBody>
      <dsp:txXfrm>
        <a:off x="1022032" y="6706076"/>
        <a:ext cx="13201739" cy="1278620"/>
      </dsp:txXfrm>
    </dsp:sp>
    <dsp:sp modelId="{3B9BA4DB-2209-4D0F-9493-F2A9A96237C9}">
      <dsp:nvSpPr>
        <dsp:cNvPr id="0" name=""/>
        <dsp:cNvSpPr/>
      </dsp:nvSpPr>
      <dsp:spPr>
        <a:xfrm>
          <a:off x="0" y="9522666"/>
          <a:ext cx="19057257" cy="120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56DC-D4B8-48A4-B722-F68857C59204}">
      <dsp:nvSpPr>
        <dsp:cNvPr id="0" name=""/>
        <dsp:cNvSpPr/>
      </dsp:nvSpPr>
      <dsp:spPr>
        <a:xfrm>
          <a:off x="952862" y="8814186"/>
          <a:ext cx="13340079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223" tIns="0" rIns="50422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4800" b="1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PART 5 - </a:t>
          </a:r>
          <a:r>
            <a:rPr kumimoji="0" lang="en-US" sz="4800" b="1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rPr>
            <a:t>Implications for high school educators</a:t>
          </a:r>
          <a:endParaRPr kumimoji="0" lang="en-US" sz="4800" b="1" i="0" u="none" strike="noStrike" kern="1200" cap="none" spc="0" normalizeH="0" baseline="0">
            <a:ln/>
            <a:solidFill>
              <a:srgbClr val="002060"/>
            </a:solidFill>
            <a:effectLst/>
            <a:uLnTx/>
            <a:uFillTx/>
            <a:latin typeface="Helvetica"/>
            <a:ea typeface="Helvetica"/>
            <a:cs typeface="Helvetica"/>
          </a:endParaRPr>
        </a:p>
      </dsp:txBody>
      <dsp:txXfrm>
        <a:off x="1022032" y="8883356"/>
        <a:ext cx="13201739" cy="12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0BDD2-2A9A-4723-8C08-E15C52E11A29}">
      <dsp:nvSpPr>
        <dsp:cNvPr id="0" name=""/>
        <dsp:cNvSpPr/>
      </dsp:nvSpPr>
      <dsp:spPr>
        <a:xfrm>
          <a:off x="2960079" y="773733"/>
          <a:ext cx="5142084" cy="5142084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hueOff val="-2485234"/>
            <a:satOff val="0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5EC0-C157-4D0B-BA0A-CDE1B4A967FB}">
      <dsp:nvSpPr>
        <dsp:cNvPr id="0" name=""/>
        <dsp:cNvSpPr/>
      </dsp:nvSpPr>
      <dsp:spPr>
        <a:xfrm>
          <a:off x="2960079" y="773733"/>
          <a:ext cx="5142084" cy="5142084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4">
            <a:hueOff val="-1242617"/>
            <a:satOff val="0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400D6-26EB-402F-9B6F-8454FCBCEA22}">
      <dsp:nvSpPr>
        <dsp:cNvPr id="0" name=""/>
        <dsp:cNvSpPr/>
      </dsp:nvSpPr>
      <dsp:spPr>
        <a:xfrm>
          <a:off x="2960079" y="773733"/>
          <a:ext cx="5142084" cy="5142084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CB3E6-302E-4ABC-9DC6-7548693B7E25}">
      <dsp:nvSpPr>
        <dsp:cNvPr id="0" name=""/>
        <dsp:cNvSpPr/>
      </dsp:nvSpPr>
      <dsp:spPr>
        <a:xfrm>
          <a:off x="4346574" y="2160228"/>
          <a:ext cx="2369093" cy="23690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PLACEMENT TEST</a:t>
          </a:r>
        </a:p>
      </dsp:txBody>
      <dsp:txXfrm>
        <a:off x="4693520" y="2507174"/>
        <a:ext cx="1675201" cy="1675201"/>
      </dsp:txXfrm>
    </dsp:sp>
    <dsp:sp modelId="{4C3276E3-A2D4-4A17-B06A-C182986995E5}">
      <dsp:nvSpPr>
        <dsp:cNvPr id="0" name=""/>
        <dsp:cNvSpPr/>
      </dsp:nvSpPr>
      <dsp:spPr>
        <a:xfrm>
          <a:off x="2863889" y="4252"/>
          <a:ext cx="5334464" cy="1658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CORE INVENTORY – TEACHING CURRICULA</a:t>
          </a:r>
        </a:p>
      </dsp:txBody>
      <dsp:txXfrm>
        <a:off x="3645103" y="247114"/>
        <a:ext cx="3772036" cy="1172641"/>
      </dsp:txXfrm>
    </dsp:sp>
    <dsp:sp modelId="{5099E409-F6B5-4B57-91F7-603466AD78B2}">
      <dsp:nvSpPr>
        <dsp:cNvPr id="0" name=""/>
        <dsp:cNvSpPr/>
      </dsp:nvSpPr>
      <dsp:spPr>
        <a:xfrm>
          <a:off x="6646103" y="3771263"/>
          <a:ext cx="2119805" cy="1658365"/>
        </a:xfrm>
        <a:prstGeom prst="ellipse">
          <a:avLst/>
        </a:prstGeom>
        <a:solidFill>
          <a:schemeClr val="accent4">
            <a:hueOff val="-1242617"/>
            <a:satOff val="0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AUTHENTIC MATERIALS</a:t>
          </a:r>
        </a:p>
      </dsp:txBody>
      <dsp:txXfrm>
        <a:off x="6956541" y="4014125"/>
        <a:ext cx="1498929" cy="1172641"/>
      </dsp:txXfrm>
    </dsp:sp>
    <dsp:sp modelId="{62687099-8369-40D7-BFC5-346CE69D1572}">
      <dsp:nvSpPr>
        <dsp:cNvPr id="0" name=""/>
        <dsp:cNvSpPr/>
      </dsp:nvSpPr>
      <dsp:spPr>
        <a:xfrm>
          <a:off x="2223680" y="3771263"/>
          <a:ext cx="2265111" cy="1658365"/>
        </a:xfrm>
        <a:prstGeom prst="ellipse">
          <a:avLst/>
        </a:prstGeom>
        <a:solidFill>
          <a:schemeClr val="accent4">
            <a:hueOff val="-2485234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CEFR</a:t>
          </a:r>
        </a:p>
      </dsp:txBody>
      <dsp:txXfrm>
        <a:off x="2555398" y="4014125"/>
        <a:ext cx="1601675" cy="1172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42668-54DD-45FA-957D-CB6A21D996E5}">
      <dsp:nvSpPr>
        <dsp:cNvPr id="0" name=""/>
        <dsp:cNvSpPr/>
      </dsp:nvSpPr>
      <dsp:spPr>
        <a:xfrm>
          <a:off x="954" y="499179"/>
          <a:ext cx="3723848" cy="2234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Higher-order thinking skills </a:t>
          </a:r>
        </a:p>
      </dsp:txBody>
      <dsp:txXfrm>
        <a:off x="954" y="499179"/>
        <a:ext cx="3723848" cy="2234308"/>
      </dsp:txXfrm>
    </dsp:sp>
    <dsp:sp modelId="{2EC4CE17-F229-4195-8682-5DCA9A22099E}">
      <dsp:nvSpPr>
        <dsp:cNvPr id="0" name=""/>
        <dsp:cNvSpPr/>
      </dsp:nvSpPr>
      <dsp:spPr>
        <a:xfrm>
          <a:off x="4097187" y="499179"/>
          <a:ext cx="3723848" cy="2234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 strong vocabulary base </a:t>
          </a:r>
        </a:p>
      </dsp:txBody>
      <dsp:txXfrm>
        <a:off x="4097187" y="499179"/>
        <a:ext cx="3723848" cy="2234308"/>
      </dsp:txXfrm>
    </dsp:sp>
    <dsp:sp modelId="{CD580A2E-4D9C-419D-B7C6-B6EEDCADECD8}">
      <dsp:nvSpPr>
        <dsp:cNvPr id="0" name=""/>
        <dsp:cNvSpPr/>
      </dsp:nvSpPr>
      <dsp:spPr>
        <a:xfrm>
          <a:off x="954" y="3105872"/>
          <a:ext cx="3723848" cy="2234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Interpreting tone, intonation</a:t>
          </a:r>
        </a:p>
      </dsp:txBody>
      <dsp:txXfrm>
        <a:off x="954" y="3105872"/>
        <a:ext cx="3723848" cy="2234308"/>
      </dsp:txXfrm>
    </dsp:sp>
    <dsp:sp modelId="{911471BD-BC96-4E49-85E4-A5029346C0B7}">
      <dsp:nvSpPr>
        <dsp:cNvPr id="0" name=""/>
        <dsp:cNvSpPr/>
      </dsp:nvSpPr>
      <dsp:spPr>
        <a:xfrm>
          <a:off x="4097187" y="3105872"/>
          <a:ext cx="3723848" cy="2234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Analyzing complex language structures and ideas</a:t>
          </a:r>
        </a:p>
      </dsp:txBody>
      <dsp:txXfrm>
        <a:off x="4097187" y="3105872"/>
        <a:ext cx="3723848" cy="2234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76E2-A64A-495B-A35F-F5A5318384BF}">
      <dsp:nvSpPr>
        <dsp:cNvPr id="0" name=""/>
        <dsp:cNvSpPr/>
      </dsp:nvSpPr>
      <dsp:spPr>
        <a:xfrm rot="5400000">
          <a:off x="9368469" y="-3122685"/>
          <a:ext cx="4839814" cy="110949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VN" sz="4900" b="0" i="0" u="none" strike="noStrike" kern="1200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Workshops or professional training courses</a:t>
          </a:r>
          <a:endParaRPr lang="en-US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"/>
          </a:pPr>
          <a:r>
            <a:rPr lang="en-VN" sz="4900" kern="1200">
              <a:solidFill>
                <a:schemeClr val="bg2">
                  <a:lumMod val="10000"/>
                </a:schemeClr>
              </a:solidFill>
            </a:rPr>
            <a:t>Sharing from teachers and</a:t>
          </a:r>
          <a:r>
            <a:rPr lang="en-US" sz="4900" kern="120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VN" sz="4900" kern="1200">
              <a:solidFill>
                <a:schemeClr val="bg2">
                  <a:lumMod val="10000"/>
                </a:schemeClr>
              </a:solidFill>
            </a:rPr>
            <a:t>colleagues</a:t>
          </a:r>
          <a:endParaRPr lang="en-US" sz="4900" kern="1200"/>
        </a:p>
      </dsp:txBody>
      <dsp:txXfrm rot="-5400000">
        <a:off x="6240905" y="241139"/>
        <a:ext cx="10858682" cy="4367294"/>
      </dsp:txXfrm>
    </dsp:sp>
    <dsp:sp modelId="{1716BF28-FCF7-44C9-B536-E2E471EB517B}">
      <dsp:nvSpPr>
        <dsp:cNvPr id="0" name=""/>
        <dsp:cNvSpPr/>
      </dsp:nvSpPr>
      <dsp:spPr>
        <a:xfrm>
          <a:off x="0" y="1307696"/>
          <a:ext cx="6240905" cy="21937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solidFill>
                <a:srgbClr val="0070C0"/>
              </a:solidFill>
            </a:rPr>
            <a:t>TEACHERS</a:t>
          </a:r>
        </a:p>
      </dsp:txBody>
      <dsp:txXfrm>
        <a:off x="107091" y="1414787"/>
        <a:ext cx="6026723" cy="1979585"/>
      </dsp:txXfrm>
    </dsp:sp>
    <dsp:sp modelId="{F4D73F8E-B10E-42E9-9D4B-403B24D6325B}">
      <dsp:nvSpPr>
        <dsp:cNvPr id="0" name=""/>
        <dsp:cNvSpPr/>
      </dsp:nvSpPr>
      <dsp:spPr>
        <a:xfrm rot="5400000">
          <a:off x="9368469" y="2019618"/>
          <a:ext cx="4839814" cy="11094942"/>
        </a:xfrm>
        <a:prstGeom prst="round2SameRect">
          <a:avLst/>
        </a:prstGeom>
        <a:solidFill>
          <a:schemeClr val="accent4">
            <a:tint val="40000"/>
            <a:alpha val="90000"/>
            <a:hueOff val="-2338965"/>
            <a:satOff val="0"/>
            <a:lumOff val="51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38965"/>
              <a:satOff val="0"/>
              <a:lumOff val="5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"/>
          </a:pPr>
          <a:r>
            <a:rPr kumimoji="0" lang="en-VN" sz="4900" b="0" i="0" u="none" strike="noStrike" kern="1200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Fundamental self-regulation learning strategies </a:t>
          </a:r>
          <a:endParaRPr lang="en-US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"/>
          </a:pPr>
          <a:r>
            <a:rPr kumimoji="0" lang="en-VN" sz="4900" i="0" u="none" strike="noStrike" kern="1200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21st Century skills </a:t>
          </a:r>
          <a:r>
            <a:rPr kumimoji="0" lang="en-VN" sz="4900" b="0" i="0" u="none" strike="noStrike" kern="1200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for global citizens </a:t>
          </a:r>
          <a:endParaRPr lang="en-US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Char char="•"/>
          </a:pPr>
          <a:r>
            <a:rPr lang="en-VN" sz="4900" kern="1200">
              <a:solidFill>
                <a:schemeClr val="bg2">
                  <a:lumMod val="10000"/>
                </a:schemeClr>
              </a:solidFill>
            </a:rPr>
            <a:t>Project-based assessment: Purposes &amp; Pedagogical understanding &amp; Benefits</a:t>
          </a:r>
          <a:endParaRPr lang="en-US" sz="4900" kern="1200"/>
        </a:p>
      </dsp:txBody>
      <dsp:txXfrm rot="-5400000">
        <a:off x="6240905" y="5383442"/>
        <a:ext cx="10858682" cy="4367294"/>
      </dsp:txXfrm>
    </dsp:sp>
    <dsp:sp modelId="{4CD13D62-57BF-466C-AEB2-17643B2EA391}">
      <dsp:nvSpPr>
        <dsp:cNvPr id="0" name=""/>
        <dsp:cNvSpPr/>
      </dsp:nvSpPr>
      <dsp:spPr>
        <a:xfrm>
          <a:off x="0" y="6725203"/>
          <a:ext cx="6240905" cy="1683771"/>
        </a:xfrm>
        <a:prstGeom prst="roundRect">
          <a:avLst/>
        </a:prstGeom>
        <a:gradFill rotWithShape="0">
          <a:gsLst>
            <a:gs pos="0">
              <a:schemeClr val="accent4">
                <a:hueOff val="-2485234"/>
                <a:satOff val="0"/>
                <a:lumOff val="549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485234"/>
                <a:satOff val="0"/>
                <a:lumOff val="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STUDENTS</a:t>
          </a:r>
        </a:p>
      </dsp:txBody>
      <dsp:txXfrm>
        <a:off x="82195" y="6807398"/>
        <a:ext cx="6076515" cy="151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01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>
                <a:solidFill>
                  <a:srgbClr val="000000"/>
                </a:solidFill>
                <a:latin typeface="TimesNewRomanPSMT"/>
              </a:rPr>
              <a:t>Developing all 04 English skills (in integration), i.e. reading, listening, speaking, writing</a:t>
            </a:r>
            <a:br>
              <a:rPr lang="en-US" sz="1900">
                <a:solidFill>
                  <a:srgbClr val="000000"/>
                </a:solidFill>
                <a:latin typeface="TimesNewRomanPSMT"/>
              </a:rPr>
            </a:br>
            <a:r>
              <a:rPr lang="en-US" sz="190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sz="1900">
                <a:solidFill>
                  <a:srgbClr val="000000"/>
                </a:solidFill>
                <a:latin typeface="TimesNewRomanPSMT"/>
              </a:rPr>
              <a:t>Developing both communicative and academic language competence</a:t>
            </a:r>
            <a:br>
              <a:rPr lang="en-US" sz="1900">
                <a:solidFill>
                  <a:srgbClr val="000000"/>
                </a:solidFill>
                <a:latin typeface="TimesNewRomanPSMT"/>
              </a:rPr>
            </a:br>
            <a:r>
              <a:rPr lang="en-US" sz="190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sz="1900">
                <a:solidFill>
                  <a:srgbClr val="000000"/>
                </a:solidFill>
                <a:latin typeface="TimesNewRomanPSMT"/>
              </a:rPr>
              <a:t>Developing language in conjunction with authentic real-world content</a:t>
            </a:r>
            <a:br>
              <a:rPr lang="en-US" sz="1900">
                <a:solidFill>
                  <a:srgbClr val="000000"/>
                </a:solidFill>
                <a:latin typeface="TimesNewRomanPSMT"/>
              </a:rPr>
            </a:br>
            <a:r>
              <a:rPr lang="en-US" sz="190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sz="1900">
                <a:solidFill>
                  <a:srgbClr val="000000"/>
                </a:solidFill>
                <a:latin typeface="TimesNewRomanPSMT"/>
              </a:rPr>
              <a:t>Developing 21st century skills</a:t>
            </a:r>
            <a:br>
              <a:rPr lang="en-US" sz="1900">
                <a:solidFill>
                  <a:srgbClr val="000000"/>
                </a:solidFill>
                <a:latin typeface="TimesNewRomanPSMT"/>
              </a:rPr>
            </a:br>
            <a:r>
              <a:rPr lang="en-US" sz="190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sz="1900">
                <a:solidFill>
                  <a:srgbClr val="000000"/>
                </a:solidFill>
                <a:latin typeface="TimesNewRomanPSMT"/>
              </a:rPr>
              <a:t>Developing learning strategies to build life-long learners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4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90" y="1143000"/>
            <a:ext cx="20320001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3466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1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4995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2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6711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3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0651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0485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2 copy"/>
          <p:cNvSpPr txBox="1"/>
          <p:nvPr/>
        </p:nvSpPr>
        <p:spPr>
          <a:xfrm>
            <a:off x="-378188" y="13588999"/>
            <a:ext cx="1077113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2 copy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5865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number 2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ction 2 copy"/>
          <p:cNvSpPr txBox="1"/>
          <p:nvPr/>
        </p:nvSpPr>
        <p:spPr>
          <a:xfrm>
            <a:off x="-378188" y="13588999"/>
            <a:ext cx="1077113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2 copy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7806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0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6172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Hu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8207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4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0851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Icon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151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0299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796146" y="2243101"/>
            <a:ext cx="9483798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510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8591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ap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2058279" y="-40486"/>
            <a:ext cx="4598992" cy="13796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2412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apo &amp; quot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9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7859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08" name="Line"/>
          <p:cNvSpPr/>
          <p:nvPr/>
        </p:nvSpPr>
        <p:spPr>
          <a:xfrm flipH="1" flipV="1">
            <a:off x="1881977" y="11331661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 flipV="1">
            <a:off x="1881977" y="4171430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 flipH="1" flipV="1">
            <a:off x="1881977" y="8944918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50700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21" name="Line"/>
          <p:cNvSpPr/>
          <p:nvPr/>
        </p:nvSpPr>
        <p:spPr>
          <a:xfrm flipH="1" flipV="1">
            <a:off x="1881977" y="7784775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6373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32" name="Line"/>
          <p:cNvSpPr/>
          <p:nvPr/>
        </p:nvSpPr>
        <p:spPr>
          <a:xfrm flipH="1" flipV="1">
            <a:off x="1841374" y="5773690"/>
            <a:ext cx="5677801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 flipH="1" flipV="1">
            <a:off x="9353100" y="5773690"/>
            <a:ext cx="5677800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 flipH="1" flipV="1">
            <a:off x="16878721" y="5773690"/>
            <a:ext cx="5677801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77015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4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970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255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9756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number 3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6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76671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con &amp;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210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s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6250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29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95431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30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30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8828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1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16" name="Rectangle"/>
          <p:cNvSpPr/>
          <p:nvPr/>
        </p:nvSpPr>
        <p:spPr>
          <a:xfrm>
            <a:off x="-58940" y="-71570"/>
            <a:ext cx="25583485" cy="7451692"/>
          </a:xfrm>
          <a:prstGeom prst="rect">
            <a:avLst/>
          </a:prstGeom>
          <a:solidFill>
            <a:srgbClr val="C335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49373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2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27" name="Rectangle"/>
          <p:cNvSpPr/>
          <p:nvPr/>
        </p:nvSpPr>
        <p:spPr>
          <a:xfrm>
            <a:off x="-58940" y="-71570"/>
            <a:ext cx="25583485" cy="7451692"/>
          </a:xfrm>
          <a:prstGeom prst="rect">
            <a:avLst/>
          </a:prstGeom>
          <a:solidFill>
            <a:srgbClr val="C335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98673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t &amp; Text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103" y="-63500"/>
            <a:ext cx="10335897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63296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t &amp; Text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314" y="-64553"/>
            <a:ext cx="10336686" cy="13780553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09925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mage &amp;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3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6870" y="2075314"/>
            <a:ext cx="46849548" cy="11618745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065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con &amp;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74738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6409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74738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7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79" name="Asset 2-100.jpg"/>
          <p:cNvSpPr>
            <a:spLocks noGrp="1"/>
          </p:cNvSpPr>
          <p:nvPr>
            <p:ph type="pic" idx="21"/>
          </p:nvPr>
        </p:nvSpPr>
        <p:spPr>
          <a:xfrm>
            <a:off x="10318878" y="1995189"/>
            <a:ext cx="15551895" cy="103782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0" name="Asset 1-100.jpg"/>
          <p:cNvSpPr>
            <a:spLocks noGrp="1"/>
          </p:cNvSpPr>
          <p:nvPr>
            <p:ph type="pic" sz="quarter" idx="22"/>
          </p:nvPr>
        </p:nvSpPr>
        <p:spPr>
          <a:xfrm>
            <a:off x="1805422" y="1499529"/>
            <a:ext cx="9041817" cy="60218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1" name="bg-100.jpg"/>
          <p:cNvSpPr>
            <a:spLocks noGrp="1"/>
          </p:cNvSpPr>
          <p:nvPr>
            <p:ph type="pic" sz="quarter" idx="23"/>
          </p:nvPr>
        </p:nvSpPr>
        <p:spPr>
          <a:xfrm>
            <a:off x="1805422" y="6901277"/>
            <a:ext cx="9041818" cy="55616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69972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389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392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393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394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8286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with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0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0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9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406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407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408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6817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8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0320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27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2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01893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37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3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96368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cover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3356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cover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1994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0640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mage &amp;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3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6870" y="2075314"/>
            <a:ext cx="46849548" cy="11618745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72669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Icon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3341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90" y="1143000"/>
            <a:ext cx="20320001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11135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1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21456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2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1614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Photo 3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2675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61569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2 copy"/>
          <p:cNvSpPr txBox="1"/>
          <p:nvPr/>
        </p:nvSpPr>
        <p:spPr>
          <a:xfrm>
            <a:off x="-378188" y="13588999"/>
            <a:ext cx="1077113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2 copy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53964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number 2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ction 2 copy"/>
          <p:cNvSpPr txBox="1"/>
          <p:nvPr/>
        </p:nvSpPr>
        <p:spPr>
          <a:xfrm>
            <a:off x="-378188" y="13588999"/>
            <a:ext cx="1077113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2 copy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36587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0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4305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000" y="5400000"/>
            <a:ext cx="13752000" cy="288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000" y="3456000"/>
            <a:ext cx="13752000" cy="1440000"/>
          </a:xfrm>
        </p:spPr>
        <p:txBody>
          <a:bodyPr anchor="b" anchorCtr="0"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1296002" y="5184000"/>
            <a:ext cx="864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000" y="9216000"/>
            <a:ext cx="13752000" cy="504000"/>
          </a:xfrm>
        </p:spPr>
        <p:txBody>
          <a:bodyPr anchor="b" anchorCtr="0"/>
          <a:lstStyle>
            <a:lvl1pPr>
              <a:spcBef>
                <a:spcPts val="0"/>
              </a:spcBef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000" y="1008000"/>
            <a:ext cx="2921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7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Hu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44792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4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23230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151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68534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796146" y="2243101"/>
            <a:ext cx="9483798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92039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50283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ap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2058279" y="-40486"/>
            <a:ext cx="4598992" cy="13796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33518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apo &amp; quot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19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80416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08" name="Line"/>
          <p:cNvSpPr/>
          <p:nvPr/>
        </p:nvSpPr>
        <p:spPr>
          <a:xfrm flipH="1" flipV="1">
            <a:off x="1881977" y="11331661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 flipV="1">
            <a:off x="1881977" y="4171430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 flipH="1" flipV="1">
            <a:off x="1881977" y="8944918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72723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21" name="Line"/>
          <p:cNvSpPr/>
          <p:nvPr/>
        </p:nvSpPr>
        <p:spPr>
          <a:xfrm flipH="1" flipV="1">
            <a:off x="1881977" y="7784775"/>
            <a:ext cx="20620047" cy="1"/>
          </a:xfrm>
          <a:prstGeom prst="line">
            <a:avLst/>
          </a:prstGeom>
          <a:ln w="25400">
            <a:solidFill>
              <a:srgbClr val="C3353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68045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32" name="Line"/>
          <p:cNvSpPr/>
          <p:nvPr/>
        </p:nvSpPr>
        <p:spPr>
          <a:xfrm flipH="1" flipV="1">
            <a:off x="1841374" y="5773690"/>
            <a:ext cx="5677801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 flipH="1" flipV="1">
            <a:off x="9353100" y="5773690"/>
            <a:ext cx="5677800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 flipH="1" flipV="1">
            <a:off x="16878721" y="5773690"/>
            <a:ext cx="5677801" cy="1"/>
          </a:xfrm>
          <a:prstGeom prst="line">
            <a:avLst/>
          </a:prstGeom>
          <a:ln w="508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935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4545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4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99996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pic>
        <p:nvPicPr>
          <p:cNvPr id="255" name="Image" descr="Image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70012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41123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6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55645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icon &amp;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60731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29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7118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30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30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03175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1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16" name="Rectangle"/>
          <p:cNvSpPr/>
          <p:nvPr/>
        </p:nvSpPr>
        <p:spPr>
          <a:xfrm>
            <a:off x="-58940" y="-71570"/>
            <a:ext cx="25583485" cy="7451692"/>
          </a:xfrm>
          <a:prstGeom prst="rect">
            <a:avLst/>
          </a:prstGeom>
          <a:solidFill>
            <a:srgbClr val="C335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008992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2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27" name="Rectangle"/>
          <p:cNvSpPr/>
          <p:nvPr/>
        </p:nvSpPr>
        <p:spPr>
          <a:xfrm>
            <a:off x="-58940" y="-71570"/>
            <a:ext cx="25583485" cy="7451692"/>
          </a:xfrm>
          <a:prstGeom prst="rect">
            <a:avLst/>
          </a:prstGeom>
          <a:solidFill>
            <a:srgbClr val="C335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83193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t &amp; Text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103" y="-63500"/>
            <a:ext cx="10335897" cy="137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48755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t &amp; Text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314" y="-64553"/>
            <a:ext cx="10336686" cy="13780553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8422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0761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74738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45609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747380" y="2243101"/>
            <a:ext cx="9483797" cy="948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37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379" name="Asset 2-100.jpg"/>
          <p:cNvSpPr>
            <a:spLocks noGrp="1"/>
          </p:cNvSpPr>
          <p:nvPr>
            <p:ph type="pic" idx="21"/>
          </p:nvPr>
        </p:nvSpPr>
        <p:spPr>
          <a:xfrm>
            <a:off x="10318878" y="1995189"/>
            <a:ext cx="15551895" cy="103782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0" name="Asset 1-100.jpg"/>
          <p:cNvSpPr>
            <a:spLocks noGrp="1"/>
          </p:cNvSpPr>
          <p:nvPr>
            <p:ph type="pic" sz="quarter" idx="22"/>
          </p:nvPr>
        </p:nvSpPr>
        <p:spPr>
          <a:xfrm>
            <a:off x="1805422" y="1499529"/>
            <a:ext cx="9041817" cy="60218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1" name="bg-100.jpg"/>
          <p:cNvSpPr>
            <a:spLocks noGrp="1"/>
          </p:cNvSpPr>
          <p:nvPr>
            <p:ph type="pic" sz="quarter" idx="23"/>
          </p:nvPr>
        </p:nvSpPr>
        <p:spPr>
          <a:xfrm>
            <a:off x="1805422" y="6901277"/>
            <a:ext cx="9041818" cy="55616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80859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389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392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393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394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65137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with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03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0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9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406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407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408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76093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roup"/>
          <p:cNvGrpSpPr/>
          <p:nvPr/>
        </p:nvGrpSpPr>
        <p:grpSpPr>
          <a:xfrm>
            <a:off x="943704" y="12757867"/>
            <a:ext cx="22541279" cy="571242"/>
            <a:chOff x="0" y="0"/>
            <a:chExt cx="22541278" cy="571240"/>
          </a:xfrm>
        </p:grpSpPr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56301" y="0"/>
              <a:ext cx="484978" cy="57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8" name="Page"/>
            <p:cNvSpPr txBox="1"/>
            <p:nvPr/>
          </p:nvSpPr>
          <p:spPr>
            <a:xfrm>
              <a:off x="0" y="92629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92929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</p:grp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81381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27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2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79460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roup"/>
          <p:cNvGrpSpPr/>
          <p:nvPr/>
        </p:nvGrpSpPr>
        <p:grpSpPr>
          <a:xfrm>
            <a:off x="943704" y="12744536"/>
            <a:ext cx="22552598" cy="597905"/>
            <a:chOff x="0" y="0"/>
            <a:chExt cx="22552596" cy="597904"/>
          </a:xfrm>
        </p:grpSpPr>
        <p:sp>
          <p:nvSpPr>
            <p:cNvPr id="437" name="Page"/>
            <p:cNvSpPr txBox="1"/>
            <p:nvPr/>
          </p:nvSpPr>
          <p:spPr>
            <a:xfrm>
              <a:off x="0" y="105960"/>
              <a:ext cx="3784130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Page</a:t>
              </a:r>
            </a:p>
          </p:txBody>
        </p:sp>
        <p:pic>
          <p:nvPicPr>
            <p:cNvPr id="43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44983" y="0"/>
              <a:ext cx="507614" cy="597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81590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cover Red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51864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cover Blue">
    <p:bg>
      <p:bgPr>
        <a:solidFill>
          <a:srgbClr val="1C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3120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Icon">
    <p:bg>
      <p:bgPr>
        <a:solidFill>
          <a:srgbClr val="C33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667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2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3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4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77" r:id="rId4"/>
    <p:sldLayoutId id="2147483685" r:id="rId5"/>
    <p:sldLayoutId id="2147483786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2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3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4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0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  <p:sldLayoutId id="2147483706" r:id="rId10"/>
    <p:sldLayoutId id="2147483708" r:id="rId11"/>
    <p:sldLayoutId id="2147483709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978724" y="423621"/>
            <a:ext cx="22426553" cy="571242"/>
            <a:chOff x="0" y="0"/>
            <a:chExt cx="22426552" cy="571240"/>
          </a:xfrm>
        </p:grpSpPr>
        <p:sp>
          <p:nvSpPr>
            <p:cNvPr id="2" name="Van lang University"/>
            <p:cNvSpPr txBox="1"/>
            <p:nvPr/>
          </p:nvSpPr>
          <p:spPr>
            <a:xfrm>
              <a:off x="20586" y="22453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Van lang University</a:t>
              </a:r>
            </a:p>
          </p:txBody>
        </p:sp>
        <p:sp>
          <p:nvSpPr>
            <p:cNvPr id="3" name="Date 2022"/>
            <p:cNvSpPr txBox="1"/>
            <p:nvPr/>
          </p:nvSpPr>
          <p:spPr>
            <a:xfrm>
              <a:off x="18631172" y="-1"/>
              <a:ext cx="3784131" cy="385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r">
                <a:defRPr sz="1500" b="1" cap="all" spc="7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Date 2022</a:t>
              </a:r>
            </a:p>
          </p:txBody>
        </p:sp>
        <p:sp>
          <p:nvSpPr>
            <p:cNvPr id="4" name="Line"/>
            <p:cNvSpPr/>
            <p:nvPr/>
          </p:nvSpPr>
          <p:spPr>
            <a:xfrm>
              <a:off x="0" y="571240"/>
              <a:ext cx="22426553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4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4" r:id="rId11"/>
    <p:sldLayoutId id="2147483755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3353C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55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6.png"/><Relationship Id="rId11" Type="http://schemas.microsoft.com/office/2007/relationships/diagramDrawing" Target="../diagrams/drawing3.xml"/><Relationship Id="rId5" Type="http://schemas.openxmlformats.org/officeDocument/2006/relationships/chart" Target="../charts/chart5.xml"/><Relationship Id="rId10" Type="http://schemas.openxmlformats.org/officeDocument/2006/relationships/diagramColors" Target="../diagrams/colors3.xml"/><Relationship Id="rId4" Type="http://schemas.openxmlformats.org/officeDocument/2006/relationships/chart" Target="../charts/chart4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ao.nguyenphuong@vlu.edu.vn" TargetMode="External"/><Relationship Id="rId2" Type="http://schemas.openxmlformats.org/officeDocument/2006/relationships/hyperlink" Target="mailto:huong.tnb@vlu.edu.vn" TargetMode="Externa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F73BC3-1599-2CE4-A84E-B5E96A24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69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FDBE3-A5F5-07AA-0FAE-BC2C778B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749" y="468700"/>
            <a:ext cx="2665337" cy="21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63" y="1749509"/>
            <a:ext cx="2020182" cy="2020182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Big Title">
            <a:extLst>
              <a:ext uri="{FF2B5EF4-FFF2-40B4-BE49-F238E27FC236}">
                <a16:creationId xmlns:a16="http://schemas.microsoft.com/office/drawing/2014/main" id="{D8666CCD-18A7-0393-788A-FBE12F7D1BAD}"/>
              </a:ext>
            </a:extLst>
          </p:cNvPr>
          <p:cNvSpPr txBox="1"/>
          <p:nvPr/>
        </p:nvSpPr>
        <p:spPr>
          <a:xfrm>
            <a:off x="3095281" y="1447071"/>
            <a:ext cx="19430915" cy="262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/>
              <a:t>How to design test items </a:t>
            </a:r>
          </a:p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/>
              <a:t>using bloom’s taxonomy</a:t>
            </a:r>
            <a:endParaRPr lang="en-US" sz="6000"/>
          </a:p>
        </p:txBody>
      </p:sp>
      <p:pic>
        <p:nvPicPr>
          <p:cNvPr id="3074" name="Picture 2" descr="Bloom's taxonomy | teaching English Tips | English EFL">
            <a:extLst>
              <a:ext uri="{FF2B5EF4-FFF2-40B4-BE49-F238E27FC236}">
                <a16:creationId xmlns:a16="http://schemas.microsoft.com/office/drawing/2014/main" id="{6C6B8C07-D9BD-A037-69B4-58BCA30D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0" y="4802943"/>
            <a:ext cx="12077435" cy="88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A2C4DC-BA74-0C38-EB8A-BD4C4BFE8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49270"/>
              </p:ext>
            </p:extLst>
          </p:nvPr>
        </p:nvGraphicFramePr>
        <p:xfrm>
          <a:off x="13014016" y="4616314"/>
          <a:ext cx="10650656" cy="8133126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2275302">
                  <a:extLst>
                    <a:ext uri="{9D8B030D-6E8A-4147-A177-3AD203B41FA5}">
                      <a16:colId xmlns:a16="http://schemas.microsoft.com/office/drawing/2014/main" val="1739689305"/>
                    </a:ext>
                  </a:extLst>
                </a:gridCol>
                <a:gridCol w="2387857">
                  <a:extLst>
                    <a:ext uri="{9D8B030D-6E8A-4147-A177-3AD203B41FA5}">
                      <a16:colId xmlns:a16="http://schemas.microsoft.com/office/drawing/2014/main" val="990504655"/>
                    </a:ext>
                  </a:extLst>
                </a:gridCol>
                <a:gridCol w="5987497">
                  <a:extLst>
                    <a:ext uri="{9D8B030D-6E8A-4147-A177-3AD203B41FA5}">
                      <a16:colId xmlns:a16="http://schemas.microsoft.com/office/drawing/2014/main" val="2495588736"/>
                    </a:ext>
                  </a:extLst>
                </a:gridCol>
              </a:tblGrid>
              <a:tr h="53390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22052"/>
                  </a:ext>
                </a:extLst>
              </a:tr>
              <a:tr h="755393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Write a paragraph of 120 words</a:t>
                      </a:r>
                    </a:p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46521"/>
                  </a:ext>
                </a:extLst>
              </a:tr>
              <a:tr h="1350455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  <a:p>
                      <a:pPr algn="ctr"/>
                      <a:r>
                        <a:rPr lang="en-US" sz="2000" b="1"/>
                        <a:t>Evaluate the given information (compare/ contrast, agree/disagree, problem &amp; solution,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45974"/>
                  </a:ext>
                </a:extLst>
              </a:tr>
              <a:tr h="129915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  <a:p>
                      <a:pPr algn="ctr"/>
                      <a:r>
                        <a:rPr lang="en-US" sz="2000" b="1"/>
                        <a:t>Analyze the given issue &amp; related information to respond to the task</a:t>
                      </a:r>
                    </a:p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98093"/>
                  </a:ext>
                </a:extLst>
              </a:tr>
              <a:tr h="1393487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  <a:p>
                      <a:pPr algn="ctr"/>
                      <a:r>
                        <a:rPr lang="en-US" sz="2000" b="1"/>
                        <a:t>Use the words and grammar points appropriately to respond to the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28405"/>
                  </a:ext>
                </a:extLst>
              </a:tr>
              <a:tr h="1903419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Inference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Main idea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Details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Word meaning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Inference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Main idea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Details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Word meaning</a:t>
                      </a:r>
                    </a:p>
                    <a:p>
                      <a:pPr algn="ctr"/>
                      <a:r>
                        <a:rPr lang="en-US" sz="2000" b="1"/>
                        <a:t>Attitude</a:t>
                      </a:r>
                    </a:p>
                    <a:p>
                      <a:pPr algn="ctr"/>
                      <a:r>
                        <a:rPr lang="en-US" sz="2000" b="1"/>
                        <a:t>Opinion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Understand the vocabulary &amp; grammar used in the question &amp; writing response</a:t>
                      </a:r>
                    </a:p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3316"/>
                  </a:ext>
                </a:extLst>
              </a:tr>
              <a:tr h="86901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Vocabulary</a:t>
                      </a:r>
                    </a:p>
                    <a:p>
                      <a:pPr algn="ctr"/>
                      <a:r>
                        <a:rPr lang="en-US" sz="2000" b="1"/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5882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F22E8F-62E8-D3E0-8CC8-838B5AFFBDB8}"/>
              </a:ext>
            </a:extLst>
          </p:cNvPr>
          <p:cNvCxnSpPr>
            <a:cxnSpLocks/>
          </p:cNvCxnSpPr>
          <p:nvPr/>
        </p:nvCxnSpPr>
        <p:spPr>
          <a:xfrm>
            <a:off x="9564624" y="5303520"/>
            <a:ext cx="3194301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DB0A49-0B0F-7505-7247-250691003CE9}"/>
              </a:ext>
            </a:extLst>
          </p:cNvPr>
          <p:cNvCxnSpPr>
            <a:cxnSpLocks/>
          </p:cNvCxnSpPr>
          <p:nvPr/>
        </p:nvCxnSpPr>
        <p:spPr>
          <a:xfrm>
            <a:off x="10091923" y="6431280"/>
            <a:ext cx="2718816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270C41-FE52-D049-6878-992EFCC32210}"/>
              </a:ext>
            </a:extLst>
          </p:cNvPr>
          <p:cNvCxnSpPr/>
          <p:nvPr/>
        </p:nvCxnSpPr>
        <p:spPr>
          <a:xfrm>
            <a:off x="10847824" y="7711440"/>
            <a:ext cx="1962915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5C5324-7265-9D46-32C3-5EFC05B1778A}"/>
              </a:ext>
            </a:extLst>
          </p:cNvPr>
          <p:cNvCxnSpPr>
            <a:cxnSpLocks/>
          </p:cNvCxnSpPr>
          <p:nvPr/>
        </p:nvCxnSpPr>
        <p:spPr>
          <a:xfrm>
            <a:off x="11399520" y="9094694"/>
            <a:ext cx="1411219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51C2F3-B81F-F0F2-AEC1-6EC7C4891638}"/>
              </a:ext>
            </a:extLst>
          </p:cNvPr>
          <p:cNvCxnSpPr>
            <a:cxnSpLocks/>
          </p:cNvCxnSpPr>
          <p:nvPr/>
        </p:nvCxnSpPr>
        <p:spPr>
          <a:xfrm>
            <a:off x="11978640" y="10472928"/>
            <a:ext cx="832101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BED8EE-03FE-0268-B70A-DD2F5C93312C}"/>
              </a:ext>
            </a:extLst>
          </p:cNvPr>
          <p:cNvCxnSpPr>
            <a:cxnSpLocks/>
          </p:cNvCxnSpPr>
          <p:nvPr/>
        </p:nvCxnSpPr>
        <p:spPr>
          <a:xfrm>
            <a:off x="12268195" y="12021312"/>
            <a:ext cx="661725" cy="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719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97" y="1471530"/>
            <a:ext cx="1885838" cy="188583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Big Title">
            <a:extLst>
              <a:ext uri="{FF2B5EF4-FFF2-40B4-BE49-F238E27FC236}">
                <a16:creationId xmlns:a16="http://schemas.microsoft.com/office/drawing/2014/main" id="{D8666CCD-18A7-0393-788A-FBE12F7D1BAD}"/>
              </a:ext>
            </a:extLst>
          </p:cNvPr>
          <p:cNvSpPr txBox="1"/>
          <p:nvPr/>
        </p:nvSpPr>
        <p:spPr>
          <a:xfrm>
            <a:off x="2899844" y="1612986"/>
            <a:ext cx="19430915" cy="1418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/>
              <a:t>THE DEVELOPMENT OF WRITING TEST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051D82-91C1-B69C-D07F-828076ED8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278246"/>
              </p:ext>
            </p:extLst>
          </p:nvPr>
        </p:nvGraphicFramePr>
        <p:xfrm>
          <a:off x="871193" y="3947048"/>
          <a:ext cx="12223015" cy="97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IELTS Writing Test (Task 2) Band 5 - YouTube">
            <a:extLst>
              <a:ext uri="{FF2B5EF4-FFF2-40B4-BE49-F238E27FC236}">
                <a16:creationId xmlns:a16="http://schemas.microsoft.com/office/drawing/2014/main" id="{F4D9690E-4DCE-922A-D393-8BE6943B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813" y="4159648"/>
            <a:ext cx="10184315" cy="57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7DA8AD-3A7A-38D8-6D9B-C9C14E8F6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67740"/>
              </p:ext>
            </p:extLst>
          </p:nvPr>
        </p:nvGraphicFramePr>
        <p:xfrm>
          <a:off x="13893319" y="10299869"/>
          <a:ext cx="961948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248">
                  <a:extLst>
                    <a:ext uri="{9D8B030D-6E8A-4147-A177-3AD203B41FA5}">
                      <a16:colId xmlns:a16="http://schemas.microsoft.com/office/drawing/2014/main" val="1661641434"/>
                    </a:ext>
                  </a:extLst>
                </a:gridCol>
                <a:gridCol w="1603248">
                  <a:extLst>
                    <a:ext uri="{9D8B030D-6E8A-4147-A177-3AD203B41FA5}">
                      <a16:colId xmlns:a16="http://schemas.microsoft.com/office/drawing/2014/main" val="730481099"/>
                    </a:ext>
                  </a:extLst>
                </a:gridCol>
                <a:gridCol w="1603248">
                  <a:extLst>
                    <a:ext uri="{9D8B030D-6E8A-4147-A177-3AD203B41FA5}">
                      <a16:colId xmlns:a16="http://schemas.microsoft.com/office/drawing/2014/main" val="3811447534"/>
                    </a:ext>
                  </a:extLst>
                </a:gridCol>
                <a:gridCol w="1603248">
                  <a:extLst>
                    <a:ext uri="{9D8B030D-6E8A-4147-A177-3AD203B41FA5}">
                      <a16:colId xmlns:a16="http://schemas.microsoft.com/office/drawing/2014/main" val="3535179655"/>
                    </a:ext>
                  </a:extLst>
                </a:gridCol>
                <a:gridCol w="1603248">
                  <a:extLst>
                    <a:ext uri="{9D8B030D-6E8A-4147-A177-3AD203B41FA5}">
                      <a16:colId xmlns:a16="http://schemas.microsoft.com/office/drawing/2014/main" val="383491907"/>
                    </a:ext>
                  </a:extLst>
                </a:gridCol>
                <a:gridCol w="1603248">
                  <a:extLst>
                    <a:ext uri="{9D8B030D-6E8A-4147-A177-3AD203B41FA5}">
                      <a16:colId xmlns:a16="http://schemas.microsoft.com/office/drawing/2014/main" val="1371379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518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D324C1-623F-849B-224B-EF58FC0DCBC9}"/>
              </a:ext>
            </a:extLst>
          </p:cNvPr>
          <p:cNvSpPr/>
          <p:nvPr/>
        </p:nvSpPr>
        <p:spPr>
          <a:xfrm>
            <a:off x="15253180" y="11534373"/>
            <a:ext cx="70775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HOLISTIC WRITING RUBRIC</a:t>
            </a:r>
          </a:p>
        </p:txBody>
      </p:sp>
    </p:spTree>
    <p:extLst>
      <p:ext uri="{BB962C8B-B14F-4D97-AF65-F5344CB8AC3E}">
        <p14:creationId xmlns:p14="http://schemas.microsoft.com/office/powerpoint/2010/main" val="3495082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8503" y="5652814"/>
            <a:ext cx="17613335" cy="812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1"/>
          <p:cNvSpPr txBox="1"/>
          <p:nvPr/>
        </p:nvSpPr>
        <p:spPr>
          <a:xfrm>
            <a:off x="17133397" y="3958845"/>
            <a:ext cx="8737130" cy="942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00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0" b="1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</a:t>
            </a:r>
            <a:endParaRPr kumimoji="0" sz="100000" b="1" i="0" u="none" strike="noStrike" kern="0" cap="all" spc="0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63" name="Subtitle"/>
          <p:cNvSpPr txBox="1"/>
          <p:nvPr/>
        </p:nvSpPr>
        <p:spPr>
          <a:xfrm>
            <a:off x="931904" y="2997438"/>
            <a:ext cx="15981919" cy="1009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6000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PART 3</a:t>
            </a:r>
            <a:endParaRPr kumimoji="0" sz="6000" b="0" i="0" u="none" strike="noStrike" kern="0" cap="all" spc="0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64" name="Big Title"/>
          <p:cNvSpPr txBox="1"/>
          <p:nvPr/>
        </p:nvSpPr>
        <p:spPr>
          <a:xfrm>
            <a:off x="934179" y="4045680"/>
            <a:ext cx="15979644" cy="399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55000" lnSpcReduction="20000"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 snapshot of high school students' English language proficiency</a:t>
            </a:r>
          </a:p>
        </p:txBody>
      </p:sp>
      <p:sp>
        <p:nvSpPr>
          <p:cNvPr id="565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567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8725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Lorem ipsum dolor sit amet, consectetur adipiscing elit, sed do"/>
          <p:cNvSpPr txBox="1"/>
          <p:nvPr/>
        </p:nvSpPr>
        <p:spPr>
          <a:xfrm>
            <a:off x="1601606" y="1457746"/>
            <a:ext cx="21547639" cy="521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>
              <a:lnSpc>
                <a:spcPct val="80000"/>
              </a:lnSpc>
              <a:defRPr sz="11200" b="1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Students</a:t>
            </a:r>
            <a:r>
              <a:rPr lang="en-US" sz="9600">
                <a:latin typeface="Helvetica"/>
                <a:cs typeface="Helvetica"/>
              </a:rPr>
              <a:t>'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distribution across CEFR levels</a:t>
            </a:r>
          </a:p>
        </p:txBody>
      </p:sp>
      <p:sp>
        <p:nvSpPr>
          <p:cNvPr id="635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637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58EC9C-4746-8FCD-4761-62366CD48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38236"/>
              </p:ext>
            </p:extLst>
          </p:nvPr>
        </p:nvGraphicFramePr>
        <p:xfrm>
          <a:off x="11009653" y="5407565"/>
          <a:ext cx="11283696" cy="715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A84630-FFBE-8E14-E323-C30F45FD0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3948"/>
              </p:ext>
            </p:extLst>
          </p:nvPr>
        </p:nvGraphicFramePr>
        <p:xfrm>
          <a:off x="17044694" y="4566317"/>
          <a:ext cx="5248655" cy="565098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463415">
                  <a:extLst>
                    <a:ext uri="{9D8B030D-6E8A-4147-A177-3AD203B41FA5}">
                      <a16:colId xmlns:a16="http://schemas.microsoft.com/office/drawing/2014/main" val="2115799246"/>
                    </a:ext>
                  </a:extLst>
                </a:gridCol>
                <a:gridCol w="1892620">
                  <a:extLst>
                    <a:ext uri="{9D8B030D-6E8A-4147-A177-3AD203B41FA5}">
                      <a16:colId xmlns:a16="http://schemas.microsoft.com/office/drawing/2014/main" val="2901296613"/>
                    </a:ext>
                  </a:extLst>
                </a:gridCol>
                <a:gridCol w="1892620">
                  <a:extLst>
                    <a:ext uri="{9D8B030D-6E8A-4147-A177-3AD203B41FA5}">
                      <a16:colId xmlns:a16="http://schemas.microsoft.com/office/drawing/2014/main" val="2144504653"/>
                    </a:ext>
                  </a:extLst>
                </a:gridCol>
              </a:tblGrid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Pre-A1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464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43348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A1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6810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18201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A2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2312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33405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A2+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1295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9946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B1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584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80537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B1+</a:t>
                      </a:r>
                      <a:endParaRPr lang="en-US" sz="3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92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294735"/>
                  </a:ext>
                </a:extLst>
              </a:tr>
              <a:tr h="80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3200" b="1" i="0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11557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1637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241557-B2AE-17E8-4EFD-F6D3FAC3A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267681"/>
              </p:ext>
            </p:extLst>
          </p:nvPr>
        </p:nvGraphicFramePr>
        <p:xfrm>
          <a:off x="210107" y="5407565"/>
          <a:ext cx="10194431" cy="781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04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22" y="1566503"/>
            <a:ext cx="1615345" cy="1615345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Big Title">
            <a:extLst>
              <a:ext uri="{FF2B5EF4-FFF2-40B4-BE49-F238E27FC236}">
                <a16:creationId xmlns:a16="http://schemas.microsoft.com/office/drawing/2014/main" id="{D8666CCD-18A7-0393-788A-FBE12F7D1BAD}"/>
              </a:ext>
            </a:extLst>
          </p:cNvPr>
          <p:cNvSpPr txBox="1"/>
          <p:nvPr/>
        </p:nvSpPr>
        <p:spPr>
          <a:xfrm>
            <a:off x="3641183" y="1566503"/>
            <a:ext cx="19430915" cy="262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kumimoji="0" lang="en-US" sz="6000" b="1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DIFFICULTIES FACED BY </a:t>
            </a:r>
            <a:r>
              <a:rPr lang="en-US" sz="6000">
                <a:latin typeface="Helvetica"/>
                <a:cs typeface="Helvetica"/>
              </a:rPr>
              <a:t>HIGH SCHOOL</a:t>
            </a:r>
            <a:r>
              <a:rPr kumimoji="0" lang="en-US" sz="6000" b="1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STUDENTS</a:t>
            </a:r>
            <a:endParaRPr kumimoji="0" lang="en-US" sz="5400" b="1" i="0" u="none" strike="noStrike" kern="0" cap="all" spc="0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66893C-9B14-AD0F-6FEF-57330AC60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900988"/>
              </p:ext>
            </p:extLst>
          </p:nvPr>
        </p:nvGraphicFramePr>
        <p:xfrm>
          <a:off x="280415" y="4645152"/>
          <a:ext cx="11423906" cy="805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0AC671-6A2E-C2E8-373D-03A88A380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35877"/>
              </p:ext>
            </p:extLst>
          </p:nvPr>
        </p:nvGraphicFramePr>
        <p:xfrm>
          <a:off x="11704321" y="4336313"/>
          <a:ext cx="12399264" cy="805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8535ECA-1456-87E6-38E4-573179BD5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0091" y="9564624"/>
            <a:ext cx="2793493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9839A-C72A-FF78-1533-A876BF8F9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585770"/>
              </p:ext>
            </p:extLst>
          </p:nvPr>
        </p:nvGraphicFramePr>
        <p:xfrm>
          <a:off x="7613080" y="2889504"/>
          <a:ext cx="7821991" cy="583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D79612-D370-9339-0B8C-3905CA69ED2A}"/>
              </a:ext>
            </a:extLst>
          </p:cNvPr>
          <p:cNvSpPr/>
          <p:nvPr/>
        </p:nvSpPr>
        <p:spPr>
          <a:xfrm>
            <a:off x="3822192" y="12106656"/>
            <a:ext cx="3163824" cy="438912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E1882D-88D8-51B3-E42C-84CBBE10C2E1}"/>
              </a:ext>
            </a:extLst>
          </p:cNvPr>
          <p:cNvSpPr/>
          <p:nvPr/>
        </p:nvSpPr>
        <p:spPr>
          <a:xfrm>
            <a:off x="16422626" y="11930041"/>
            <a:ext cx="4887465" cy="46397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1B2C00-7CB4-2CA6-DDCE-84ABE70DB062}"/>
              </a:ext>
            </a:extLst>
          </p:cNvPr>
          <p:cNvSpPr/>
          <p:nvPr/>
        </p:nvSpPr>
        <p:spPr>
          <a:xfrm>
            <a:off x="12679681" y="11941523"/>
            <a:ext cx="949451" cy="46397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9BDC94-6824-5BE0-42E2-642E03E3FC45}"/>
              </a:ext>
            </a:extLst>
          </p:cNvPr>
          <p:cNvSpPr/>
          <p:nvPr/>
        </p:nvSpPr>
        <p:spPr>
          <a:xfrm>
            <a:off x="9107425" y="12162026"/>
            <a:ext cx="1026002" cy="46397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675BE0-6C93-E659-D10A-E3306567CCC7}"/>
              </a:ext>
            </a:extLst>
          </p:cNvPr>
          <p:cNvSpPr/>
          <p:nvPr/>
        </p:nvSpPr>
        <p:spPr>
          <a:xfrm>
            <a:off x="627127" y="12075635"/>
            <a:ext cx="949451" cy="46397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9032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836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Lorem ipsum dolor sit amet, consectetur">
            <a:extLst>
              <a:ext uri="{FF2B5EF4-FFF2-40B4-BE49-F238E27FC236}">
                <a16:creationId xmlns:a16="http://schemas.microsoft.com/office/drawing/2014/main" id="{AA19376C-C913-77D1-6878-E0962BDF19A4}"/>
              </a:ext>
            </a:extLst>
          </p:cNvPr>
          <p:cNvSpPr txBox="1"/>
          <p:nvPr/>
        </p:nvSpPr>
        <p:spPr>
          <a:xfrm>
            <a:off x="671948" y="1397194"/>
            <a:ext cx="22733329" cy="325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1200" b="1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>
                <a:latin typeface="Helvetica"/>
                <a:cs typeface="Helvetica"/>
              </a:rPr>
              <a:t>PRODUCTIVE SKILL - WRITING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60A342-90E7-7DF1-29E7-60727335F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90507"/>
              </p:ext>
            </p:extLst>
          </p:nvPr>
        </p:nvGraphicFramePr>
        <p:xfrm>
          <a:off x="844490" y="3058778"/>
          <a:ext cx="11758795" cy="957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580A11-D454-74D7-CE82-DB7BEFEAC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552434"/>
              </p:ext>
            </p:extLst>
          </p:nvPr>
        </p:nvGraphicFramePr>
        <p:xfrm>
          <a:off x="13223135" y="3058778"/>
          <a:ext cx="10354684" cy="926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B0166D-445C-A795-4B64-B77CF48223E2}"/>
              </a:ext>
            </a:extLst>
          </p:cNvPr>
          <p:cNvSpPr/>
          <p:nvPr/>
        </p:nvSpPr>
        <p:spPr>
          <a:xfrm>
            <a:off x="671948" y="10917936"/>
            <a:ext cx="11251828" cy="1188720"/>
          </a:xfrm>
          <a:custGeom>
            <a:avLst/>
            <a:gdLst>
              <a:gd name="connsiteX0" fmla="*/ 0 w 11251828"/>
              <a:gd name="connsiteY0" fmla="*/ 198124 h 1188720"/>
              <a:gd name="connsiteX1" fmla="*/ 198124 w 11251828"/>
              <a:gd name="connsiteY1" fmla="*/ 0 h 1188720"/>
              <a:gd name="connsiteX2" fmla="*/ 876598 w 11251828"/>
              <a:gd name="connsiteY2" fmla="*/ 0 h 1188720"/>
              <a:gd name="connsiteX3" fmla="*/ 1229404 w 11251828"/>
              <a:gd name="connsiteY3" fmla="*/ 0 h 1188720"/>
              <a:gd name="connsiteX4" fmla="*/ 1907878 w 11251828"/>
              <a:gd name="connsiteY4" fmla="*/ 0 h 1188720"/>
              <a:gd name="connsiteX5" fmla="*/ 2477796 w 11251828"/>
              <a:gd name="connsiteY5" fmla="*/ 0 h 1188720"/>
              <a:gd name="connsiteX6" fmla="*/ 3264825 w 11251828"/>
              <a:gd name="connsiteY6" fmla="*/ 0 h 1188720"/>
              <a:gd name="connsiteX7" fmla="*/ 4051855 w 11251828"/>
              <a:gd name="connsiteY7" fmla="*/ 0 h 1188720"/>
              <a:gd name="connsiteX8" fmla="*/ 4621773 w 11251828"/>
              <a:gd name="connsiteY8" fmla="*/ 0 h 1188720"/>
              <a:gd name="connsiteX9" fmla="*/ 4974579 w 11251828"/>
              <a:gd name="connsiteY9" fmla="*/ 0 h 1188720"/>
              <a:gd name="connsiteX10" fmla="*/ 5870165 w 11251828"/>
              <a:gd name="connsiteY10" fmla="*/ 0 h 1188720"/>
              <a:gd name="connsiteX11" fmla="*/ 6765750 w 11251828"/>
              <a:gd name="connsiteY11" fmla="*/ 0 h 1188720"/>
              <a:gd name="connsiteX12" fmla="*/ 7661335 w 11251828"/>
              <a:gd name="connsiteY12" fmla="*/ 0 h 1188720"/>
              <a:gd name="connsiteX13" fmla="*/ 8122697 w 11251828"/>
              <a:gd name="connsiteY13" fmla="*/ 0 h 1188720"/>
              <a:gd name="connsiteX14" fmla="*/ 8692615 w 11251828"/>
              <a:gd name="connsiteY14" fmla="*/ 0 h 1188720"/>
              <a:gd name="connsiteX15" fmla="*/ 9262533 w 11251828"/>
              <a:gd name="connsiteY15" fmla="*/ 0 h 1188720"/>
              <a:gd name="connsiteX16" fmla="*/ 9615340 w 11251828"/>
              <a:gd name="connsiteY16" fmla="*/ 0 h 1188720"/>
              <a:gd name="connsiteX17" fmla="*/ 10076702 w 11251828"/>
              <a:gd name="connsiteY17" fmla="*/ 0 h 1188720"/>
              <a:gd name="connsiteX18" fmla="*/ 10429508 w 11251828"/>
              <a:gd name="connsiteY18" fmla="*/ 0 h 1188720"/>
              <a:gd name="connsiteX19" fmla="*/ 11053704 w 11251828"/>
              <a:gd name="connsiteY19" fmla="*/ 0 h 1188720"/>
              <a:gd name="connsiteX20" fmla="*/ 11251828 w 11251828"/>
              <a:gd name="connsiteY20" fmla="*/ 198124 h 1188720"/>
              <a:gd name="connsiteX21" fmla="*/ 11251828 w 11251828"/>
              <a:gd name="connsiteY21" fmla="*/ 570586 h 1188720"/>
              <a:gd name="connsiteX22" fmla="*/ 11251828 w 11251828"/>
              <a:gd name="connsiteY22" fmla="*/ 990596 h 1188720"/>
              <a:gd name="connsiteX23" fmla="*/ 11053704 w 11251828"/>
              <a:gd name="connsiteY23" fmla="*/ 1188720 h 1188720"/>
              <a:gd name="connsiteX24" fmla="*/ 10700898 w 11251828"/>
              <a:gd name="connsiteY24" fmla="*/ 1188720 h 1188720"/>
              <a:gd name="connsiteX25" fmla="*/ 9913868 w 11251828"/>
              <a:gd name="connsiteY25" fmla="*/ 1188720 h 1188720"/>
              <a:gd name="connsiteX26" fmla="*/ 9018283 w 11251828"/>
              <a:gd name="connsiteY26" fmla="*/ 1188720 h 1188720"/>
              <a:gd name="connsiteX27" fmla="*/ 8665476 w 11251828"/>
              <a:gd name="connsiteY27" fmla="*/ 1188720 h 1188720"/>
              <a:gd name="connsiteX28" fmla="*/ 8095558 w 11251828"/>
              <a:gd name="connsiteY28" fmla="*/ 1188720 h 1188720"/>
              <a:gd name="connsiteX29" fmla="*/ 7742752 w 11251828"/>
              <a:gd name="connsiteY29" fmla="*/ 1188720 h 1188720"/>
              <a:gd name="connsiteX30" fmla="*/ 7389946 w 11251828"/>
              <a:gd name="connsiteY30" fmla="*/ 1188720 h 1188720"/>
              <a:gd name="connsiteX31" fmla="*/ 6820028 w 11251828"/>
              <a:gd name="connsiteY31" fmla="*/ 1188720 h 1188720"/>
              <a:gd name="connsiteX32" fmla="*/ 5924442 w 11251828"/>
              <a:gd name="connsiteY32" fmla="*/ 1188720 h 1188720"/>
              <a:gd name="connsiteX33" fmla="*/ 5354524 w 11251828"/>
              <a:gd name="connsiteY33" fmla="*/ 1188720 h 1188720"/>
              <a:gd name="connsiteX34" fmla="*/ 4893162 w 11251828"/>
              <a:gd name="connsiteY34" fmla="*/ 1188720 h 1188720"/>
              <a:gd name="connsiteX35" fmla="*/ 3997577 w 11251828"/>
              <a:gd name="connsiteY35" fmla="*/ 1188720 h 1188720"/>
              <a:gd name="connsiteX36" fmla="*/ 3536215 w 11251828"/>
              <a:gd name="connsiteY36" fmla="*/ 1188720 h 1188720"/>
              <a:gd name="connsiteX37" fmla="*/ 2857741 w 11251828"/>
              <a:gd name="connsiteY37" fmla="*/ 1188720 h 1188720"/>
              <a:gd name="connsiteX38" fmla="*/ 1962156 w 11251828"/>
              <a:gd name="connsiteY38" fmla="*/ 1188720 h 1188720"/>
              <a:gd name="connsiteX39" fmla="*/ 1392238 w 11251828"/>
              <a:gd name="connsiteY39" fmla="*/ 1188720 h 1188720"/>
              <a:gd name="connsiteX40" fmla="*/ 930876 w 11251828"/>
              <a:gd name="connsiteY40" fmla="*/ 1188720 h 1188720"/>
              <a:gd name="connsiteX41" fmla="*/ 198124 w 11251828"/>
              <a:gd name="connsiteY41" fmla="*/ 1188720 h 1188720"/>
              <a:gd name="connsiteX42" fmla="*/ 0 w 11251828"/>
              <a:gd name="connsiteY42" fmla="*/ 990596 h 1188720"/>
              <a:gd name="connsiteX43" fmla="*/ 0 w 11251828"/>
              <a:gd name="connsiteY43" fmla="*/ 618134 h 1188720"/>
              <a:gd name="connsiteX44" fmla="*/ 0 w 11251828"/>
              <a:gd name="connsiteY44" fmla="*/ 198124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51828" h="1188720" extrusionOk="0">
                <a:moveTo>
                  <a:pt x="0" y="198124"/>
                </a:moveTo>
                <a:cubicBezTo>
                  <a:pt x="369" y="111639"/>
                  <a:pt x="91271" y="-4044"/>
                  <a:pt x="198124" y="0"/>
                </a:cubicBezTo>
                <a:cubicBezTo>
                  <a:pt x="532560" y="-28219"/>
                  <a:pt x="587646" y="20828"/>
                  <a:pt x="876598" y="0"/>
                </a:cubicBezTo>
                <a:cubicBezTo>
                  <a:pt x="1165550" y="-20828"/>
                  <a:pt x="1053392" y="460"/>
                  <a:pt x="1229404" y="0"/>
                </a:cubicBezTo>
                <a:cubicBezTo>
                  <a:pt x="1405416" y="-460"/>
                  <a:pt x="1604883" y="-33182"/>
                  <a:pt x="1907878" y="0"/>
                </a:cubicBezTo>
                <a:cubicBezTo>
                  <a:pt x="2210873" y="33182"/>
                  <a:pt x="2252979" y="22605"/>
                  <a:pt x="2477796" y="0"/>
                </a:cubicBezTo>
                <a:cubicBezTo>
                  <a:pt x="2702613" y="-22605"/>
                  <a:pt x="2963156" y="-5858"/>
                  <a:pt x="3264825" y="0"/>
                </a:cubicBezTo>
                <a:cubicBezTo>
                  <a:pt x="3566494" y="5858"/>
                  <a:pt x="3742815" y="36236"/>
                  <a:pt x="4051855" y="0"/>
                </a:cubicBezTo>
                <a:cubicBezTo>
                  <a:pt x="4360895" y="-36236"/>
                  <a:pt x="4486624" y="14773"/>
                  <a:pt x="4621773" y="0"/>
                </a:cubicBezTo>
                <a:cubicBezTo>
                  <a:pt x="4756922" y="-14773"/>
                  <a:pt x="4808833" y="4910"/>
                  <a:pt x="4974579" y="0"/>
                </a:cubicBezTo>
                <a:cubicBezTo>
                  <a:pt x="5140325" y="-4910"/>
                  <a:pt x="5619907" y="31833"/>
                  <a:pt x="5870165" y="0"/>
                </a:cubicBezTo>
                <a:cubicBezTo>
                  <a:pt x="6120423" y="-31833"/>
                  <a:pt x="6432189" y="25982"/>
                  <a:pt x="6765750" y="0"/>
                </a:cubicBezTo>
                <a:cubicBezTo>
                  <a:pt x="7099311" y="-25982"/>
                  <a:pt x="7355306" y="-34568"/>
                  <a:pt x="7661335" y="0"/>
                </a:cubicBezTo>
                <a:cubicBezTo>
                  <a:pt x="7967365" y="34568"/>
                  <a:pt x="7929761" y="10762"/>
                  <a:pt x="8122697" y="0"/>
                </a:cubicBezTo>
                <a:cubicBezTo>
                  <a:pt x="8315633" y="-10762"/>
                  <a:pt x="8481982" y="-24843"/>
                  <a:pt x="8692615" y="0"/>
                </a:cubicBezTo>
                <a:cubicBezTo>
                  <a:pt x="8903248" y="24843"/>
                  <a:pt x="9037808" y="13226"/>
                  <a:pt x="9262533" y="0"/>
                </a:cubicBezTo>
                <a:cubicBezTo>
                  <a:pt x="9487258" y="-13226"/>
                  <a:pt x="9453057" y="-9554"/>
                  <a:pt x="9615340" y="0"/>
                </a:cubicBezTo>
                <a:cubicBezTo>
                  <a:pt x="9777623" y="9554"/>
                  <a:pt x="9972144" y="5662"/>
                  <a:pt x="10076702" y="0"/>
                </a:cubicBezTo>
                <a:cubicBezTo>
                  <a:pt x="10181260" y="-5662"/>
                  <a:pt x="10347315" y="11210"/>
                  <a:pt x="10429508" y="0"/>
                </a:cubicBezTo>
                <a:cubicBezTo>
                  <a:pt x="10511701" y="-11210"/>
                  <a:pt x="10883567" y="6364"/>
                  <a:pt x="11053704" y="0"/>
                </a:cubicBezTo>
                <a:cubicBezTo>
                  <a:pt x="11146506" y="5500"/>
                  <a:pt x="11237457" y="104363"/>
                  <a:pt x="11251828" y="198124"/>
                </a:cubicBezTo>
                <a:cubicBezTo>
                  <a:pt x="11255410" y="292580"/>
                  <a:pt x="11270191" y="485208"/>
                  <a:pt x="11251828" y="570586"/>
                </a:cubicBezTo>
                <a:cubicBezTo>
                  <a:pt x="11233465" y="655964"/>
                  <a:pt x="11265706" y="821136"/>
                  <a:pt x="11251828" y="990596"/>
                </a:cubicBezTo>
                <a:cubicBezTo>
                  <a:pt x="11246482" y="1097653"/>
                  <a:pt x="11165794" y="1182191"/>
                  <a:pt x="11053704" y="1188720"/>
                </a:cubicBezTo>
                <a:cubicBezTo>
                  <a:pt x="10933488" y="1202975"/>
                  <a:pt x="10869464" y="1197367"/>
                  <a:pt x="10700898" y="1188720"/>
                </a:cubicBezTo>
                <a:cubicBezTo>
                  <a:pt x="10532332" y="1180073"/>
                  <a:pt x="10071333" y="1177960"/>
                  <a:pt x="9913868" y="1188720"/>
                </a:cubicBezTo>
                <a:cubicBezTo>
                  <a:pt x="9756403" y="1199481"/>
                  <a:pt x="9263299" y="1216891"/>
                  <a:pt x="9018283" y="1188720"/>
                </a:cubicBezTo>
                <a:cubicBezTo>
                  <a:pt x="8773267" y="1160549"/>
                  <a:pt x="8798076" y="1197022"/>
                  <a:pt x="8665476" y="1188720"/>
                </a:cubicBezTo>
                <a:cubicBezTo>
                  <a:pt x="8532876" y="1180418"/>
                  <a:pt x="8358738" y="1215047"/>
                  <a:pt x="8095558" y="1188720"/>
                </a:cubicBezTo>
                <a:cubicBezTo>
                  <a:pt x="7832378" y="1162393"/>
                  <a:pt x="7853682" y="1172729"/>
                  <a:pt x="7742752" y="1188720"/>
                </a:cubicBezTo>
                <a:cubicBezTo>
                  <a:pt x="7631822" y="1204711"/>
                  <a:pt x="7508075" y="1188180"/>
                  <a:pt x="7389946" y="1188720"/>
                </a:cubicBezTo>
                <a:cubicBezTo>
                  <a:pt x="7271817" y="1189260"/>
                  <a:pt x="6985292" y="1215428"/>
                  <a:pt x="6820028" y="1188720"/>
                </a:cubicBezTo>
                <a:cubicBezTo>
                  <a:pt x="6654764" y="1162012"/>
                  <a:pt x="6203856" y="1203506"/>
                  <a:pt x="5924442" y="1188720"/>
                </a:cubicBezTo>
                <a:cubicBezTo>
                  <a:pt x="5645028" y="1173934"/>
                  <a:pt x="5488488" y="1177225"/>
                  <a:pt x="5354524" y="1188720"/>
                </a:cubicBezTo>
                <a:cubicBezTo>
                  <a:pt x="5220560" y="1200215"/>
                  <a:pt x="5047672" y="1193342"/>
                  <a:pt x="4893162" y="1188720"/>
                </a:cubicBezTo>
                <a:cubicBezTo>
                  <a:pt x="4738652" y="1184098"/>
                  <a:pt x="4278021" y="1217087"/>
                  <a:pt x="3997577" y="1188720"/>
                </a:cubicBezTo>
                <a:cubicBezTo>
                  <a:pt x="3717134" y="1160353"/>
                  <a:pt x="3630348" y="1188863"/>
                  <a:pt x="3536215" y="1188720"/>
                </a:cubicBezTo>
                <a:cubicBezTo>
                  <a:pt x="3442082" y="1188577"/>
                  <a:pt x="3115483" y="1220500"/>
                  <a:pt x="2857741" y="1188720"/>
                </a:cubicBezTo>
                <a:cubicBezTo>
                  <a:pt x="2599999" y="1156940"/>
                  <a:pt x="2172396" y="1165942"/>
                  <a:pt x="1962156" y="1188720"/>
                </a:cubicBezTo>
                <a:cubicBezTo>
                  <a:pt x="1751916" y="1211498"/>
                  <a:pt x="1626255" y="1185599"/>
                  <a:pt x="1392238" y="1188720"/>
                </a:cubicBezTo>
                <a:cubicBezTo>
                  <a:pt x="1158221" y="1191841"/>
                  <a:pt x="1039107" y="1209755"/>
                  <a:pt x="930876" y="1188720"/>
                </a:cubicBezTo>
                <a:cubicBezTo>
                  <a:pt x="822645" y="1167685"/>
                  <a:pt x="374563" y="1218138"/>
                  <a:pt x="198124" y="1188720"/>
                </a:cubicBezTo>
                <a:cubicBezTo>
                  <a:pt x="94534" y="1201918"/>
                  <a:pt x="18637" y="1118463"/>
                  <a:pt x="0" y="990596"/>
                </a:cubicBezTo>
                <a:cubicBezTo>
                  <a:pt x="-8442" y="822051"/>
                  <a:pt x="-12955" y="719987"/>
                  <a:pt x="0" y="618134"/>
                </a:cubicBezTo>
                <a:cubicBezTo>
                  <a:pt x="12955" y="516281"/>
                  <a:pt x="18427" y="284172"/>
                  <a:pt x="0" y="198124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17114726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521E5-2ACC-6B30-F331-6CB435FB0534}"/>
              </a:ext>
            </a:extLst>
          </p:cNvPr>
          <p:cNvSpPr txBox="1"/>
          <p:nvPr/>
        </p:nvSpPr>
        <p:spPr>
          <a:xfrm>
            <a:off x="7246008" y="6858000"/>
            <a:ext cx="7829715" cy="342657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VN" sz="3600" b="1" dirty="0">
                <a:solidFill>
                  <a:srgbClr val="00B050"/>
                </a:solidFill>
                <a:ea typeface="Helvetica Neue Medium"/>
                <a:cs typeface="Helvetica Neue Medium"/>
                <a:sym typeface="Helvetica Neue Medium"/>
              </a:rPr>
              <a:t>Length:</a:t>
            </a:r>
            <a:r>
              <a:rPr lang="en-VN" sz="3600" dirty="0">
                <a:solidFill>
                  <a:srgbClr val="00B050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VN" sz="3600" dirty="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10 – 49 words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VN" sz="36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Clarity:</a:t>
            </a:r>
            <a:r>
              <a:rPr kumimoji="0" lang="en-VN" sz="3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VN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Unclear content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VN" sz="3600" b="1" dirty="0">
                <a:solidFill>
                  <a:srgbClr val="00B050"/>
                </a:solidFill>
                <a:ea typeface="Helvetica Neue Medium"/>
                <a:cs typeface="Helvetica Neue Medium"/>
                <a:sym typeface="Helvetica Neue Medium"/>
              </a:rPr>
              <a:t>Sentence structure: </a:t>
            </a:r>
            <a:r>
              <a:rPr lang="en-VN" sz="3600" dirty="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Not logical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VN" sz="36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Cohesion: </a:t>
            </a:r>
            <a:r>
              <a:rPr kumimoji="0" lang="en-VN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No cohesive devices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VN" sz="3600" b="1" dirty="0">
                <a:solidFill>
                  <a:srgbClr val="00B050"/>
                </a:solidFill>
                <a:ea typeface="Helvetica Neue Medium"/>
                <a:cs typeface="Helvetica Neue Medium"/>
                <a:sym typeface="Helvetica Neue Medium"/>
              </a:rPr>
              <a:t>Vocabulary:</a:t>
            </a:r>
            <a:r>
              <a:rPr lang="en-VN" sz="3600" dirty="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Little appropriate use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VN" sz="36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Grammar: </a:t>
            </a:r>
            <a:r>
              <a:rPr kumimoji="0" lang="en-VN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Little appropriate use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A6EA96-5AD6-6B70-8E17-1044C5A02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45531"/>
              </p:ext>
            </p:extLst>
          </p:nvPr>
        </p:nvGraphicFramePr>
        <p:xfrm>
          <a:off x="7041536" y="3875972"/>
          <a:ext cx="8283808" cy="248602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6616824">
                  <a:extLst>
                    <a:ext uri="{9D8B030D-6E8A-4147-A177-3AD203B41FA5}">
                      <a16:colId xmlns:a16="http://schemas.microsoft.com/office/drawing/2014/main" val="1996676440"/>
                    </a:ext>
                  </a:extLst>
                </a:gridCol>
                <a:gridCol w="1666984">
                  <a:extLst>
                    <a:ext uri="{9D8B030D-6E8A-4147-A177-3AD203B41FA5}">
                      <a16:colId xmlns:a16="http://schemas.microsoft.com/office/drawing/2014/main" val="4147396442"/>
                    </a:ext>
                  </a:extLst>
                </a:gridCol>
              </a:tblGrid>
              <a:tr h="49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Mean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4.2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577232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Standard Error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0.1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643948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Median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3.33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4921767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Mode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30135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Standard Deviation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5.2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392607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1D7911F-260B-E3A7-C75E-6C5EBEBD65F5}"/>
              </a:ext>
            </a:extLst>
          </p:cNvPr>
          <p:cNvSpPr/>
          <p:nvPr/>
        </p:nvSpPr>
        <p:spPr>
          <a:xfrm>
            <a:off x="14274126" y="4837443"/>
            <a:ext cx="1221650" cy="64317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2D739-7805-F316-1B4A-D167041A8B33}"/>
              </a:ext>
            </a:extLst>
          </p:cNvPr>
          <p:cNvSpPr txBox="1"/>
          <p:nvPr/>
        </p:nvSpPr>
        <p:spPr>
          <a:xfrm>
            <a:off x="7447176" y="11228018"/>
            <a:ext cx="245059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2138620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 animBg="1"/>
      <p:bldP spid="6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5515" y="5594598"/>
            <a:ext cx="17613335" cy="812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3"/>
          <p:cNvSpPr txBox="1"/>
          <p:nvPr/>
        </p:nvSpPr>
        <p:spPr>
          <a:xfrm>
            <a:off x="17104210" y="6394088"/>
            <a:ext cx="6705445" cy="652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00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vi-VN" sz="70000" dirty="0"/>
              <a:t>4</a:t>
            </a:r>
            <a:endParaRPr sz="70000" dirty="0"/>
          </a:p>
        </p:txBody>
      </p:sp>
      <p:sp>
        <p:nvSpPr>
          <p:cNvPr id="580" name="Big Title"/>
          <p:cNvSpPr txBox="1"/>
          <p:nvPr/>
        </p:nvSpPr>
        <p:spPr>
          <a:xfrm>
            <a:off x="999310" y="1820649"/>
            <a:ext cx="21908816" cy="392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7000"/>
              <a:t>PART 4:</a:t>
            </a:r>
          </a:p>
          <a:p>
            <a:pPr>
              <a:lnSpc>
                <a:spcPct val="170000"/>
              </a:lnSpc>
            </a:pPr>
            <a:r>
              <a:rPr lang="vi-VN" sz="7000"/>
              <a:t>CHALLENGES FACED BY FIRST-YEAR STUDENTS</a:t>
            </a:r>
          </a:p>
        </p:txBody>
      </p:sp>
      <p:sp>
        <p:nvSpPr>
          <p:cNvPr id="581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Van lang University</a:t>
            </a:r>
          </a:p>
        </p:txBody>
      </p:sp>
      <p:sp>
        <p:nvSpPr>
          <p:cNvPr id="582" name="Date 2022"/>
          <p:cNvSpPr txBox="1"/>
          <p:nvPr/>
        </p:nvSpPr>
        <p:spPr>
          <a:xfrm>
            <a:off x="19609897" y="423621"/>
            <a:ext cx="3784131" cy="3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 2022</a:t>
            </a:r>
          </a:p>
        </p:txBody>
      </p:sp>
      <p:sp>
        <p:nvSpPr>
          <p:cNvPr id="583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Van lang University">
            <a:extLst>
              <a:ext uri="{FF2B5EF4-FFF2-40B4-BE49-F238E27FC236}">
                <a16:creationId xmlns:a16="http://schemas.microsoft.com/office/drawing/2014/main" id="{E2D717CD-74D4-B312-D498-B508D453E9B6}"/>
              </a:ext>
            </a:extLst>
          </p:cNvPr>
          <p:cNvSpPr txBox="1"/>
          <p:nvPr/>
        </p:nvSpPr>
        <p:spPr>
          <a:xfrm>
            <a:off x="1151710" y="5984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 dirty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B63D29DB-ACFC-4F1C-E51D-C0E30A05A57C}"/>
              </a:ext>
            </a:extLst>
          </p:cNvPr>
          <p:cNvSpPr/>
          <p:nvPr/>
        </p:nvSpPr>
        <p:spPr>
          <a:xfrm>
            <a:off x="1131124" y="11472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24D8F-B4C1-2C4D-AE0D-EEAA89730938}"/>
              </a:ext>
            </a:extLst>
          </p:cNvPr>
          <p:cNvSpPr txBox="1"/>
          <p:nvPr/>
        </p:nvSpPr>
        <p:spPr>
          <a:xfrm>
            <a:off x="1195137" y="483084"/>
            <a:ext cx="21993726" cy="1949252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SOME CONSIDERATIONS FROM THE INTERPRETATION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OF PLACEMENT TEST RESULTS &amp; THE SURVEY OF COMMON CHALLENGES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OF K28 NON-ENGLISH MAJOR FRESHMEN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438590-679D-168A-72FB-FB75C9379089}"/>
              </a:ext>
            </a:extLst>
          </p:cNvPr>
          <p:cNvSpPr/>
          <p:nvPr/>
        </p:nvSpPr>
        <p:spPr>
          <a:xfrm>
            <a:off x="1195137" y="2680451"/>
            <a:ext cx="4122821" cy="6583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LISTENING SKILL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39B2B7-16D1-A6A8-EAE5-D003D2EA1BF8}"/>
              </a:ext>
            </a:extLst>
          </p:cNvPr>
          <p:cNvSpPr/>
          <p:nvPr/>
        </p:nvSpPr>
        <p:spPr>
          <a:xfrm>
            <a:off x="5747085" y="2680451"/>
            <a:ext cx="4122821" cy="6583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rgbClr val="C00000"/>
                </a:solidFill>
                <a:ea typeface="Helvetica Neue Medium"/>
                <a:cs typeface="Helvetica Neue Medium"/>
                <a:sym typeface="Helvetica Neue Medium"/>
              </a:rPr>
              <a:t>READING</a:t>
            </a: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SKILL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923AFC-0F77-A0F9-21BD-2D81DB904389}"/>
              </a:ext>
            </a:extLst>
          </p:cNvPr>
          <p:cNvSpPr/>
          <p:nvPr/>
        </p:nvSpPr>
        <p:spPr>
          <a:xfrm>
            <a:off x="10082464" y="2680451"/>
            <a:ext cx="7074569" cy="6583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WRITING SKILL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DA9EFB-02BF-917A-FF00-BDDD8EFC481B}"/>
              </a:ext>
            </a:extLst>
          </p:cNvPr>
          <p:cNvSpPr/>
          <p:nvPr/>
        </p:nvSpPr>
        <p:spPr>
          <a:xfrm>
            <a:off x="17365579" y="2680451"/>
            <a:ext cx="6216316" cy="6583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rgbClr val="C00000"/>
                </a:solidFill>
                <a:ea typeface="Helvetica Neue Medium"/>
                <a:cs typeface="Helvetica Neue Medium"/>
                <a:sym typeface="Helvetica Neue Medium"/>
              </a:rPr>
              <a:t>SPEAKING</a:t>
            </a: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SKILL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08D016-7B71-D261-B638-ECA472A511D5}"/>
              </a:ext>
            </a:extLst>
          </p:cNvPr>
          <p:cNvSpPr/>
          <p:nvPr/>
        </p:nvSpPr>
        <p:spPr>
          <a:xfrm>
            <a:off x="1195138" y="3591307"/>
            <a:ext cx="8674768" cy="22928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A2 </a:t>
            </a: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Wingdings" pitchFamily="2" charset="2"/>
              </a:rPr>
              <a:t> B1-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Students have difficulties in recognizing </a:t>
            </a: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inferences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, </a:t>
            </a: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main ideas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, and opinions in reading and listening.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320F44-7F8A-7BB1-EEBA-79D054CC8163}"/>
              </a:ext>
            </a:extLst>
          </p:cNvPr>
          <p:cNvSpPr/>
          <p:nvPr/>
        </p:nvSpPr>
        <p:spPr>
          <a:xfrm>
            <a:off x="10143625" y="3593894"/>
            <a:ext cx="6952246" cy="338248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Length: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10 – 49 words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Clarity: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Unclear content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Sentence structure: 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Not logical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Cohesion: 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No cohesive devices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Vocabulary: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Little appropriate use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Grammar: 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Little appropriate use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784011-C354-8D97-23ED-92E484482248}"/>
              </a:ext>
            </a:extLst>
          </p:cNvPr>
          <p:cNvSpPr/>
          <p:nvPr/>
        </p:nvSpPr>
        <p:spPr>
          <a:xfrm>
            <a:off x="17365579" y="3598890"/>
            <a:ext cx="6216316" cy="283765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Psychology: 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Shyness, Anxiety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Linguistic components (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Pronunciation, Grammar, Vocabulary)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Lack of social knowledge</a:t>
            </a:r>
            <a:endParaRPr kumimoji="0" lang="en-VN" sz="3200" b="1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4E046F-B600-41F9-9996-D69D0311DAE4}"/>
              </a:ext>
            </a:extLst>
          </p:cNvPr>
          <p:cNvSpPr/>
          <p:nvPr/>
        </p:nvSpPr>
        <p:spPr>
          <a:xfrm>
            <a:off x="1195137" y="8197846"/>
            <a:ext cx="22386758" cy="440404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600" b="1">
                <a:solidFill>
                  <a:srgbClr val="C00000"/>
                </a:solidFill>
                <a:ea typeface="Helvetica Neue Medium"/>
                <a:cs typeface="Helvetica Neue Medium"/>
                <a:sym typeface="Helvetica Neue Medium"/>
              </a:rPr>
              <a:t>Students have difficulties in: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VN" sz="36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Following the lesson in 100% English instruction.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VN" sz="36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E-learning exercises (IELTS 6.0 oriented) (The audio is too fast; There are many unfamiliar topics in reading.)</a:t>
            </a:r>
          </a:p>
          <a:p>
            <a:pPr marL="514350" indent="-514350" algn="l" defTabSz="825500">
              <a:buFontTx/>
              <a:buAutoNum type="arabicPeriod"/>
            </a:pPr>
            <a:r>
              <a:rPr lang="en-VN" sz="36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Giving presentations in English (Project-based assessment)</a:t>
            </a:r>
            <a:endParaRPr lang="en-VN" sz="3600">
              <a:solidFill>
                <a:schemeClr val="bg2">
                  <a:lumMod val="10000"/>
                </a:schemeClr>
              </a:solidFill>
              <a:ea typeface="Helvetica Neue Medium"/>
              <a:cs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VN" sz="36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Writing (Lack of vocabulary and grammar).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VN" sz="36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Workload management, teamwork, time management…</a:t>
            </a:r>
            <a:endParaRPr kumimoji="0" lang="en-VN" sz="36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4063E-12D9-6913-9A7F-482858A1F9A6}"/>
              </a:ext>
            </a:extLst>
          </p:cNvPr>
          <p:cNvSpPr txBox="1"/>
          <p:nvPr/>
        </p:nvSpPr>
        <p:spPr>
          <a:xfrm>
            <a:off x="255181" y="7347915"/>
            <a:ext cx="239019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Helvetica Neue Medium"/>
                <a:cs typeface="Helvetica Neue Medium"/>
                <a:sym typeface="Helvetica Neue Medium"/>
              </a:rPr>
              <a:t>14%</a:t>
            </a:r>
            <a:r>
              <a:rPr kumimoji="0" lang="en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Helvetica Neue Medium"/>
                <a:cs typeface="Helvetica Neue Medium"/>
                <a:sym typeface="Helvetica Neue Medium"/>
              </a:rPr>
              <a:t> OF VLU STUDENTS ARE REPORTED TO ENCOUNTER DIFFICULTIES IN THE EFL COURSE IN THEIR FIRST YEAR.</a:t>
            </a:r>
          </a:p>
        </p:txBody>
      </p:sp>
    </p:spTree>
    <p:extLst>
      <p:ext uri="{BB962C8B-B14F-4D97-AF65-F5344CB8AC3E}">
        <p14:creationId xmlns:p14="http://schemas.microsoft.com/office/powerpoint/2010/main" val="85029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C5E7F2-B4B5-DC16-D9EF-747179A976DE}"/>
              </a:ext>
            </a:extLst>
          </p:cNvPr>
          <p:cNvSpPr/>
          <p:nvPr/>
        </p:nvSpPr>
        <p:spPr>
          <a:xfrm>
            <a:off x="17587616" y="2011607"/>
            <a:ext cx="5295015" cy="133937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600" b="1" dirty="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PROGRAM LEARNING OUTCOMES</a:t>
            </a:r>
            <a:endParaRPr kumimoji="0" lang="en-VN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6ADEE7F7-623C-E511-A83E-54BEEB3B96CF}"/>
              </a:ext>
            </a:extLst>
          </p:cNvPr>
          <p:cNvSpPr/>
          <p:nvPr/>
        </p:nvSpPr>
        <p:spPr>
          <a:xfrm>
            <a:off x="9360331" y="6258062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VN" sz="3200">
                <a:solidFill>
                  <a:srgbClr val="C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ACADEMIC CURRICULUM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4B8D3F2C-4FC6-4576-04E9-BC902B91B2F6}"/>
              </a:ext>
            </a:extLst>
          </p:cNvPr>
          <p:cNvSpPr/>
          <p:nvPr/>
        </p:nvSpPr>
        <p:spPr>
          <a:xfrm>
            <a:off x="9765021" y="7275059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MATERIALS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A5F61EE-9F64-6A59-8E37-66565D5C4ABA}"/>
              </a:ext>
            </a:extLst>
          </p:cNvPr>
          <p:cNvSpPr/>
          <p:nvPr/>
        </p:nvSpPr>
        <p:spPr>
          <a:xfrm>
            <a:off x="8676954" y="5317003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rgbClr val="C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EXTRA CURRICULUM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0DD57FA8-E587-4271-09F3-4444518FC892}"/>
              </a:ext>
            </a:extLst>
          </p:cNvPr>
          <p:cNvSpPr/>
          <p:nvPr/>
        </p:nvSpPr>
        <p:spPr>
          <a:xfrm>
            <a:off x="9360330" y="10921400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rgbClr val="C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STUDENT SUPPORT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68D1907-260E-F5DD-A853-683E0B3B2082}"/>
              </a:ext>
            </a:extLst>
          </p:cNvPr>
          <p:cNvSpPr/>
          <p:nvPr/>
        </p:nvSpPr>
        <p:spPr>
          <a:xfrm>
            <a:off x="9765020" y="9837164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INSTRUCTION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5C27D26C-CFE7-720E-B078-78347B44002D}"/>
              </a:ext>
            </a:extLst>
          </p:cNvPr>
          <p:cNvSpPr/>
          <p:nvPr/>
        </p:nvSpPr>
        <p:spPr>
          <a:xfrm>
            <a:off x="8676954" y="12005636"/>
            <a:ext cx="5847907" cy="59503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rgbClr val="C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ENVIRONMENT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81819388-5EC8-E59A-EF10-C83895A1A627}"/>
              </a:ext>
            </a:extLst>
          </p:cNvPr>
          <p:cNvSpPr/>
          <p:nvPr/>
        </p:nvSpPr>
        <p:spPr>
          <a:xfrm>
            <a:off x="8464304" y="8334093"/>
            <a:ext cx="7995684" cy="1087477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SELF-REGULATION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FOR ENGLISH LANGUAGE LEARNING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12F2FB-B4ED-43CF-02E6-3BADBB0A2CD5}"/>
              </a:ext>
            </a:extLst>
          </p:cNvPr>
          <p:cNvSpPr/>
          <p:nvPr/>
        </p:nvSpPr>
        <p:spPr>
          <a:xfrm>
            <a:off x="725331" y="1962417"/>
            <a:ext cx="6998720" cy="283765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A2 </a:t>
            </a: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Wingdings" pitchFamily="2" charset="2"/>
              </a:rPr>
              <a:t> B1-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Students have difficulties in recognizing </a:t>
            </a: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inferences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, </a:t>
            </a: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main ideas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Wingdings" pitchFamily="2" charset="2"/>
              </a:rPr>
              <a:t>, and opinions in reading and listening.</a:t>
            </a:r>
            <a:endParaRPr kumimoji="0" lang="en-VN" sz="32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9E163F-210F-BC90-D2A4-38CB67A5FF10}"/>
              </a:ext>
            </a:extLst>
          </p:cNvPr>
          <p:cNvSpPr/>
          <p:nvPr/>
        </p:nvSpPr>
        <p:spPr>
          <a:xfrm>
            <a:off x="748568" y="5914574"/>
            <a:ext cx="7013406" cy="338248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Length: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10 – 49 words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Clarity: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Unclear content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Sentence structure: 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Not logical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Cohesion: 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No cohesive devices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Vocabulary: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Little appropriate use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Grammar: 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Little appropriate 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AEB5C01-FDAC-961D-576D-F03874B25F6E}"/>
              </a:ext>
            </a:extLst>
          </p:cNvPr>
          <p:cNvSpPr/>
          <p:nvPr/>
        </p:nvSpPr>
        <p:spPr>
          <a:xfrm>
            <a:off x="748570" y="10385799"/>
            <a:ext cx="6952245" cy="283765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Psychology: </a:t>
            </a:r>
            <a:r>
              <a:rPr lang="en-VN" sz="3200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Shyness, Anxiety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Linguistic components (</a:t>
            </a:r>
            <a:r>
              <a:rPr kumimoji="0" lang="en-V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Pronunciation, Grammar, Vocabulary)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chemeClr val="bg2">
                    <a:lumMod val="10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Lack of social knowledge</a:t>
            </a:r>
            <a:endParaRPr kumimoji="0" lang="en-VN" sz="3200" b="1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AC3D968-0048-B895-AD2E-754AFB38846D}"/>
              </a:ext>
            </a:extLst>
          </p:cNvPr>
          <p:cNvSpPr/>
          <p:nvPr/>
        </p:nvSpPr>
        <p:spPr>
          <a:xfrm>
            <a:off x="747913" y="1253037"/>
            <a:ext cx="6998719" cy="65833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LISTENING &amp; READING SKILLS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F40AB75-A23B-2954-E7EB-DFF829868ECD}"/>
              </a:ext>
            </a:extLst>
          </p:cNvPr>
          <p:cNvSpPr/>
          <p:nvPr/>
        </p:nvSpPr>
        <p:spPr>
          <a:xfrm>
            <a:off x="687407" y="5210769"/>
            <a:ext cx="7074569" cy="65833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WRITING SKILL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C1BAA10-0C2C-6DEB-FA65-07456051770C}"/>
              </a:ext>
            </a:extLst>
          </p:cNvPr>
          <p:cNvSpPr/>
          <p:nvPr/>
        </p:nvSpPr>
        <p:spPr>
          <a:xfrm>
            <a:off x="793731" y="9676419"/>
            <a:ext cx="6907084" cy="65833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200" b="1">
                <a:solidFill>
                  <a:srgbClr val="C00000"/>
                </a:solidFill>
                <a:ea typeface="Helvetica Neue Medium"/>
                <a:cs typeface="Helvetica Neue Medium"/>
                <a:sym typeface="Helvetica Neue Medium"/>
              </a:rPr>
              <a:t>SPEAKING</a:t>
            </a:r>
            <a:r>
              <a:rPr kumimoji="0" lang="en-VN" sz="3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SKILL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DE75DDB-18BF-27B8-B87A-0543F1C64065}"/>
              </a:ext>
            </a:extLst>
          </p:cNvPr>
          <p:cNvSpPr/>
          <p:nvPr/>
        </p:nvSpPr>
        <p:spPr>
          <a:xfrm>
            <a:off x="747913" y="475553"/>
            <a:ext cx="6952902" cy="726440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6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ENTRY LEVEL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CDC9729-15EB-813E-D645-68D5A207F11B}"/>
              </a:ext>
            </a:extLst>
          </p:cNvPr>
          <p:cNvSpPr/>
          <p:nvPr/>
        </p:nvSpPr>
        <p:spPr>
          <a:xfrm>
            <a:off x="17587616" y="4311178"/>
            <a:ext cx="5295016" cy="13393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3600" b="1" dirty="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COURSE LEARNING OUTCOMES</a:t>
            </a:r>
            <a:endParaRPr kumimoji="0" lang="en-VN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ED0868A-6EBE-7FBD-FB5E-2E7F9EACD256}"/>
              </a:ext>
            </a:extLst>
          </p:cNvPr>
          <p:cNvSpPr/>
          <p:nvPr/>
        </p:nvSpPr>
        <p:spPr>
          <a:xfrm>
            <a:off x="16758673" y="526597"/>
            <a:ext cx="6952902" cy="726440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36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OUTCOMES</a:t>
            </a:r>
          </a:p>
        </p:txBody>
      </p:sp>
      <p:pic>
        <p:nvPicPr>
          <p:cNvPr id="1026" name="Picture 2" descr="AUTONOMOUS-LEARNING-2 – LIA">
            <a:extLst>
              <a:ext uri="{FF2B5EF4-FFF2-40B4-BE49-F238E27FC236}">
                <a16:creationId xmlns:a16="http://schemas.microsoft.com/office/drawing/2014/main" id="{58698BAA-9737-3206-4847-F5867E92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21" y="489647"/>
            <a:ext cx="4481332" cy="44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felong Learner Hall of Fame">
            <a:extLst>
              <a:ext uri="{FF2B5EF4-FFF2-40B4-BE49-F238E27FC236}">
                <a16:creationId xmlns:a16="http://schemas.microsoft.com/office/drawing/2014/main" id="{001A7BF8-FF06-C45E-0DF6-0B5877E8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127" y="6409122"/>
            <a:ext cx="5847907" cy="58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5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748" y="3584662"/>
            <a:ext cx="7489703" cy="7489703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itle of this document"/>
          <p:cNvSpPr txBox="1"/>
          <p:nvPr/>
        </p:nvSpPr>
        <p:spPr>
          <a:xfrm>
            <a:off x="1740214" y="3224463"/>
            <a:ext cx="12721744" cy="685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b="1" cap="all" spc="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6000"/>
              <a:t>PART 5:</a:t>
            </a:r>
          </a:p>
          <a:p>
            <a:pPr>
              <a:lnSpc>
                <a:spcPct val="100000"/>
              </a:lnSpc>
            </a:pPr>
            <a:endParaRPr lang="vi-VN" sz="6000"/>
          </a:p>
          <a:p>
            <a:pPr>
              <a:lnSpc>
                <a:spcPct val="100000"/>
              </a:lnSpc>
            </a:pPr>
            <a:r>
              <a:rPr lang="vi-VN" sz="6000"/>
              <a:t>SOME RECOMMENDATIONS FOR HIGH SCHOOL EDUCATION</a:t>
            </a:r>
            <a:endParaRPr sz="6000"/>
          </a:p>
        </p:txBody>
      </p:sp>
      <p:sp>
        <p:nvSpPr>
          <p:cNvPr id="485" name="Where…"/>
          <p:cNvSpPr txBox="1"/>
          <p:nvPr/>
        </p:nvSpPr>
        <p:spPr>
          <a:xfrm>
            <a:off x="6926866" y="12166561"/>
            <a:ext cx="3533639" cy="6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Where</a:t>
            </a:r>
          </a:p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Impact matters</a:t>
            </a:r>
          </a:p>
        </p:txBody>
      </p:sp>
      <p:sp>
        <p:nvSpPr>
          <p:cNvPr id="486" name="Date 2022"/>
          <p:cNvSpPr txBox="1"/>
          <p:nvPr/>
        </p:nvSpPr>
        <p:spPr>
          <a:xfrm>
            <a:off x="19118867" y="12435997"/>
            <a:ext cx="3533638" cy="3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 2022</a:t>
            </a:r>
          </a:p>
        </p:txBody>
      </p:sp>
      <p:pic>
        <p:nvPicPr>
          <p:cNvPr id="4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60" y="1023213"/>
            <a:ext cx="3810001" cy="96773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Van lang…"/>
          <p:cNvSpPr txBox="1"/>
          <p:nvPr/>
        </p:nvSpPr>
        <p:spPr>
          <a:xfrm>
            <a:off x="931904" y="12166561"/>
            <a:ext cx="3533639" cy="6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 lang</a:t>
            </a:r>
          </a:p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0988005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9B304AA9-B825-D90F-56C2-F22830481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3529" r="11084" b="36186"/>
          <a:stretch/>
        </p:blipFill>
        <p:spPr bwMode="auto">
          <a:xfrm>
            <a:off x="13622693" y="3200410"/>
            <a:ext cx="5747657" cy="40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0" name="Lorem ipsum dolor sit amet, consectetur adipiscing elit, sed do eiusmod"/>
          <p:cNvSpPr txBox="1"/>
          <p:nvPr/>
        </p:nvSpPr>
        <p:spPr>
          <a:xfrm>
            <a:off x="1870301" y="2205281"/>
            <a:ext cx="9308554" cy="10515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1200" b="1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“The goal is to turn 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data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into 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information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, and information into 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insight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.”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0" cap="none" spc="0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- Carly Fiorina -</a:t>
            </a:r>
            <a:endParaRPr kumimoji="0" sz="112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51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653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D51A8-4F47-9371-22E7-4F72855DF21F}"/>
              </a:ext>
            </a:extLst>
          </p:cNvPr>
          <p:cNvSpPr txBox="1"/>
          <p:nvPr/>
        </p:nvSpPr>
        <p:spPr>
          <a:xfrm>
            <a:off x="16695696" y="3201915"/>
            <a:ext cx="300445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Mean: 5.15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/>
              <a:t>Mode: 3.8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Med: 4.8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4978B-C3A0-6E95-0D5B-21C8A7B3C6F4}"/>
              </a:ext>
            </a:extLst>
          </p:cNvPr>
          <p:cNvSpPr txBox="1"/>
          <p:nvPr/>
        </p:nvSpPr>
        <p:spPr>
          <a:xfrm>
            <a:off x="14605639" y="7304736"/>
            <a:ext cx="4180113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Below average: </a:t>
            </a:r>
            <a:r>
              <a:rPr lang="en-US" sz="5400" b="1">
                <a:solidFill>
                  <a:schemeClr val="accent5">
                    <a:lumMod val="75000"/>
                  </a:schemeClr>
                </a:solidFill>
              </a:rPr>
              <a:t>51.56%</a:t>
            </a:r>
            <a:endParaRPr kumimoji="0" lang="en-US" sz="3600" b="1" i="0" u="none" strike="noStrike" cap="none" spc="0" normalizeH="0" baseline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03F20-39AC-D793-FD88-774F31BC7AF1}"/>
              </a:ext>
            </a:extLst>
          </p:cNvPr>
          <p:cNvSpPr/>
          <p:nvPr/>
        </p:nvSpPr>
        <p:spPr>
          <a:xfrm>
            <a:off x="13435645" y="2925347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C7AB2-3E06-EFF2-D1D3-B52A2EE306D8}"/>
              </a:ext>
            </a:extLst>
          </p:cNvPr>
          <p:cNvSpPr txBox="1"/>
          <p:nvPr/>
        </p:nvSpPr>
        <p:spPr>
          <a:xfrm>
            <a:off x="12493688" y="1107909"/>
            <a:ext cx="800566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Source: https://nld.com.vn/giao-duc-khoa-hoc/pho-diem-thi-tot-nghiep-thpt-2022-20220724004417461.htm</a:t>
            </a:r>
          </a:p>
        </p:txBody>
      </p:sp>
    </p:spTree>
    <p:extLst>
      <p:ext uri="{BB962C8B-B14F-4D97-AF65-F5344CB8AC3E}">
        <p14:creationId xmlns:p14="http://schemas.microsoft.com/office/powerpoint/2010/main" val="1209274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89AD5-6244-EF5F-5CA5-95F6D326270E}"/>
              </a:ext>
            </a:extLst>
          </p:cNvPr>
          <p:cNvSpPr txBox="1"/>
          <p:nvPr/>
        </p:nvSpPr>
        <p:spPr>
          <a:xfrm>
            <a:off x="2883408" y="598184"/>
            <a:ext cx="18617184" cy="102592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cap="all">
                <a:solidFill>
                  <a:srgbClr val="C3353C"/>
                </a:solidFill>
                <a:latin typeface="Helvetica"/>
                <a:ea typeface="+mn-ea"/>
                <a:cs typeface="Helvetica"/>
              </a:rPr>
              <a:t>A NEW DIRECTION IN FORMATIVE ASSESSMENT</a:t>
            </a:r>
            <a:endParaRPr lang="en-VN" sz="6000" b="1" cap="all">
              <a:solidFill>
                <a:srgbClr val="C3353C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C7BC45-6396-DF7E-6DA6-BB2C62AFBAA2}"/>
              </a:ext>
            </a:extLst>
          </p:cNvPr>
          <p:cNvSpPr/>
          <p:nvPr/>
        </p:nvSpPr>
        <p:spPr>
          <a:xfrm>
            <a:off x="7775525" y="3588733"/>
            <a:ext cx="5554102" cy="7945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0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Project-based </a:t>
            </a:r>
            <a:r>
              <a:rPr lang="en-US" sz="4000">
                <a:solidFill>
                  <a:srgbClr val="C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learning</a:t>
            </a:r>
            <a:endParaRPr kumimoji="0" lang="en-VN" sz="40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740D67-A79F-97A2-2FFE-4EE40CD019E2}"/>
              </a:ext>
            </a:extLst>
          </p:cNvPr>
          <p:cNvSpPr txBox="1"/>
          <p:nvPr/>
        </p:nvSpPr>
        <p:spPr>
          <a:xfrm>
            <a:off x="2018840" y="12286993"/>
            <a:ext cx="1529513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VN" sz="4000" b="1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am excited to carry out the project-based assessment in place of the midterm test.” </a:t>
            </a:r>
            <a:r>
              <a:rPr lang="en-VN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(4.32/5)</a:t>
            </a:r>
          </a:p>
        </p:txBody>
      </p:sp>
      <p:pic>
        <p:nvPicPr>
          <p:cNvPr id="2050" name="Picture 2" descr="Project-Based Learning - San Diego County Office of Education">
            <a:extLst>
              <a:ext uri="{FF2B5EF4-FFF2-40B4-BE49-F238E27FC236}">
                <a16:creationId xmlns:a16="http://schemas.microsoft.com/office/drawing/2014/main" id="{6BCDE42D-9844-651B-FCC4-E9E5F9D5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624" y="2127341"/>
            <a:ext cx="11476584" cy="115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E493B-AFBE-76CC-2631-1146FA157FDA}"/>
              </a:ext>
            </a:extLst>
          </p:cNvPr>
          <p:cNvSpPr txBox="1"/>
          <p:nvPr/>
        </p:nvSpPr>
        <p:spPr>
          <a:xfrm>
            <a:off x="8366701" y="4742393"/>
            <a:ext cx="437175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8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Role-play</a:t>
            </a:r>
          </a:p>
          <a:p>
            <a:pPr marL="457200" marR="0" indent="-4572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800" b="1">
                <a:solidFill>
                  <a:srgbClr val="0070C0"/>
                </a:solidFill>
              </a:rPr>
              <a:t> Visual Arts</a:t>
            </a:r>
          </a:p>
          <a:p>
            <a:pPr marL="457200" marR="0" indent="-4572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8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Interview</a:t>
            </a:r>
          </a:p>
          <a:p>
            <a:pPr marL="457200" marR="0" indent="-4572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800" b="1">
                <a:solidFill>
                  <a:srgbClr val="0070C0"/>
                </a:solidFill>
              </a:rPr>
              <a:t> Shark Tank</a:t>
            </a: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4" name="Picture 6" descr="Changing the way you learn | Mind Map">
            <a:extLst>
              <a:ext uri="{FF2B5EF4-FFF2-40B4-BE49-F238E27FC236}">
                <a16:creationId xmlns:a16="http://schemas.microsoft.com/office/drawing/2014/main" id="{5E2C5988-2729-B988-D9E6-07C02459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0" y="4261104"/>
            <a:ext cx="5972229" cy="51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57D4C39D-D61E-A184-7EFF-E8A24979BBA5}"/>
              </a:ext>
            </a:extLst>
          </p:cNvPr>
          <p:cNvSpPr/>
          <p:nvPr/>
        </p:nvSpPr>
        <p:spPr>
          <a:xfrm>
            <a:off x="7461504" y="7936992"/>
            <a:ext cx="7040880" cy="1188715"/>
          </a:xfrm>
          <a:prstGeom prst="strip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F54EB-6B5D-9945-9F47-4DD62644AE84}"/>
              </a:ext>
            </a:extLst>
          </p:cNvPr>
          <p:cNvSpPr txBox="1"/>
          <p:nvPr/>
        </p:nvSpPr>
        <p:spPr>
          <a:xfrm>
            <a:off x="876930" y="10154822"/>
            <a:ext cx="4352544" cy="656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MIDTERM TEST</a:t>
            </a: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6" name="Picture 8" descr="Creative Assistant (The Student View) Job at A New Direction | The Dots">
            <a:extLst>
              <a:ext uri="{FF2B5EF4-FFF2-40B4-BE49-F238E27FC236}">
                <a16:creationId xmlns:a16="http://schemas.microsoft.com/office/drawing/2014/main" id="{38C689A8-178E-0ECD-3037-93E08D0B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8211695"/>
            <a:ext cx="3728906" cy="37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26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4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5208F0-A460-EECC-0FE6-A3BBEFE3D1EC}"/>
              </a:ext>
            </a:extLst>
          </p:cNvPr>
          <p:cNvSpPr txBox="1"/>
          <p:nvPr/>
        </p:nvSpPr>
        <p:spPr>
          <a:xfrm>
            <a:off x="2314555" y="793717"/>
            <a:ext cx="20653247" cy="19492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6000" b="1" cap="all">
                <a:solidFill>
                  <a:srgbClr val="C3353C"/>
                </a:solidFill>
                <a:latin typeface="Helvetica"/>
                <a:ea typeface="+mn-ea"/>
                <a:cs typeface="Helvetica"/>
              </a:rPr>
              <a:t>IMPLEMENTING PROJECT-BASED ASSESSMENT ACTIVITIES IN HIGH SCHOOLS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F707A7-2669-547F-7E57-D29D1526A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70291"/>
              </p:ext>
            </p:extLst>
          </p:nvPr>
        </p:nvGraphicFramePr>
        <p:xfrm>
          <a:off x="6310536" y="3566161"/>
          <a:ext cx="17335848" cy="999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Training Development Images - Free Download on Freepik">
            <a:extLst>
              <a:ext uri="{FF2B5EF4-FFF2-40B4-BE49-F238E27FC236}">
                <a16:creationId xmlns:a16="http://schemas.microsoft.com/office/drawing/2014/main" id="{7F9FDFC9-F8A2-C76C-A407-9A28CBCE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" y="5246083"/>
            <a:ext cx="6019325" cy="60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us Png - Plus Sign Cartoon Png PNG Image | Transparent PNG Free Download  on SeekPNG">
            <a:extLst>
              <a:ext uri="{FF2B5EF4-FFF2-40B4-BE49-F238E27FC236}">
                <a16:creationId xmlns:a16="http://schemas.microsoft.com/office/drawing/2014/main" id="{84387B64-F77A-F910-C8A5-3473467A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02" y="7827263"/>
            <a:ext cx="2091555" cy="17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8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B6A548-979E-42B5-63EB-6FBD49102244}"/>
              </a:ext>
            </a:extLst>
          </p:cNvPr>
          <p:cNvSpPr/>
          <p:nvPr/>
        </p:nvSpPr>
        <p:spPr>
          <a:xfrm>
            <a:off x="4992623" y="3864802"/>
            <a:ext cx="14557249" cy="7945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4000" b="1">
                <a:solidFill>
                  <a:srgbClr val="0070C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support from stakeholders (MOET, City, Province)</a:t>
            </a:r>
            <a:endParaRPr kumimoji="0" lang="en-VN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489031-730B-DEEF-5817-01E563C18757}"/>
              </a:ext>
            </a:extLst>
          </p:cNvPr>
          <p:cNvSpPr/>
          <p:nvPr/>
        </p:nvSpPr>
        <p:spPr>
          <a:xfrm>
            <a:off x="1296168" y="5959462"/>
            <a:ext cx="6937282" cy="8626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4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Curriculum design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6D07F8-2E07-09F1-C2F3-0C54A7AAA994}"/>
              </a:ext>
            </a:extLst>
          </p:cNvPr>
          <p:cNvSpPr/>
          <p:nvPr/>
        </p:nvSpPr>
        <p:spPr>
          <a:xfrm>
            <a:off x="8884086" y="5952576"/>
            <a:ext cx="6937282" cy="8626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4400" b="1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MOOCs for training</a:t>
            </a:r>
            <a:endParaRPr kumimoji="0" lang="en-VN" sz="4400" b="1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C7D7A6-0E50-3686-1E1A-878033CC7D22}"/>
              </a:ext>
            </a:extLst>
          </p:cNvPr>
          <p:cNvSpPr/>
          <p:nvPr/>
        </p:nvSpPr>
        <p:spPr>
          <a:xfrm>
            <a:off x="16472004" y="5203435"/>
            <a:ext cx="6937282" cy="236093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VN" sz="44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Exhibition and forums of project-based assessment products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FD9040-A726-707C-D4A6-4B8321ACF867}"/>
              </a:ext>
            </a:extLst>
          </p:cNvPr>
          <p:cNvCxnSpPr>
            <a:cxnSpLocks/>
          </p:cNvCxnSpPr>
          <p:nvPr/>
        </p:nvCxnSpPr>
        <p:spPr>
          <a:xfrm>
            <a:off x="4764807" y="6822110"/>
            <a:ext cx="2" cy="20551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09CB1-07BF-DFDE-87B5-7F30A264A0F8}"/>
              </a:ext>
            </a:extLst>
          </p:cNvPr>
          <p:cNvCxnSpPr>
            <a:cxnSpLocks/>
          </p:cNvCxnSpPr>
          <p:nvPr/>
        </p:nvCxnSpPr>
        <p:spPr>
          <a:xfrm>
            <a:off x="12027407" y="6822110"/>
            <a:ext cx="0" cy="20511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70E561-178B-2E2E-75EC-EF713A2A4BC2}"/>
              </a:ext>
            </a:extLst>
          </p:cNvPr>
          <p:cNvCxnSpPr>
            <a:cxnSpLocks/>
          </p:cNvCxnSpPr>
          <p:nvPr/>
        </p:nvCxnSpPr>
        <p:spPr>
          <a:xfrm>
            <a:off x="19940645" y="7564365"/>
            <a:ext cx="2" cy="13701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4AF714-3909-31DA-38E9-76DFBF30C70E}"/>
              </a:ext>
            </a:extLst>
          </p:cNvPr>
          <p:cNvSpPr txBox="1"/>
          <p:nvPr/>
        </p:nvSpPr>
        <p:spPr>
          <a:xfrm>
            <a:off x="2314555" y="793717"/>
            <a:ext cx="20653247" cy="19492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VN" sz="6000" b="1" cap="all">
                <a:solidFill>
                  <a:srgbClr val="C3353C"/>
                </a:solidFill>
                <a:latin typeface="Helvetica"/>
                <a:ea typeface="+mn-ea"/>
                <a:cs typeface="Helvetica"/>
              </a:rPr>
              <a:t>IMPLEMENTING PROJECT-BASED ASSESSMENT ACTIVITIES IN HIGH SCHOOLS </a:t>
            </a:r>
          </a:p>
        </p:txBody>
      </p:sp>
      <p:pic>
        <p:nvPicPr>
          <p:cNvPr id="3074" name="Picture 2" descr="Authority responsibility Stock Photos, Royalty Free Authority  responsibility Images | Depositphotos">
            <a:extLst>
              <a:ext uri="{FF2B5EF4-FFF2-40B4-BE49-F238E27FC236}">
                <a16:creationId xmlns:a16="http://schemas.microsoft.com/office/drawing/2014/main" id="{05A34CD5-C4D3-31E1-BDF0-C40672E7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1" y="9232314"/>
            <a:ext cx="5415511" cy="406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lf-help Resources: FAQs &amp; Resources to Resolve Issues | Russ Harvey  Consulting">
            <a:extLst>
              <a:ext uri="{FF2B5EF4-FFF2-40B4-BE49-F238E27FC236}">
                <a16:creationId xmlns:a16="http://schemas.microsoft.com/office/drawing/2014/main" id="{F2C818E6-E582-BEC6-F5D7-8A2C2A71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98" y="9397707"/>
            <a:ext cx="4897379" cy="36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er assessed&quot; Self inking teacher reward stamp X12057 : Amazon.co.uk:  Stationery &amp; Office Supplies">
            <a:extLst>
              <a:ext uri="{FF2B5EF4-FFF2-40B4-BE49-F238E27FC236}">
                <a16:creationId xmlns:a16="http://schemas.microsoft.com/office/drawing/2014/main" id="{291C4D4F-82BB-A83D-4C1A-873EBEC8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933" y="9340418"/>
            <a:ext cx="3845424" cy="3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57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mmary Images – Browse 66,217 Stock Photos, Vectors, and Video | Adobe  Stock">
            <a:extLst>
              <a:ext uri="{FF2B5EF4-FFF2-40B4-BE49-F238E27FC236}">
                <a16:creationId xmlns:a16="http://schemas.microsoft.com/office/drawing/2014/main" id="{14A01F94-5F4E-D283-6AE0-3FF3897F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28" y="-210723"/>
            <a:ext cx="8781560" cy="26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ur Core Skills of English Language Learning | Four Skills | English EFL">
            <a:extLst>
              <a:ext uri="{FF2B5EF4-FFF2-40B4-BE49-F238E27FC236}">
                <a16:creationId xmlns:a16="http://schemas.microsoft.com/office/drawing/2014/main" id="{5991A808-A2BD-78B3-C283-1224DED5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43" y="4419553"/>
            <a:ext cx="7319075" cy="48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A5F5734-D636-0BBC-C456-20BD78230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234158"/>
              </p:ext>
            </p:extLst>
          </p:nvPr>
        </p:nvGraphicFramePr>
        <p:xfrm>
          <a:off x="2321788" y="9415806"/>
          <a:ext cx="5907812" cy="406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50F832-20A9-66E6-B30D-E224CD5A3E13}"/>
              </a:ext>
            </a:extLst>
          </p:cNvPr>
          <p:cNvSpPr txBox="1"/>
          <p:nvPr/>
        </p:nvSpPr>
        <p:spPr>
          <a:xfrm>
            <a:off x="1578501" y="3101966"/>
            <a:ext cx="8320756" cy="96436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OUR STUDENTS STAND BEFORE THE TERTIARY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59576-95D8-D68B-3EB8-99ADAE49DE17}"/>
              </a:ext>
            </a:extLst>
          </p:cNvPr>
          <p:cNvSpPr txBox="1"/>
          <p:nvPr/>
        </p:nvSpPr>
        <p:spPr>
          <a:xfrm>
            <a:off x="11479789" y="3101966"/>
            <a:ext cx="8500730" cy="96436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</a:t>
            </a: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THE UNIVERSITY REQUIRES OUR STUDENTS</a:t>
            </a:r>
          </a:p>
        </p:txBody>
      </p:sp>
      <p:pic>
        <p:nvPicPr>
          <p:cNvPr id="5130" name="Picture 10" descr="Knowledge Domains For The 21st Century Student">
            <a:extLst>
              <a:ext uri="{FF2B5EF4-FFF2-40B4-BE49-F238E27FC236}">
                <a16:creationId xmlns:a16="http://schemas.microsoft.com/office/drawing/2014/main" id="{2A04AEEB-EF97-D8A0-7CB5-571BA8CA7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" b="6941"/>
          <a:stretch/>
        </p:blipFill>
        <p:spPr bwMode="auto">
          <a:xfrm>
            <a:off x="9899257" y="4192815"/>
            <a:ext cx="11705233" cy="82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d flag icon. concept of pointer, tag and important sign vector triangle  silk on stick | Download on Freepik">
            <a:extLst>
              <a:ext uri="{FF2B5EF4-FFF2-40B4-BE49-F238E27FC236}">
                <a16:creationId xmlns:a16="http://schemas.microsoft.com/office/drawing/2014/main" id="{F092BB64-D478-CED5-60AD-E1BF6E40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7" y="6061788"/>
            <a:ext cx="1887894" cy="18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hank you"/>
          <p:cNvSpPr txBox="1"/>
          <p:nvPr/>
        </p:nvSpPr>
        <p:spPr>
          <a:xfrm>
            <a:off x="1963204" y="1310640"/>
            <a:ext cx="18922482" cy="135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8000" b="1" cap="all" spc="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C00000"/>
                </a:solidFill>
                <a:latin typeface="Bubblegum Sans" panose="02000506000000020004" pitchFamily="2" charset="0"/>
              </a:rPr>
              <a:t>“IF WE ARE TRULY EFFECTIVE TEACHERS, THEN WE ARE CREATING </a:t>
            </a:r>
            <a:r>
              <a:rPr lang="en-US" sz="6000" dirty="0">
                <a:solidFill>
                  <a:srgbClr val="00B0F0"/>
                </a:solidFill>
                <a:latin typeface="Bubblegum Sans" panose="02000506000000020004" pitchFamily="2" charset="0"/>
              </a:rPr>
              <a:t>AUTONOMOUS</a:t>
            </a:r>
            <a:r>
              <a:rPr lang="en-US" sz="4800" dirty="0">
                <a:solidFill>
                  <a:srgbClr val="C00000"/>
                </a:solidFill>
                <a:latin typeface="Bubblegum Sans" panose="02000506000000020004" pitchFamily="2" charset="0"/>
              </a:rPr>
              <a:t>, </a:t>
            </a:r>
            <a:r>
              <a:rPr lang="en-US" sz="6000" dirty="0">
                <a:solidFill>
                  <a:srgbClr val="00B0F0"/>
                </a:solidFill>
                <a:latin typeface="Bubblegum Sans" panose="02000506000000020004" pitchFamily="2" charset="0"/>
              </a:rPr>
              <a:t>INDEPENDENT</a:t>
            </a:r>
            <a:r>
              <a:rPr lang="en-US" sz="4800" dirty="0">
                <a:solidFill>
                  <a:srgbClr val="C00000"/>
                </a:solidFill>
                <a:latin typeface="Bubblegum Sans" panose="02000506000000020004" pitchFamily="2" charset="0"/>
              </a:rPr>
              <a:t>, AND </a:t>
            </a:r>
          </a:p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00B0F0"/>
                </a:solidFill>
                <a:latin typeface="Bubblegum Sans" panose="02000506000000020004" pitchFamily="2" charset="0"/>
              </a:rPr>
              <a:t>SELF-DIRECTED</a:t>
            </a:r>
            <a:r>
              <a:rPr lang="en-US" sz="4800" dirty="0">
                <a:solidFill>
                  <a:srgbClr val="C00000"/>
                </a:solidFill>
                <a:latin typeface="Bubblegum Sans" panose="02000506000000020004" pitchFamily="2" charset="0"/>
              </a:rPr>
              <a:t> LEARNERS.”</a:t>
            </a:r>
            <a:endParaRPr lang="en-US" sz="2000" dirty="0">
              <a:solidFill>
                <a:srgbClr val="C00000"/>
              </a:solidFill>
              <a:latin typeface="Bubblegum Sans" panose="02000506000000020004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Robert john </a:t>
            </a:r>
            <a:r>
              <a:rPr lang="en-US" sz="2400" dirty="0" err="1">
                <a:solidFill>
                  <a:srgbClr val="C00000"/>
                </a:solidFill>
              </a:rPr>
              <a:t>meehan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857" name="Date 2022"/>
          <p:cNvSpPr txBox="1"/>
          <p:nvPr/>
        </p:nvSpPr>
        <p:spPr>
          <a:xfrm>
            <a:off x="19118867" y="12435997"/>
            <a:ext cx="3533638" cy="3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 2022</a:t>
            </a:r>
          </a:p>
        </p:txBody>
      </p:sp>
      <p:sp>
        <p:nvSpPr>
          <p:cNvPr id="862" name="Van lang…"/>
          <p:cNvSpPr txBox="1"/>
          <p:nvPr/>
        </p:nvSpPr>
        <p:spPr>
          <a:xfrm>
            <a:off x="931904" y="12166561"/>
            <a:ext cx="3533639" cy="6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 lang</a:t>
            </a:r>
          </a:p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43084-2E27-18B6-5BFF-D93C3E2C7956}"/>
              </a:ext>
            </a:extLst>
          </p:cNvPr>
          <p:cNvSpPr txBox="1"/>
          <p:nvPr/>
        </p:nvSpPr>
        <p:spPr>
          <a:xfrm>
            <a:off x="6372971" y="11738511"/>
            <a:ext cx="152908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VN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Trần Nguyễn Bảo Hương: </a:t>
            </a:r>
            <a:r>
              <a:rPr kumimoji="0" lang="en-VN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huong.tnb@vlu.edu.vn</a:t>
            </a:r>
            <a:endParaRPr kumimoji="0" lang="en-VN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VN" sz="4000" dirty="0"/>
              <a:t>Nguyễn Phương Thảo: </a:t>
            </a:r>
            <a:r>
              <a:rPr lang="en-VN" sz="4000" dirty="0">
                <a:hlinkClick r:id="rId3"/>
              </a:rPr>
              <a:t>thao.nguyenphuong@vlu.edu.vn</a:t>
            </a:r>
            <a:endParaRPr lang="en-VN" sz="4000" dirty="0"/>
          </a:p>
        </p:txBody>
      </p:sp>
      <p:pic>
        <p:nvPicPr>
          <p:cNvPr id="1042" name="Picture 18" descr="Open Email Icon Vector Art, Icons, and Graphics for Free Download">
            <a:extLst>
              <a:ext uri="{FF2B5EF4-FFF2-40B4-BE49-F238E27FC236}">
                <a16:creationId xmlns:a16="http://schemas.microsoft.com/office/drawing/2014/main" id="{F5817B6E-5877-0546-AC3F-7021BCBC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71" y="11097260"/>
            <a:ext cx="2616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ank You Text Message - Free vector graphic on Pixabay">
            <a:extLst>
              <a:ext uri="{FF2B5EF4-FFF2-40B4-BE49-F238E27FC236}">
                <a16:creationId xmlns:a16="http://schemas.microsoft.com/office/drawing/2014/main" id="{37CBCF82-564C-BC77-8BB1-FF2545A3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981515"/>
            <a:ext cx="5961264" cy="51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68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Where…"/>
          <p:cNvSpPr txBox="1"/>
          <p:nvPr/>
        </p:nvSpPr>
        <p:spPr>
          <a:xfrm>
            <a:off x="6926866" y="12166561"/>
            <a:ext cx="3533639" cy="6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Where</a:t>
            </a:r>
          </a:p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Impact matters</a:t>
            </a:r>
          </a:p>
        </p:txBody>
      </p:sp>
      <p:sp>
        <p:nvSpPr>
          <p:cNvPr id="465" name="Date 2022"/>
          <p:cNvSpPr txBox="1"/>
          <p:nvPr/>
        </p:nvSpPr>
        <p:spPr>
          <a:xfrm>
            <a:off x="19118867" y="12435997"/>
            <a:ext cx="3533638" cy="3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MAR 2023</a:t>
            </a:r>
            <a:endParaRPr/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0" y="1023213"/>
            <a:ext cx="3810001" cy="967732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Van lang…"/>
          <p:cNvSpPr txBox="1"/>
          <p:nvPr/>
        </p:nvSpPr>
        <p:spPr>
          <a:xfrm>
            <a:off x="931904" y="12166561"/>
            <a:ext cx="3533639" cy="6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 lang</a:t>
            </a:r>
          </a:p>
          <a:p>
            <a: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University</a:t>
            </a:r>
          </a:p>
        </p:txBody>
      </p:sp>
      <p:sp>
        <p:nvSpPr>
          <p:cNvPr id="469" name="Title of this document"/>
          <p:cNvSpPr txBox="1"/>
          <p:nvPr/>
        </p:nvSpPr>
        <p:spPr>
          <a:xfrm>
            <a:off x="1738176" y="2757151"/>
            <a:ext cx="20903571" cy="615359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b="1" cap="all" spc="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>
                <a:latin typeface="Amasis MT Pro Black" panose="02040A04050005020304" pitchFamily="18" charset="0"/>
              </a:rPr>
              <a:t>UNDERSTANDING VAN LANG UNIVERSITY PLACEMENT TEST REPORTS: </a:t>
            </a:r>
          </a:p>
          <a:p>
            <a:pPr algn="ctr">
              <a:lnSpc>
                <a:spcPct val="150000"/>
              </a:lnSpc>
            </a:pPr>
            <a:r>
              <a:rPr lang="en-US" sz="6000">
                <a:latin typeface="Amasis MT Pro Black" panose="02040A04050005020304" pitchFamily="18" charset="0"/>
              </a:rPr>
              <a:t>A SNAPSHOT OF HIGH SCHOOL STUDENTS' ENGLISH PROFICIENCY</a:t>
            </a:r>
          </a:p>
        </p:txBody>
      </p:sp>
      <p:sp>
        <p:nvSpPr>
          <p:cNvPr id="470" name="Subtitle to clarify"/>
          <p:cNvSpPr txBox="1"/>
          <p:nvPr/>
        </p:nvSpPr>
        <p:spPr>
          <a:xfrm>
            <a:off x="15474502" y="10127790"/>
            <a:ext cx="8226746" cy="166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6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800" b="1"/>
              <a:t>Speaker 1: </a:t>
            </a:r>
            <a:r>
              <a:rPr lang="en-US" sz="2800" b="1" err="1"/>
              <a:t>tran</a:t>
            </a:r>
            <a:r>
              <a:rPr lang="en-US" sz="2800" b="1"/>
              <a:t> </a:t>
            </a:r>
            <a:r>
              <a:rPr lang="en-US" sz="2800" b="1" err="1"/>
              <a:t>nguyen</a:t>
            </a:r>
            <a:r>
              <a:rPr lang="en-US" sz="2800" b="1"/>
              <a:t> bao </a:t>
            </a:r>
            <a:r>
              <a:rPr lang="en-US" sz="2800" b="1" err="1"/>
              <a:t>huong</a:t>
            </a:r>
            <a:r>
              <a:rPr lang="en-US" sz="2800" b="1"/>
              <a:t>, </a:t>
            </a:r>
            <a:r>
              <a:rPr lang="en-US" sz="2800" b="1" err="1"/>
              <a:t>m.a</a:t>
            </a:r>
            <a:endParaRPr lang="en-US" sz="2800" b="1"/>
          </a:p>
          <a:p>
            <a:pPr>
              <a:lnSpc>
                <a:spcPct val="170000"/>
              </a:lnSpc>
            </a:pPr>
            <a:r>
              <a:rPr lang="en-US" sz="2800" b="1"/>
              <a:t>Speaker 2: </a:t>
            </a:r>
            <a:r>
              <a:rPr lang="en-US" sz="2800" b="1" err="1"/>
              <a:t>nguyen</a:t>
            </a:r>
            <a:r>
              <a:rPr lang="en-US" sz="2800" b="1"/>
              <a:t> Phuong </a:t>
            </a:r>
            <a:r>
              <a:rPr lang="en-US" sz="2800" b="1" err="1"/>
              <a:t>thao</a:t>
            </a:r>
            <a:endParaRPr sz="2800" b="1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5EFC84D-70CC-97F1-EA03-734875060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70811"/>
              </p:ext>
            </p:extLst>
          </p:nvPr>
        </p:nvGraphicFramePr>
        <p:xfrm>
          <a:off x="1936619" y="1883805"/>
          <a:ext cx="19057257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596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934" y="8376130"/>
            <a:ext cx="12704377" cy="5338377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2"/>
          <p:cNvSpPr txBox="1"/>
          <p:nvPr/>
        </p:nvSpPr>
        <p:spPr>
          <a:xfrm>
            <a:off x="16824011" y="4036778"/>
            <a:ext cx="8737131" cy="967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0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</a:t>
            </a:r>
            <a:endParaRPr kumimoji="0" sz="100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71" name="Subtitle"/>
          <p:cNvSpPr txBox="1"/>
          <p:nvPr/>
        </p:nvSpPr>
        <p:spPr>
          <a:xfrm>
            <a:off x="836327" y="3276859"/>
            <a:ext cx="15993448" cy="1009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6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PART 1</a:t>
            </a:r>
            <a:endParaRPr kumimoji="0" sz="60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72" name="Big Title"/>
          <p:cNvSpPr txBox="1"/>
          <p:nvPr/>
        </p:nvSpPr>
        <p:spPr>
          <a:xfrm>
            <a:off x="692802" y="4331496"/>
            <a:ext cx="15981919" cy="332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Overview of the VLU PLACEMENT TEST </a:t>
            </a:r>
          </a:p>
        </p:txBody>
      </p:sp>
      <p:sp>
        <p:nvSpPr>
          <p:cNvPr id="573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575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09168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80292-772A-A504-65BD-D1B2C5EB4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" b="2803"/>
          <a:stretch/>
        </p:blipFill>
        <p:spPr>
          <a:xfrm>
            <a:off x="1546058" y="3160517"/>
            <a:ext cx="8616532" cy="8030191"/>
          </a:xfrm>
          <a:prstGeom prst="rect">
            <a:avLst/>
          </a:prstGeom>
        </p:spPr>
      </p:pic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Big Title">
            <a:extLst>
              <a:ext uri="{FF2B5EF4-FFF2-40B4-BE49-F238E27FC236}">
                <a16:creationId xmlns:a16="http://schemas.microsoft.com/office/drawing/2014/main" id="{D8666CCD-18A7-0393-788A-FBE12F7D1BAD}"/>
              </a:ext>
            </a:extLst>
          </p:cNvPr>
          <p:cNvSpPr txBox="1"/>
          <p:nvPr/>
        </p:nvSpPr>
        <p:spPr>
          <a:xfrm>
            <a:off x="3383280" y="1352759"/>
            <a:ext cx="19430915" cy="262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all" spc="0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ENGLISH COURSES’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9299D-45E8-E7C2-3297-4B6B37C3542E}"/>
              </a:ext>
            </a:extLst>
          </p:cNvPr>
          <p:cNvSpPr txBox="1"/>
          <p:nvPr/>
        </p:nvSpPr>
        <p:spPr>
          <a:xfrm>
            <a:off x="1867056" y="11682910"/>
            <a:ext cx="8107680" cy="1333698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>
                <a:solidFill>
                  <a:srgbClr val="002060"/>
                </a:solidFill>
                <a:latin typeface="TimesNewRomanPSMT"/>
              </a:rPr>
              <a:t>T</a:t>
            </a:r>
            <a:r>
              <a:rPr lang="en-US" sz="3600" b="1" i="0">
                <a:solidFill>
                  <a:srgbClr val="002060"/>
                </a:solidFill>
                <a:effectLst/>
                <a:latin typeface="TimesNewRomanPSMT"/>
              </a:rPr>
              <a:t>ransforming and improving the quality of English teaching and learning</a:t>
            </a:r>
            <a:r>
              <a:rPr lang="en-US" sz="4400" b="1">
                <a:solidFill>
                  <a:srgbClr val="002060"/>
                </a:solidFill>
              </a:rPr>
              <a:t> </a:t>
            </a:r>
            <a:endParaRPr kumimoji="0" lang="en-US" sz="44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5FCCD95-8CDF-A8B1-32C1-C8926B26F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05" y="1366241"/>
            <a:ext cx="1699549" cy="169954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F2C88-B079-63F3-7C60-BF99DCB2B0CF}"/>
              </a:ext>
            </a:extLst>
          </p:cNvPr>
          <p:cNvSpPr txBox="1"/>
          <p:nvPr/>
        </p:nvSpPr>
        <p:spPr>
          <a:xfrm>
            <a:off x="11928012" y="4462402"/>
            <a:ext cx="4797552" cy="595035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i="0">
                <a:solidFill>
                  <a:schemeClr val="accent1">
                    <a:lumMod val="75000"/>
                  </a:schemeClr>
                </a:solidFill>
                <a:effectLst/>
                <a:latin typeface="TimesNewRomanPSMT"/>
              </a:rPr>
              <a:t>Honored English program</a:t>
            </a:r>
            <a:endParaRPr kumimoji="0" lang="en-US" sz="40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703DD-C371-D5D4-7E45-99197CB8ABFB}"/>
              </a:ext>
            </a:extLst>
          </p:cNvPr>
          <p:cNvSpPr txBox="1"/>
          <p:nvPr/>
        </p:nvSpPr>
        <p:spPr>
          <a:xfrm>
            <a:off x="18607726" y="4462402"/>
            <a:ext cx="4797551" cy="595035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NewRomanPSMT"/>
              </a:rPr>
              <a:t>Standard English program</a:t>
            </a:r>
          </a:p>
        </p:txBody>
      </p:sp>
      <p:sp>
        <p:nvSpPr>
          <p:cNvPr id="2" name="AutoShape 2" descr="Vector Logo] Trường Đại Học Văn Lang - VLU - Download Định Dạng EPS, SVG  Cho AI, Corel » Hải Triều">
            <a:extLst>
              <a:ext uri="{FF2B5EF4-FFF2-40B4-BE49-F238E27FC236}">
                <a16:creationId xmlns:a16="http://schemas.microsoft.com/office/drawing/2014/main" id="{F1A8998F-9D8E-5225-AA3C-CC9E84D89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358896" cy="33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3338214-046E-6859-0E76-E340EC202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4773"/>
              </p:ext>
            </p:extLst>
          </p:nvPr>
        </p:nvGraphicFramePr>
        <p:xfrm>
          <a:off x="11961998" y="5338708"/>
          <a:ext cx="5235906" cy="686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439">
                  <a:extLst>
                    <a:ext uri="{9D8B030D-6E8A-4147-A177-3AD203B41FA5}">
                      <a16:colId xmlns:a16="http://schemas.microsoft.com/office/drawing/2014/main" val="3917751986"/>
                    </a:ext>
                  </a:extLst>
                </a:gridCol>
                <a:gridCol w="3810467">
                  <a:extLst>
                    <a:ext uri="{9D8B030D-6E8A-4147-A177-3AD203B41FA5}">
                      <a16:colId xmlns:a16="http://schemas.microsoft.com/office/drawing/2014/main" val="569415391"/>
                    </a:ext>
                  </a:extLst>
                </a:gridCol>
              </a:tblGrid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Pre-A1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812090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Level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8226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6031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53990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48526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4664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28739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90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1B9C26-EA0D-096F-EC0B-BBCC4F85D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86576"/>
              </p:ext>
            </p:extLst>
          </p:nvPr>
        </p:nvGraphicFramePr>
        <p:xfrm>
          <a:off x="18762930" y="5338708"/>
          <a:ext cx="5235906" cy="686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439">
                  <a:extLst>
                    <a:ext uri="{9D8B030D-6E8A-4147-A177-3AD203B41FA5}">
                      <a16:colId xmlns:a16="http://schemas.microsoft.com/office/drawing/2014/main" val="3917751986"/>
                    </a:ext>
                  </a:extLst>
                </a:gridCol>
                <a:gridCol w="3810467">
                  <a:extLst>
                    <a:ext uri="{9D8B030D-6E8A-4147-A177-3AD203B41FA5}">
                      <a16:colId xmlns:a16="http://schemas.microsoft.com/office/drawing/2014/main" val="569415391"/>
                    </a:ext>
                  </a:extLst>
                </a:gridCol>
              </a:tblGrid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Pre-A1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812090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Level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8226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6031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53990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48526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4664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28739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Level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90777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9032DD-8868-6C9E-DE5E-5530EA647FB0}"/>
              </a:ext>
            </a:extLst>
          </p:cNvPr>
          <p:cNvSpPr/>
          <p:nvPr/>
        </p:nvSpPr>
        <p:spPr>
          <a:xfrm>
            <a:off x="12344400" y="11228832"/>
            <a:ext cx="10469795" cy="595035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Picture 4" descr="Học IELTS từ 0 lên 6.0 trong bao lâu? Thi IELTS 6.0 có khó không?">
            <a:extLst>
              <a:ext uri="{FF2B5EF4-FFF2-40B4-BE49-F238E27FC236}">
                <a16:creationId xmlns:a16="http://schemas.microsoft.com/office/drawing/2014/main" id="{1AA3D09F-4C34-D475-8300-1A0CC0F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326" y="10824948"/>
            <a:ext cx="1870403" cy="1402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BC18FF-4B89-5F66-6B3C-8CAC2D7D603E}"/>
              </a:ext>
            </a:extLst>
          </p:cNvPr>
          <p:cNvSpPr/>
          <p:nvPr/>
        </p:nvSpPr>
        <p:spPr>
          <a:xfrm>
            <a:off x="1976975" y="5976889"/>
            <a:ext cx="1828800" cy="1188720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9C26BC-7765-EC6F-B736-02111C52C2D0}"/>
              </a:ext>
            </a:extLst>
          </p:cNvPr>
          <p:cNvSpPr/>
          <p:nvPr/>
        </p:nvSpPr>
        <p:spPr>
          <a:xfrm>
            <a:off x="5006496" y="3788633"/>
            <a:ext cx="1828800" cy="1188720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343019-6C1C-7DE2-9BBC-3FA8D2358111}"/>
              </a:ext>
            </a:extLst>
          </p:cNvPr>
          <p:cNvSpPr/>
          <p:nvPr/>
        </p:nvSpPr>
        <p:spPr>
          <a:xfrm>
            <a:off x="8106303" y="5976889"/>
            <a:ext cx="1828800" cy="1188720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01EA4A-99EA-E9B8-9C2F-FC9572CC3A8B}"/>
              </a:ext>
            </a:extLst>
          </p:cNvPr>
          <p:cNvSpPr/>
          <p:nvPr/>
        </p:nvSpPr>
        <p:spPr>
          <a:xfrm>
            <a:off x="3045264" y="9354571"/>
            <a:ext cx="1961232" cy="1470377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C16A1E-549F-0356-1E51-7A597AC528FB}"/>
              </a:ext>
            </a:extLst>
          </p:cNvPr>
          <p:cNvSpPr/>
          <p:nvPr/>
        </p:nvSpPr>
        <p:spPr>
          <a:xfrm>
            <a:off x="6835296" y="9354571"/>
            <a:ext cx="1961232" cy="1470377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7300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Ut enim ad minim veniam,…"/>
          <p:cNvSpPr txBox="1"/>
          <p:nvPr/>
        </p:nvSpPr>
        <p:spPr>
          <a:xfrm>
            <a:off x="2614161" y="7149166"/>
            <a:ext cx="5600368" cy="4011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20 QUESTIONS</a:t>
            </a:r>
          </a:p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MULTIPLE CHOICE QUESTIONS</a:t>
            </a:r>
            <a:endParaRPr kumimoji="0" sz="3200" b="1" i="0" u="none" strike="noStrike" kern="0" cap="none" spc="20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30 MINUTES</a:t>
            </a:r>
            <a:endParaRPr kumimoji="0" sz="3200" b="1" i="0" u="none" strike="noStrike" kern="0" cap="none" spc="20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R="0" lvl="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sz="2000" b="0" i="0" u="none" strike="noStrike" kern="0" cap="none" spc="20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747" name="Title ipsum dolor…"/>
          <p:cNvSpPr txBox="1"/>
          <p:nvPr/>
        </p:nvSpPr>
        <p:spPr>
          <a:xfrm>
            <a:off x="10977013" y="6252281"/>
            <a:ext cx="2429974" cy="81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spc="-79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4000" b="1" i="0" u="none" strike="noStrike" kern="0" cap="none" spc="-79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READING</a:t>
            </a:r>
            <a:endParaRPr kumimoji="0" sz="4000" b="1" i="0" u="none" strike="noStrike" kern="0" cap="none" spc="-79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48" name="Title ipsum dolor…"/>
          <p:cNvSpPr txBox="1"/>
          <p:nvPr/>
        </p:nvSpPr>
        <p:spPr>
          <a:xfrm>
            <a:off x="18493511" y="6252282"/>
            <a:ext cx="5600368" cy="81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spc="-79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 spc="-79">
                <a:solidFill>
                  <a:srgbClr val="C3353C"/>
                </a:solidFill>
                <a:latin typeface="Helvetica"/>
                <a:cs typeface="Helvetica"/>
                <a:sym typeface="Helvetica"/>
              </a:rPr>
              <a:t>WRITING</a:t>
            </a:r>
            <a:endParaRPr kumimoji="0" sz="4000" b="1" i="0" u="none" strike="noStrike" kern="0" cap="none" spc="-79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49" name="Title ipsum dolor…"/>
          <p:cNvSpPr txBox="1"/>
          <p:nvPr/>
        </p:nvSpPr>
        <p:spPr>
          <a:xfrm>
            <a:off x="1568806" y="6303607"/>
            <a:ext cx="5600368" cy="60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spc="-79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4000" b="1" i="0" u="none" strike="noStrike" kern="0" cap="none" spc="-79" normalizeH="0" baseline="0" noProof="0">
                <a:ln>
                  <a:noFill/>
                </a:ln>
                <a:solidFill>
                  <a:srgbClr val="C3353C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LISTENING</a:t>
            </a:r>
            <a:endParaRPr kumimoji="0" sz="4000" b="1" i="0" u="none" strike="noStrike" kern="0" cap="none" spc="-79" normalizeH="0" baseline="0" noProof="0">
              <a:ln>
                <a:noFill/>
              </a:ln>
              <a:solidFill>
                <a:srgbClr val="C3353C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53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1C1F4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755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4098" name="Picture 2" descr="77,276 Listening Illustrations &amp; Clip Art - iStock | Conversation,  Communication, Listening business">
            <a:extLst>
              <a:ext uri="{FF2B5EF4-FFF2-40B4-BE49-F238E27FC236}">
                <a16:creationId xmlns:a16="http://schemas.microsoft.com/office/drawing/2014/main" id="{761FB6B3-7D49-3ED3-E6FB-4DA9A823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97" y="2441347"/>
            <a:ext cx="3018411" cy="30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7407136-A232-E50B-00AF-230EB1CB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882" y="1687784"/>
            <a:ext cx="4319080" cy="43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vember 2022 Book Club News - Sacajawea Audubon Society">
            <a:extLst>
              <a:ext uri="{FF2B5EF4-FFF2-40B4-BE49-F238E27FC236}">
                <a16:creationId xmlns:a16="http://schemas.microsoft.com/office/drawing/2014/main" id="{49DE6944-1249-8D4D-7193-EFE665B9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74" y="2502266"/>
            <a:ext cx="3265251" cy="32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t enim ad minim veniam,…">
            <a:extLst>
              <a:ext uri="{FF2B5EF4-FFF2-40B4-BE49-F238E27FC236}">
                <a16:creationId xmlns:a16="http://schemas.microsoft.com/office/drawing/2014/main" id="{0D79FAAE-1708-BAE2-ACE7-A2A15EF4F459}"/>
              </a:ext>
            </a:extLst>
          </p:cNvPr>
          <p:cNvSpPr txBox="1"/>
          <p:nvPr/>
        </p:nvSpPr>
        <p:spPr>
          <a:xfrm>
            <a:off x="10488832" y="7149166"/>
            <a:ext cx="5600368" cy="576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20 QUESTIONS</a:t>
            </a:r>
          </a:p>
          <a:p>
            <a:pPr marL="254000" indent="-254000" algn="l">
              <a:lnSpc>
                <a:spcPct val="120000"/>
              </a:lnSpc>
              <a:spcBef>
                <a:spcPts val="4500"/>
              </a:spcBef>
              <a:buSzPct val="123000"/>
              <a:buFontTx/>
              <a:buChar char="•"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MULTIPLE CHOICE QUESTIONS</a:t>
            </a:r>
          </a:p>
          <a:p>
            <a:pPr marL="254000" indent="-254000" algn="l">
              <a:lnSpc>
                <a:spcPct val="120000"/>
              </a:lnSpc>
              <a:spcBef>
                <a:spcPts val="4500"/>
              </a:spcBef>
              <a:buSzPct val="123000"/>
              <a:buFontTx/>
              <a:buChar char="•"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30 MINUTES</a:t>
            </a:r>
            <a:endParaRPr kumimoji="0" sz="3200" b="1" i="0" u="none" strike="noStrike" kern="0" cap="none" spc="20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R="0" lvl="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sz="2000" b="0" i="0" u="none" strike="noStrike" kern="0" cap="none" spc="20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3" name="Ut enim ad minim veniam,…">
            <a:extLst>
              <a:ext uri="{FF2B5EF4-FFF2-40B4-BE49-F238E27FC236}">
                <a16:creationId xmlns:a16="http://schemas.microsoft.com/office/drawing/2014/main" id="{ACB17F8C-FDFF-5DC7-7CCA-BBE35C53EC00}"/>
              </a:ext>
            </a:extLst>
          </p:cNvPr>
          <p:cNvSpPr txBox="1"/>
          <p:nvPr/>
        </p:nvSpPr>
        <p:spPr>
          <a:xfrm>
            <a:off x="17540543" y="7149166"/>
            <a:ext cx="5600368" cy="4011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3200" b="1" i="0" u="none" strike="noStrike" kern="0" cap="none" spc="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 QUESTION</a:t>
            </a:r>
          </a:p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b="1" spc="200" dirty="0">
                <a:solidFill>
                  <a:srgbClr val="0070C0"/>
                </a:solidFill>
                <a:latin typeface="Helvetica"/>
                <a:cs typeface="Helvetica"/>
                <a:sym typeface="Helvetica"/>
              </a:rPr>
              <a:t>PARAGRAPH WRITING</a:t>
            </a:r>
            <a:endParaRPr kumimoji="0" sz="3200" b="1" i="0" u="none" strike="noStrike" kern="0" cap="none" spc="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254000" marR="0" lvl="0" indent="-25400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b="1" spc="200" dirty="0">
                <a:solidFill>
                  <a:srgbClr val="0070C0"/>
                </a:solidFill>
                <a:latin typeface="Helvetica"/>
                <a:cs typeface="Helvetica"/>
                <a:sym typeface="Helvetica"/>
              </a:rPr>
              <a:t>2</a:t>
            </a:r>
            <a:r>
              <a:rPr kumimoji="0" lang="en-US" sz="3200" b="1" i="0" u="none" strike="noStrike" kern="0" cap="none" spc="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0 MINUTES</a:t>
            </a:r>
            <a:endParaRPr kumimoji="0" sz="3200" b="1" i="0" u="none" strike="noStrike" kern="0" cap="none" spc="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R="0" lvl="0" algn="l" defTabSz="2438338" rtl="0" eaLnBrk="1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tabLst/>
              <a:defRPr sz="2000" spc="200">
                <a:latin typeface="+mn-lt"/>
                <a:ea typeface="+mn-ea"/>
                <a:cs typeface="+mn-cs"/>
                <a:sym typeface="Helvetica"/>
              </a:defRPr>
            </a:pPr>
            <a:r>
              <a:rPr kumimoji="0" sz="2000" b="0" i="0" u="none" strike="noStrike" kern="0" cap="none" spc="20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1B5FA-4041-0362-DCC6-B5D411B05919}"/>
              </a:ext>
            </a:extLst>
          </p:cNvPr>
          <p:cNvSpPr txBox="1"/>
          <p:nvPr/>
        </p:nvSpPr>
        <p:spPr>
          <a:xfrm>
            <a:off x="4591385" y="11009453"/>
            <a:ext cx="16275223" cy="2318583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Participants: ~11,600 non-English major students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/>
              <a:t>Time: September 2022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/>
              <a:t>Test venue: Computer labs at Van Lang University</a:t>
            </a: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10" name="Picture 14" descr="Testing / Overview">
            <a:extLst>
              <a:ext uri="{FF2B5EF4-FFF2-40B4-BE49-F238E27FC236}">
                <a16:creationId xmlns:a16="http://schemas.microsoft.com/office/drawing/2014/main" id="{7332923D-B1B6-163F-54C2-84064B21F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r="2418" b="20899"/>
          <a:stretch/>
        </p:blipFill>
        <p:spPr bwMode="auto">
          <a:xfrm>
            <a:off x="6566489" y="184347"/>
            <a:ext cx="10225782" cy="21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B71FCF-873A-E7A1-48B6-8A507DD0EB09}"/>
              </a:ext>
            </a:extLst>
          </p:cNvPr>
          <p:cNvSpPr/>
          <p:nvPr/>
        </p:nvSpPr>
        <p:spPr>
          <a:xfrm>
            <a:off x="16532352" y="2256537"/>
            <a:ext cx="6608559" cy="8315733"/>
          </a:xfrm>
          <a:custGeom>
            <a:avLst/>
            <a:gdLst>
              <a:gd name="connsiteX0" fmla="*/ 0 w 6608559"/>
              <a:gd name="connsiteY0" fmla="*/ 1101449 h 8315733"/>
              <a:gd name="connsiteX1" fmla="*/ 1101449 w 6608559"/>
              <a:gd name="connsiteY1" fmla="*/ 0 h 8315733"/>
              <a:gd name="connsiteX2" fmla="*/ 1740270 w 6608559"/>
              <a:gd name="connsiteY2" fmla="*/ 0 h 8315733"/>
              <a:gd name="connsiteX3" fmla="*/ 2335034 w 6608559"/>
              <a:gd name="connsiteY3" fmla="*/ 0 h 8315733"/>
              <a:gd name="connsiteX4" fmla="*/ 2929798 w 6608559"/>
              <a:gd name="connsiteY4" fmla="*/ 0 h 8315733"/>
              <a:gd name="connsiteX5" fmla="*/ 3436449 w 6608559"/>
              <a:gd name="connsiteY5" fmla="*/ 0 h 8315733"/>
              <a:gd name="connsiteX6" fmla="*/ 3854987 w 6608559"/>
              <a:gd name="connsiteY6" fmla="*/ 0 h 8315733"/>
              <a:gd name="connsiteX7" fmla="*/ 4405695 w 6608559"/>
              <a:gd name="connsiteY7" fmla="*/ 0 h 8315733"/>
              <a:gd name="connsiteX8" fmla="*/ 4912346 w 6608559"/>
              <a:gd name="connsiteY8" fmla="*/ 0 h 8315733"/>
              <a:gd name="connsiteX9" fmla="*/ 5507110 w 6608559"/>
              <a:gd name="connsiteY9" fmla="*/ 0 h 8315733"/>
              <a:gd name="connsiteX10" fmla="*/ 6608559 w 6608559"/>
              <a:gd name="connsiteY10" fmla="*/ 1101449 h 8315733"/>
              <a:gd name="connsiteX11" fmla="*/ 6608559 w 6608559"/>
              <a:gd name="connsiteY11" fmla="*/ 1718290 h 8315733"/>
              <a:gd name="connsiteX12" fmla="*/ 6608559 w 6608559"/>
              <a:gd name="connsiteY12" fmla="*/ 2151745 h 8315733"/>
              <a:gd name="connsiteX13" fmla="*/ 6608559 w 6608559"/>
              <a:gd name="connsiteY13" fmla="*/ 2646329 h 8315733"/>
              <a:gd name="connsiteX14" fmla="*/ 6608559 w 6608559"/>
              <a:gd name="connsiteY14" fmla="*/ 3324298 h 8315733"/>
              <a:gd name="connsiteX15" fmla="*/ 6608559 w 6608559"/>
              <a:gd name="connsiteY15" fmla="*/ 3696625 h 8315733"/>
              <a:gd name="connsiteX16" fmla="*/ 6608559 w 6608559"/>
              <a:gd name="connsiteY16" fmla="*/ 4252338 h 8315733"/>
              <a:gd name="connsiteX17" fmla="*/ 6608559 w 6608559"/>
              <a:gd name="connsiteY17" fmla="*/ 4624665 h 8315733"/>
              <a:gd name="connsiteX18" fmla="*/ 6608559 w 6608559"/>
              <a:gd name="connsiteY18" fmla="*/ 5180377 h 8315733"/>
              <a:gd name="connsiteX19" fmla="*/ 6608559 w 6608559"/>
              <a:gd name="connsiteY19" fmla="*/ 5552704 h 8315733"/>
              <a:gd name="connsiteX20" fmla="*/ 6608559 w 6608559"/>
              <a:gd name="connsiteY20" fmla="*/ 6169545 h 8315733"/>
              <a:gd name="connsiteX21" fmla="*/ 6608559 w 6608559"/>
              <a:gd name="connsiteY21" fmla="*/ 6664129 h 8315733"/>
              <a:gd name="connsiteX22" fmla="*/ 6608559 w 6608559"/>
              <a:gd name="connsiteY22" fmla="*/ 7214284 h 8315733"/>
              <a:gd name="connsiteX23" fmla="*/ 5507110 w 6608559"/>
              <a:gd name="connsiteY23" fmla="*/ 8315733 h 8315733"/>
              <a:gd name="connsiteX24" fmla="*/ 4912346 w 6608559"/>
              <a:gd name="connsiteY24" fmla="*/ 8315733 h 8315733"/>
              <a:gd name="connsiteX25" fmla="*/ 4493808 w 6608559"/>
              <a:gd name="connsiteY25" fmla="*/ 8315733 h 8315733"/>
              <a:gd name="connsiteX26" fmla="*/ 3854987 w 6608559"/>
              <a:gd name="connsiteY26" fmla="*/ 8315733 h 8315733"/>
              <a:gd name="connsiteX27" fmla="*/ 3436449 w 6608559"/>
              <a:gd name="connsiteY27" fmla="*/ 8315733 h 8315733"/>
              <a:gd name="connsiteX28" fmla="*/ 3017912 w 6608559"/>
              <a:gd name="connsiteY28" fmla="*/ 8315733 h 8315733"/>
              <a:gd name="connsiteX29" fmla="*/ 2467204 w 6608559"/>
              <a:gd name="connsiteY29" fmla="*/ 8315733 h 8315733"/>
              <a:gd name="connsiteX30" fmla="*/ 1828383 w 6608559"/>
              <a:gd name="connsiteY30" fmla="*/ 8315733 h 8315733"/>
              <a:gd name="connsiteX31" fmla="*/ 1101449 w 6608559"/>
              <a:gd name="connsiteY31" fmla="*/ 8315733 h 8315733"/>
              <a:gd name="connsiteX32" fmla="*/ 0 w 6608559"/>
              <a:gd name="connsiteY32" fmla="*/ 7214284 h 8315733"/>
              <a:gd name="connsiteX33" fmla="*/ 0 w 6608559"/>
              <a:gd name="connsiteY33" fmla="*/ 6536315 h 8315733"/>
              <a:gd name="connsiteX34" fmla="*/ 0 w 6608559"/>
              <a:gd name="connsiteY34" fmla="*/ 6102859 h 8315733"/>
              <a:gd name="connsiteX35" fmla="*/ 0 w 6608559"/>
              <a:gd name="connsiteY35" fmla="*/ 5424890 h 8315733"/>
              <a:gd name="connsiteX36" fmla="*/ 0 w 6608559"/>
              <a:gd name="connsiteY36" fmla="*/ 4746922 h 8315733"/>
              <a:gd name="connsiteX37" fmla="*/ 0 w 6608559"/>
              <a:gd name="connsiteY37" fmla="*/ 4252338 h 8315733"/>
              <a:gd name="connsiteX38" fmla="*/ 0 w 6608559"/>
              <a:gd name="connsiteY38" fmla="*/ 3757754 h 8315733"/>
              <a:gd name="connsiteX39" fmla="*/ 0 w 6608559"/>
              <a:gd name="connsiteY39" fmla="*/ 3079785 h 8315733"/>
              <a:gd name="connsiteX40" fmla="*/ 0 w 6608559"/>
              <a:gd name="connsiteY40" fmla="*/ 2401816 h 8315733"/>
              <a:gd name="connsiteX41" fmla="*/ 0 w 6608559"/>
              <a:gd name="connsiteY41" fmla="*/ 1907232 h 8315733"/>
              <a:gd name="connsiteX42" fmla="*/ 0 w 6608559"/>
              <a:gd name="connsiteY42" fmla="*/ 1101449 h 83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08559" h="8315733" extrusionOk="0">
                <a:moveTo>
                  <a:pt x="0" y="1101449"/>
                </a:moveTo>
                <a:cubicBezTo>
                  <a:pt x="-19145" y="552496"/>
                  <a:pt x="381107" y="122555"/>
                  <a:pt x="1101449" y="0"/>
                </a:cubicBezTo>
                <a:cubicBezTo>
                  <a:pt x="1364484" y="-56868"/>
                  <a:pt x="1446017" y="29823"/>
                  <a:pt x="1740270" y="0"/>
                </a:cubicBezTo>
                <a:cubicBezTo>
                  <a:pt x="2034523" y="-29823"/>
                  <a:pt x="2123883" y="3298"/>
                  <a:pt x="2335034" y="0"/>
                </a:cubicBezTo>
                <a:cubicBezTo>
                  <a:pt x="2546185" y="-3298"/>
                  <a:pt x="2642667" y="15661"/>
                  <a:pt x="2929798" y="0"/>
                </a:cubicBezTo>
                <a:cubicBezTo>
                  <a:pt x="3216929" y="-15661"/>
                  <a:pt x="3204628" y="55565"/>
                  <a:pt x="3436449" y="0"/>
                </a:cubicBezTo>
                <a:cubicBezTo>
                  <a:pt x="3668270" y="-55565"/>
                  <a:pt x="3686991" y="35375"/>
                  <a:pt x="3854987" y="0"/>
                </a:cubicBezTo>
                <a:cubicBezTo>
                  <a:pt x="4022983" y="-35375"/>
                  <a:pt x="4183364" y="54067"/>
                  <a:pt x="4405695" y="0"/>
                </a:cubicBezTo>
                <a:cubicBezTo>
                  <a:pt x="4628026" y="-54067"/>
                  <a:pt x="4744406" y="34666"/>
                  <a:pt x="4912346" y="0"/>
                </a:cubicBezTo>
                <a:cubicBezTo>
                  <a:pt x="5080286" y="-34666"/>
                  <a:pt x="5256400" y="16765"/>
                  <a:pt x="5507110" y="0"/>
                </a:cubicBezTo>
                <a:cubicBezTo>
                  <a:pt x="6098603" y="30603"/>
                  <a:pt x="6528635" y="579398"/>
                  <a:pt x="6608559" y="1101449"/>
                </a:cubicBezTo>
                <a:cubicBezTo>
                  <a:pt x="6636823" y="1309331"/>
                  <a:pt x="6583178" y="1504074"/>
                  <a:pt x="6608559" y="1718290"/>
                </a:cubicBezTo>
                <a:cubicBezTo>
                  <a:pt x="6633940" y="1932506"/>
                  <a:pt x="6594582" y="2058369"/>
                  <a:pt x="6608559" y="2151745"/>
                </a:cubicBezTo>
                <a:cubicBezTo>
                  <a:pt x="6622536" y="2245121"/>
                  <a:pt x="6593184" y="2410353"/>
                  <a:pt x="6608559" y="2646329"/>
                </a:cubicBezTo>
                <a:cubicBezTo>
                  <a:pt x="6623934" y="2882305"/>
                  <a:pt x="6536374" y="3123401"/>
                  <a:pt x="6608559" y="3324298"/>
                </a:cubicBezTo>
                <a:cubicBezTo>
                  <a:pt x="6680744" y="3525195"/>
                  <a:pt x="6600879" y="3550068"/>
                  <a:pt x="6608559" y="3696625"/>
                </a:cubicBezTo>
                <a:cubicBezTo>
                  <a:pt x="6616239" y="3843182"/>
                  <a:pt x="6543213" y="4097076"/>
                  <a:pt x="6608559" y="4252338"/>
                </a:cubicBezTo>
                <a:cubicBezTo>
                  <a:pt x="6673905" y="4407600"/>
                  <a:pt x="6568518" y="4489152"/>
                  <a:pt x="6608559" y="4624665"/>
                </a:cubicBezTo>
                <a:cubicBezTo>
                  <a:pt x="6648600" y="4760178"/>
                  <a:pt x="6606316" y="4993967"/>
                  <a:pt x="6608559" y="5180377"/>
                </a:cubicBezTo>
                <a:cubicBezTo>
                  <a:pt x="6610802" y="5366787"/>
                  <a:pt x="6597291" y="5381570"/>
                  <a:pt x="6608559" y="5552704"/>
                </a:cubicBezTo>
                <a:cubicBezTo>
                  <a:pt x="6619827" y="5723838"/>
                  <a:pt x="6560607" y="5905933"/>
                  <a:pt x="6608559" y="6169545"/>
                </a:cubicBezTo>
                <a:cubicBezTo>
                  <a:pt x="6656511" y="6433157"/>
                  <a:pt x="6607491" y="6521415"/>
                  <a:pt x="6608559" y="6664129"/>
                </a:cubicBezTo>
                <a:cubicBezTo>
                  <a:pt x="6609627" y="6806843"/>
                  <a:pt x="6577531" y="7009320"/>
                  <a:pt x="6608559" y="7214284"/>
                </a:cubicBezTo>
                <a:cubicBezTo>
                  <a:pt x="6475371" y="7721649"/>
                  <a:pt x="6205992" y="8185951"/>
                  <a:pt x="5507110" y="8315733"/>
                </a:cubicBezTo>
                <a:cubicBezTo>
                  <a:pt x="5381722" y="8363224"/>
                  <a:pt x="5168258" y="8294336"/>
                  <a:pt x="4912346" y="8315733"/>
                </a:cubicBezTo>
                <a:cubicBezTo>
                  <a:pt x="4656434" y="8337130"/>
                  <a:pt x="4695044" y="8283022"/>
                  <a:pt x="4493808" y="8315733"/>
                </a:cubicBezTo>
                <a:cubicBezTo>
                  <a:pt x="4292572" y="8348444"/>
                  <a:pt x="4021721" y="8277429"/>
                  <a:pt x="3854987" y="8315733"/>
                </a:cubicBezTo>
                <a:cubicBezTo>
                  <a:pt x="3688253" y="8354037"/>
                  <a:pt x="3629329" y="8266626"/>
                  <a:pt x="3436449" y="8315733"/>
                </a:cubicBezTo>
                <a:cubicBezTo>
                  <a:pt x="3243569" y="8364840"/>
                  <a:pt x="3109605" y="8306478"/>
                  <a:pt x="3017912" y="8315733"/>
                </a:cubicBezTo>
                <a:cubicBezTo>
                  <a:pt x="2926219" y="8324988"/>
                  <a:pt x="2717192" y="8280204"/>
                  <a:pt x="2467204" y="8315733"/>
                </a:cubicBezTo>
                <a:cubicBezTo>
                  <a:pt x="2217216" y="8351262"/>
                  <a:pt x="2131982" y="8273480"/>
                  <a:pt x="1828383" y="8315733"/>
                </a:cubicBezTo>
                <a:cubicBezTo>
                  <a:pt x="1524784" y="8357986"/>
                  <a:pt x="1345490" y="8270611"/>
                  <a:pt x="1101449" y="8315733"/>
                </a:cubicBezTo>
                <a:cubicBezTo>
                  <a:pt x="504458" y="8307339"/>
                  <a:pt x="49465" y="7763006"/>
                  <a:pt x="0" y="7214284"/>
                </a:cubicBezTo>
                <a:cubicBezTo>
                  <a:pt x="-49216" y="6968934"/>
                  <a:pt x="41095" y="6699951"/>
                  <a:pt x="0" y="6536315"/>
                </a:cubicBezTo>
                <a:cubicBezTo>
                  <a:pt x="-41095" y="6372679"/>
                  <a:pt x="13314" y="6284425"/>
                  <a:pt x="0" y="6102859"/>
                </a:cubicBezTo>
                <a:cubicBezTo>
                  <a:pt x="-13314" y="5921293"/>
                  <a:pt x="11858" y="5756860"/>
                  <a:pt x="0" y="5424890"/>
                </a:cubicBezTo>
                <a:cubicBezTo>
                  <a:pt x="-11858" y="5092920"/>
                  <a:pt x="12811" y="5020932"/>
                  <a:pt x="0" y="4746922"/>
                </a:cubicBezTo>
                <a:cubicBezTo>
                  <a:pt x="-12811" y="4472912"/>
                  <a:pt x="46886" y="4425671"/>
                  <a:pt x="0" y="4252338"/>
                </a:cubicBezTo>
                <a:cubicBezTo>
                  <a:pt x="-46886" y="4079005"/>
                  <a:pt x="11482" y="3965702"/>
                  <a:pt x="0" y="3757754"/>
                </a:cubicBezTo>
                <a:cubicBezTo>
                  <a:pt x="-11482" y="3549806"/>
                  <a:pt x="26888" y="3278463"/>
                  <a:pt x="0" y="3079785"/>
                </a:cubicBezTo>
                <a:cubicBezTo>
                  <a:pt x="-26888" y="2881107"/>
                  <a:pt x="10337" y="2607689"/>
                  <a:pt x="0" y="2401816"/>
                </a:cubicBezTo>
                <a:cubicBezTo>
                  <a:pt x="-10337" y="2195943"/>
                  <a:pt x="52501" y="2062164"/>
                  <a:pt x="0" y="1907232"/>
                </a:cubicBezTo>
                <a:cubicBezTo>
                  <a:pt x="-52501" y="1752300"/>
                  <a:pt x="44018" y="1294992"/>
                  <a:pt x="0" y="1101449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27870601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903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/>
      <p:bldP spid="747" grpId="0" animBg="1"/>
      <p:bldP spid="748" grpId="0" animBg="1"/>
      <p:bldP spid="749" grpId="0" animBg="1"/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934" y="8376130"/>
            <a:ext cx="12704377" cy="5338377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2"/>
          <p:cNvSpPr txBox="1"/>
          <p:nvPr/>
        </p:nvSpPr>
        <p:spPr>
          <a:xfrm>
            <a:off x="16824011" y="4036778"/>
            <a:ext cx="8737131" cy="967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80000"/>
              </a:lnSpc>
              <a:defRPr sz="10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</a:t>
            </a:r>
          </a:p>
        </p:txBody>
      </p:sp>
      <p:sp>
        <p:nvSpPr>
          <p:cNvPr id="571" name="Subtitle"/>
          <p:cNvSpPr txBox="1"/>
          <p:nvPr/>
        </p:nvSpPr>
        <p:spPr>
          <a:xfrm>
            <a:off x="836327" y="3276859"/>
            <a:ext cx="15993448" cy="1009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6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PART 2</a:t>
            </a:r>
            <a:endParaRPr kumimoji="0" sz="60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72" name="Big Title"/>
          <p:cNvSpPr txBox="1"/>
          <p:nvPr/>
        </p:nvSpPr>
        <p:spPr>
          <a:xfrm>
            <a:off x="692802" y="4331496"/>
            <a:ext cx="15981919" cy="332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THE development of the VLU PLACEMENT TEST </a:t>
            </a:r>
          </a:p>
        </p:txBody>
      </p:sp>
      <p:sp>
        <p:nvSpPr>
          <p:cNvPr id="573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all" spc="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Van lang University</a:t>
            </a:r>
          </a:p>
        </p:txBody>
      </p:sp>
      <p:sp>
        <p:nvSpPr>
          <p:cNvPr id="575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00241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40" y="1704336"/>
            <a:ext cx="1483706" cy="1483706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Van lang University"/>
          <p:cNvSpPr txBox="1"/>
          <p:nvPr/>
        </p:nvSpPr>
        <p:spPr>
          <a:xfrm>
            <a:off x="999310" y="446075"/>
            <a:ext cx="3784131" cy="38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500" b="1" cap="all" spc="75">
                <a:solidFill>
                  <a:srgbClr val="1C1F4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Van lang University</a:t>
            </a:r>
          </a:p>
        </p:txBody>
      </p:sp>
      <p:sp>
        <p:nvSpPr>
          <p:cNvPr id="631" name="Line"/>
          <p:cNvSpPr/>
          <p:nvPr/>
        </p:nvSpPr>
        <p:spPr>
          <a:xfrm>
            <a:off x="978724" y="994862"/>
            <a:ext cx="22426553" cy="1"/>
          </a:xfrm>
          <a:prstGeom prst="line">
            <a:avLst/>
          </a:prstGeom>
          <a:ln w="25400">
            <a:solidFill>
              <a:srgbClr val="1C1F4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Big Title">
            <a:extLst>
              <a:ext uri="{FF2B5EF4-FFF2-40B4-BE49-F238E27FC236}">
                <a16:creationId xmlns:a16="http://schemas.microsoft.com/office/drawing/2014/main" id="{D8666CCD-18A7-0393-788A-FBE12F7D1BAD}"/>
              </a:ext>
            </a:extLst>
          </p:cNvPr>
          <p:cNvSpPr txBox="1"/>
          <p:nvPr/>
        </p:nvSpPr>
        <p:spPr>
          <a:xfrm>
            <a:off x="1883665" y="1180121"/>
            <a:ext cx="22219920" cy="135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5000" b="1" cap="all">
                <a:solidFill>
                  <a:srgbClr val="C3353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/>
              <a:t>measuring proficiency </a:t>
            </a:r>
          </a:p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/>
              <a:t>across skills &amp; levels</a:t>
            </a:r>
            <a:endParaRPr lang="en-US" sz="6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B2788-9078-00A2-93F7-57AB866C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9" y="3876849"/>
            <a:ext cx="14470336" cy="95968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5A274-30AC-182D-4070-98D1D1A31F3A}"/>
              </a:ext>
            </a:extLst>
          </p:cNvPr>
          <p:cNvSpPr/>
          <p:nvPr/>
        </p:nvSpPr>
        <p:spPr>
          <a:xfrm>
            <a:off x="15178393" y="4337186"/>
            <a:ext cx="89251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framework will decide: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CONTENT OF THE QUESTION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LANGUAGE INPUT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B1401F-211C-FCBE-8C84-FE3A5B9BF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515386"/>
              </p:ext>
            </p:extLst>
          </p:nvPr>
        </p:nvGraphicFramePr>
        <p:xfrm>
          <a:off x="13863802" y="7219172"/>
          <a:ext cx="10989590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394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E15104F576944949AE8AD398F02D9" ma:contentTypeVersion="11" ma:contentTypeDescription="Create a new document." ma:contentTypeScope="" ma:versionID="9e103e30bb8b7cd78d13a9b7de290402">
  <xsd:schema xmlns:xsd="http://www.w3.org/2001/XMLSchema" xmlns:xs="http://www.w3.org/2001/XMLSchema" xmlns:p="http://schemas.microsoft.com/office/2006/metadata/properties" xmlns:ns2="a6c23e9a-b3b1-4886-aa7c-25f380ccbb5e" xmlns:ns3="717b0eb2-10c5-486c-90bc-6d6cc468bc44" targetNamespace="http://schemas.microsoft.com/office/2006/metadata/properties" ma:root="true" ma:fieldsID="0c8fec6792ef247c8a5f3026373ce5b1" ns2:_="" ns3:_="">
    <xsd:import namespace="a6c23e9a-b3b1-4886-aa7c-25f380ccbb5e"/>
    <xsd:import namespace="717b0eb2-10c5-486c-90bc-6d6cc468b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23e9a-b3b1-4886-aa7c-25f380ccb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0eb2-10c5-486c-90bc-6d6cc468b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23e9a-b3b1-4886-aa7c-25f380ccbb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D74C71-F9F7-4E56-B6AA-8C8ECCC21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E17B9C-4F8E-461E-92EE-979DE0B9BC41}"/>
</file>

<file path=customXml/itemProps3.xml><?xml version="1.0" encoding="utf-8"?>
<ds:datastoreItem xmlns:ds="http://schemas.openxmlformats.org/officeDocument/2006/customXml" ds:itemID="{7C04E0CA-834E-4E22-96E3-C0B1BFCCDD9C}">
  <ds:schemaRefs>
    <ds:schemaRef ds:uri="c407fb7f-da7e-4b19-ab7e-97523506c2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011a54b-0a5d-4929-bf02-a00787877c6a}" enabled="0" method="" siteId="{3011a54b-0a5d-4929-bf02-a00787877c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1135</Words>
  <Application>Microsoft Office PowerPoint</Application>
  <PresentationFormat>Custom</PresentationFormat>
  <Paragraphs>293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21_BasicWhite</vt:lpstr>
      <vt:lpstr>22_BasicWhite</vt:lpstr>
      <vt:lpstr>23_BasicWhite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Trần Nguyễn Bảo Hương - Viện Ngôn ngữ</cp:lastModifiedBy>
  <cp:revision>2</cp:revision>
  <cp:lastPrinted>2023-03-12T07:45:57Z</cp:lastPrinted>
  <dcterms:modified xsi:type="dcterms:W3CDTF">2023-03-24T11:26:08Z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573400.000000000</vt:lpwstr>
  </property>
  <property fmtid="{D5CDD505-2E9C-101B-9397-08002B2CF9AE}" pid="3" name="xd_ProgID">
    <vt:lpwstr/>
  </property>
  <property fmtid="{D5CDD505-2E9C-101B-9397-08002B2CF9AE}" pid="4" name="ContentTypeId">
    <vt:lpwstr>0x010100FB9E15104F576944949AE8AD398F02D9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