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27" r:id="rId4"/>
    <p:sldMasterId id="2147483759" r:id="rId5"/>
    <p:sldMasterId id="2147483660" r:id="rId6"/>
    <p:sldMasterId id="2147483700" r:id="rId7"/>
  </p:sldMasterIdLst>
  <p:notesMasterIdLst>
    <p:notesMasterId r:id="rId32"/>
  </p:notesMasterIdLst>
  <p:handoutMasterIdLst>
    <p:handoutMasterId r:id="rId33"/>
  </p:handoutMasterIdLst>
  <p:sldIdLst>
    <p:sldId id="281" r:id="rId8"/>
    <p:sldId id="318" r:id="rId9"/>
    <p:sldId id="324" r:id="rId10"/>
    <p:sldId id="325" r:id="rId11"/>
    <p:sldId id="352" r:id="rId12"/>
    <p:sldId id="353" r:id="rId13"/>
    <p:sldId id="355" r:id="rId14"/>
    <p:sldId id="357" r:id="rId15"/>
    <p:sldId id="359" r:id="rId16"/>
    <p:sldId id="360" r:id="rId17"/>
    <p:sldId id="364" r:id="rId18"/>
    <p:sldId id="365" r:id="rId19"/>
    <p:sldId id="362" r:id="rId20"/>
    <p:sldId id="375" r:id="rId21"/>
    <p:sldId id="363" r:id="rId22"/>
    <p:sldId id="366" r:id="rId23"/>
    <p:sldId id="377" r:id="rId24"/>
    <p:sldId id="376" r:id="rId25"/>
    <p:sldId id="373" r:id="rId26"/>
    <p:sldId id="378" r:id="rId27"/>
    <p:sldId id="368" r:id="rId28"/>
    <p:sldId id="370" r:id="rId29"/>
    <p:sldId id="371" r:id="rId30"/>
    <p:sldId id="374" r:id="rId31"/>
  </p:sldIdLst>
  <p:sldSz cx="12192000" cy="6858000"/>
  <p:notesSz cx="6858000" cy="9144000"/>
  <p:embeddedFontLst>
    <p:embeddedFont>
      <p:font typeface="British Council Sans" panose="020B0504020202020204" pitchFamily="34" charset="0"/>
      <p:regular r:id="rId34"/>
      <p:bold r:id="rId35"/>
      <p:italic r:id="rId36"/>
      <p:boldItalic r:id="rId37"/>
    </p:embeddedFont>
    <p:embeddedFont>
      <p:font typeface="British Council Sans Headline" panose="020B0504020202020204" pitchFamily="34" charset="0"/>
      <p:regular r:id="rId38"/>
    </p:embeddedFont>
    <p:embeddedFont>
      <p:font typeface="Calibri" panose="020F050202020403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61"/>
    <a:srgbClr val="005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9890C0-CC8A-4213-B098-309EAA9C12EC}" v="22" dt="2023-03-09T10:30:34.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5" autoAdjust="0"/>
    <p:restoredTop sz="0" autoAdjust="0"/>
  </p:normalViewPr>
  <p:slideViewPr>
    <p:cSldViewPr snapToGrid="0" snapToObjects="1">
      <p:cViewPr varScale="1">
        <p:scale>
          <a:sx n="114" d="100"/>
          <a:sy n="114" d="100"/>
        </p:scale>
        <p:origin x="280" y="18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5" d="100"/>
          <a:sy n="55" d="100"/>
        </p:scale>
        <p:origin x="202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6.fntdata"/><Relationship Id="rId21" Type="http://schemas.openxmlformats.org/officeDocument/2006/relationships/slide" Target="slides/slide14.xml"/><Relationship Id="rId34" Type="http://schemas.openxmlformats.org/officeDocument/2006/relationships/font" Target="fonts/font1.fntdata"/><Relationship Id="rId42" Type="http://schemas.openxmlformats.org/officeDocument/2006/relationships/font" Target="fonts/font9.fntdata"/><Relationship Id="rId47"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3.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2.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ad, Neil (UK)" userId="82f600b3-bf3b-4f0e-984d-2bc0d0cec491" providerId="ADAL" clId="{ED49DDCE-D4D6-438C-A7D4-D287D63F392A}"/>
    <pc:docChg chg="addSld delSld modSld modMainMaster">
      <pc:chgData name="Stead, Neil (UK)" userId="82f600b3-bf3b-4f0e-984d-2bc0d0cec491" providerId="ADAL" clId="{ED49DDCE-D4D6-438C-A7D4-D287D63F392A}" dt="2023-03-09T10:25:26.905" v="5"/>
      <pc:docMkLst>
        <pc:docMk/>
      </pc:docMkLst>
      <pc:sldChg chg="setBg">
        <pc:chgData name="Stead, Neil (UK)" userId="82f600b3-bf3b-4f0e-984d-2bc0d0cec491" providerId="ADAL" clId="{ED49DDCE-D4D6-438C-A7D4-D287D63F392A}" dt="2023-03-09T10:25:26.905" v="5"/>
        <pc:sldMkLst>
          <pc:docMk/>
          <pc:sldMk cId="1569505331" sldId="281"/>
        </pc:sldMkLst>
      </pc:sldChg>
      <pc:sldChg chg="add del">
        <pc:chgData name="Stead, Neil (UK)" userId="82f600b3-bf3b-4f0e-984d-2bc0d0cec491" providerId="ADAL" clId="{ED49DDCE-D4D6-438C-A7D4-D287D63F392A}" dt="2023-03-09T10:23:44.616" v="3"/>
        <pc:sldMkLst>
          <pc:docMk/>
          <pc:sldMk cId="1169188501" sldId="322"/>
        </pc:sldMkLst>
      </pc:sldChg>
      <pc:sldMasterChg chg="setBg">
        <pc:chgData name="Stead, Neil (UK)" userId="82f600b3-bf3b-4f0e-984d-2bc0d0cec491" providerId="ADAL" clId="{ED49DDCE-D4D6-438C-A7D4-D287D63F392A}" dt="2023-03-09T10:23:06.185" v="1"/>
        <pc:sldMasterMkLst>
          <pc:docMk/>
          <pc:sldMasterMk cId="58982871" sldId="2147483727"/>
        </pc:sldMasterMkLst>
      </pc:sldMasterChg>
    </pc:docChg>
  </pc:docChgLst>
  <pc:docChgLst>
    <pc:chgData name="Stead, Neil (UK)" userId="82f600b3-bf3b-4f0e-984d-2bc0d0cec491" providerId="ADAL" clId="{139890C0-CC8A-4213-B098-309EAA9C12EC}"/>
    <pc:docChg chg="addSld delSld modSld modMainMaster">
      <pc:chgData name="Stead, Neil (UK)" userId="82f600b3-bf3b-4f0e-984d-2bc0d0cec491" providerId="ADAL" clId="{139890C0-CC8A-4213-B098-309EAA9C12EC}" dt="2023-03-09T10:30:48.510" v="16" actId="2696"/>
      <pc:docMkLst>
        <pc:docMk/>
      </pc:docMkLst>
      <pc:sldChg chg="setBg">
        <pc:chgData name="Stead, Neil (UK)" userId="82f600b3-bf3b-4f0e-984d-2bc0d0cec491" providerId="ADAL" clId="{139890C0-CC8A-4213-B098-309EAA9C12EC}" dt="2023-03-09T10:29:06.864" v="7"/>
        <pc:sldMkLst>
          <pc:docMk/>
          <pc:sldMk cId="1569505331" sldId="281"/>
        </pc:sldMkLst>
      </pc:sldChg>
      <pc:sldChg chg="add">
        <pc:chgData name="Stead, Neil (UK)" userId="82f600b3-bf3b-4f0e-984d-2bc0d0cec491" providerId="ADAL" clId="{139890C0-CC8A-4213-B098-309EAA9C12EC}" dt="2023-03-09T10:30:26.840" v="14"/>
        <pc:sldMkLst>
          <pc:docMk/>
          <pc:sldMk cId="1837610974" sldId="322"/>
        </pc:sldMkLst>
      </pc:sldChg>
      <pc:sldChg chg="add del">
        <pc:chgData name="Stead, Neil (UK)" userId="82f600b3-bf3b-4f0e-984d-2bc0d0cec491" providerId="ADAL" clId="{139890C0-CC8A-4213-B098-309EAA9C12EC}" dt="2023-03-09T10:29:52.374" v="11"/>
        <pc:sldMkLst>
          <pc:docMk/>
          <pc:sldMk cId="2504537952" sldId="322"/>
        </pc:sldMkLst>
      </pc:sldChg>
      <pc:sldChg chg="add del">
        <pc:chgData name="Stead, Neil (UK)" userId="82f600b3-bf3b-4f0e-984d-2bc0d0cec491" providerId="ADAL" clId="{139890C0-CC8A-4213-B098-309EAA9C12EC}" dt="2023-03-09T10:30:48.510" v="16" actId="2696"/>
        <pc:sldMkLst>
          <pc:docMk/>
          <pc:sldMk cId="1703410090" sldId="323"/>
        </pc:sldMkLst>
      </pc:sldChg>
      <pc:sldMasterChg chg="setBg modSldLayout">
        <pc:chgData name="Stead, Neil (UK)" userId="82f600b3-bf3b-4f0e-984d-2bc0d0cec491" providerId="ADAL" clId="{139890C0-CC8A-4213-B098-309EAA9C12EC}" dt="2023-03-09T10:29:06.864" v="7"/>
        <pc:sldMasterMkLst>
          <pc:docMk/>
          <pc:sldMasterMk cId="1248408318" sldId="2147483660"/>
        </pc:sldMasterMkLst>
        <pc:sldLayoutChg chg="setBg">
          <pc:chgData name="Stead, Neil (UK)" userId="82f600b3-bf3b-4f0e-984d-2bc0d0cec491" providerId="ADAL" clId="{139890C0-CC8A-4213-B098-309EAA9C12EC}" dt="2023-03-09T10:29:06.864" v="7"/>
          <pc:sldLayoutMkLst>
            <pc:docMk/>
            <pc:sldMasterMk cId="1248408318" sldId="2147483660"/>
            <pc:sldLayoutMk cId="2074470383" sldId="2147483662"/>
          </pc:sldLayoutMkLst>
        </pc:sldLayoutChg>
        <pc:sldLayoutChg chg="setBg">
          <pc:chgData name="Stead, Neil (UK)" userId="82f600b3-bf3b-4f0e-984d-2bc0d0cec491" providerId="ADAL" clId="{139890C0-CC8A-4213-B098-309EAA9C12EC}" dt="2023-03-09T10:29:06.864" v="7"/>
          <pc:sldLayoutMkLst>
            <pc:docMk/>
            <pc:sldMasterMk cId="1248408318" sldId="2147483660"/>
            <pc:sldLayoutMk cId="3350895512" sldId="2147483664"/>
          </pc:sldLayoutMkLst>
        </pc:sldLayoutChg>
        <pc:sldLayoutChg chg="setBg">
          <pc:chgData name="Stead, Neil (UK)" userId="82f600b3-bf3b-4f0e-984d-2bc0d0cec491" providerId="ADAL" clId="{139890C0-CC8A-4213-B098-309EAA9C12EC}" dt="2023-03-09T10:29:06.864" v="7"/>
          <pc:sldLayoutMkLst>
            <pc:docMk/>
            <pc:sldMasterMk cId="1248408318" sldId="2147483660"/>
            <pc:sldLayoutMk cId="2037743431" sldId="2147483666"/>
          </pc:sldLayoutMkLst>
        </pc:sldLayoutChg>
        <pc:sldLayoutChg chg="setBg">
          <pc:chgData name="Stead, Neil (UK)" userId="82f600b3-bf3b-4f0e-984d-2bc0d0cec491" providerId="ADAL" clId="{139890C0-CC8A-4213-B098-309EAA9C12EC}" dt="2023-03-09T10:29:06.864" v="7"/>
          <pc:sldLayoutMkLst>
            <pc:docMk/>
            <pc:sldMasterMk cId="1248408318" sldId="2147483660"/>
            <pc:sldLayoutMk cId="2634010198" sldId="2147483667"/>
          </pc:sldLayoutMkLst>
        </pc:sldLayoutChg>
        <pc:sldLayoutChg chg="setBg">
          <pc:chgData name="Stead, Neil (UK)" userId="82f600b3-bf3b-4f0e-984d-2bc0d0cec491" providerId="ADAL" clId="{139890C0-CC8A-4213-B098-309EAA9C12EC}" dt="2023-03-09T10:29:06.864" v="7"/>
          <pc:sldLayoutMkLst>
            <pc:docMk/>
            <pc:sldMasterMk cId="1248408318" sldId="2147483660"/>
            <pc:sldLayoutMk cId="2925159295" sldId="2147483684"/>
          </pc:sldLayoutMkLst>
        </pc:sldLayoutChg>
        <pc:sldLayoutChg chg="setBg">
          <pc:chgData name="Stead, Neil (UK)" userId="82f600b3-bf3b-4f0e-984d-2bc0d0cec491" providerId="ADAL" clId="{139890C0-CC8A-4213-B098-309EAA9C12EC}" dt="2023-03-09T10:29:06.864" v="7"/>
          <pc:sldLayoutMkLst>
            <pc:docMk/>
            <pc:sldMasterMk cId="1248408318" sldId="2147483660"/>
            <pc:sldLayoutMk cId="2992826113" sldId="2147483685"/>
          </pc:sldLayoutMkLst>
        </pc:sldLayoutChg>
      </pc:sldMasterChg>
      <pc:sldMasterChg chg="setBg modSldLayout">
        <pc:chgData name="Stead, Neil (UK)" userId="82f600b3-bf3b-4f0e-984d-2bc0d0cec491" providerId="ADAL" clId="{139890C0-CC8A-4213-B098-309EAA9C12EC}" dt="2023-03-09T10:29:06.864" v="7"/>
        <pc:sldMasterMkLst>
          <pc:docMk/>
          <pc:sldMasterMk cId="3762126171" sldId="2147483700"/>
        </pc:sldMasterMkLst>
        <pc:sldLayoutChg chg="setBg">
          <pc:chgData name="Stead, Neil (UK)" userId="82f600b3-bf3b-4f0e-984d-2bc0d0cec491" providerId="ADAL" clId="{139890C0-CC8A-4213-B098-309EAA9C12EC}" dt="2023-03-09T10:29:06.864" v="7"/>
          <pc:sldLayoutMkLst>
            <pc:docMk/>
            <pc:sldMasterMk cId="3762126171" sldId="2147483700"/>
            <pc:sldLayoutMk cId="3333516388" sldId="2147483708"/>
          </pc:sldLayoutMkLst>
        </pc:sldLayoutChg>
      </pc:sldMasterChg>
      <pc:sldMasterChg chg="setBg modSldLayout">
        <pc:chgData name="Stead, Neil (UK)" userId="82f600b3-bf3b-4f0e-984d-2bc0d0cec491" providerId="ADAL" clId="{139890C0-CC8A-4213-B098-309EAA9C12EC}" dt="2023-03-09T10:29:30.088" v="9"/>
        <pc:sldMasterMkLst>
          <pc:docMk/>
          <pc:sldMasterMk cId="58982871" sldId="2147483727"/>
        </pc:sldMasterMkLst>
        <pc:sldLayoutChg chg="setBg">
          <pc:chgData name="Stead, Neil (UK)" userId="82f600b3-bf3b-4f0e-984d-2bc0d0cec491" providerId="ADAL" clId="{139890C0-CC8A-4213-B098-309EAA9C12EC}" dt="2023-03-09T10:29:06.864" v="7"/>
          <pc:sldLayoutMkLst>
            <pc:docMk/>
            <pc:sldMasterMk cId="58982871" sldId="2147483727"/>
            <pc:sldLayoutMk cId="1939506492" sldId="2147483728"/>
          </pc:sldLayoutMkLst>
        </pc:sldLayoutChg>
        <pc:sldLayoutChg chg="setBg">
          <pc:chgData name="Stead, Neil (UK)" userId="82f600b3-bf3b-4f0e-984d-2bc0d0cec491" providerId="ADAL" clId="{139890C0-CC8A-4213-B098-309EAA9C12EC}" dt="2023-03-09T10:29:06.864" v="7"/>
          <pc:sldLayoutMkLst>
            <pc:docMk/>
            <pc:sldMasterMk cId="58982871" sldId="2147483727"/>
            <pc:sldLayoutMk cId="3342158559" sldId="2147483729"/>
          </pc:sldLayoutMkLst>
        </pc:sldLayoutChg>
        <pc:sldLayoutChg chg="setBg">
          <pc:chgData name="Stead, Neil (UK)" userId="82f600b3-bf3b-4f0e-984d-2bc0d0cec491" providerId="ADAL" clId="{139890C0-CC8A-4213-B098-309EAA9C12EC}" dt="2023-03-09T10:29:06.864" v="7"/>
          <pc:sldLayoutMkLst>
            <pc:docMk/>
            <pc:sldMasterMk cId="58982871" sldId="2147483727"/>
            <pc:sldLayoutMk cId="1365415548" sldId="2147483764"/>
          </pc:sldLayoutMkLst>
        </pc:sldLayoutChg>
      </pc:sldMasterChg>
      <pc:sldMasterChg chg="setBg modSldLayout">
        <pc:chgData name="Stead, Neil (UK)" userId="82f600b3-bf3b-4f0e-984d-2bc0d0cec491" providerId="ADAL" clId="{139890C0-CC8A-4213-B098-309EAA9C12EC}" dt="2023-03-09T10:30:15.695" v="13"/>
        <pc:sldMasterMkLst>
          <pc:docMk/>
          <pc:sldMasterMk cId="1119160655" sldId="2147483759"/>
        </pc:sldMasterMkLst>
        <pc:sldLayoutChg chg="setBg">
          <pc:chgData name="Stead, Neil (UK)" userId="82f600b3-bf3b-4f0e-984d-2bc0d0cec491" providerId="ADAL" clId="{139890C0-CC8A-4213-B098-309EAA9C12EC}" dt="2023-03-09T10:29:06.864" v="7"/>
          <pc:sldLayoutMkLst>
            <pc:docMk/>
            <pc:sldMasterMk cId="1119160655" sldId="2147483759"/>
            <pc:sldLayoutMk cId="1452402591" sldId="2147483760"/>
          </pc:sldLayoutMkLst>
        </pc:sldLayoutChg>
        <pc:sldLayoutChg chg="setBg">
          <pc:chgData name="Stead, Neil (UK)" userId="82f600b3-bf3b-4f0e-984d-2bc0d0cec491" providerId="ADAL" clId="{139890C0-CC8A-4213-B098-309EAA9C12EC}" dt="2023-03-09T10:29:06.864" v="7"/>
          <pc:sldLayoutMkLst>
            <pc:docMk/>
            <pc:sldMasterMk cId="1119160655" sldId="2147483759"/>
            <pc:sldLayoutMk cId="2777072681" sldId="2147483761"/>
          </pc:sldLayoutMkLst>
        </pc:sldLayoutChg>
        <pc:sldLayoutChg chg="setBg">
          <pc:chgData name="Stead, Neil (UK)" userId="82f600b3-bf3b-4f0e-984d-2bc0d0cec491" providerId="ADAL" clId="{139890C0-CC8A-4213-B098-309EAA9C12EC}" dt="2023-03-09T10:29:06.864" v="7"/>
          <pc:sldLayoutMkLst>
            <pc:docMk/>
            <pc:sldMasterMk cId="1119160655" sldId="2147483759"/>
            <pc:sldLayoutMk cId="1323745139" sldId="2147483762"/>
          </pc:sldLayoutMkLst>
        </pc:sldLayoutChg>
        <pc:sldLayoutChg chg="setBg">
          <pc:chgData name="Stead, Neil (UK)" userId="82f600b3-bf3b-4f0e-984d-2bc0d0cec491" providerId="ADAL" clId="{139890C0-CC8A-4213-B098-309EAA9C12EC}" dt="2023-03-09T10:29:06.864" v="7"/>
          <pc:sldLayoutMkLst>
            <pc:docMk/>
            <pc:sldMasterMk cId="1119160655" sldId="2147483759"/>
            <pc:sldLayoutMk cId="379372022" sldId="214748376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25/03/2023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25/03/2023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a:t>
            </a:fld>
            <a:endParaRPr lang="en-GB"/>
          </a:p>
        </p:txBody>
      </p:sp>
    </p:spTree>
    <p:extLst>
      <p:ext uri="{BB962C8B-B14F-4D97-AF65-F5344CB8AC3E}">
        <p14:creationId xmlns:p14="http://schemas.microsoft.com/office/powerpoint/2010/main" val="322071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line">
    <p:bg>
      <p:bgPr>
        <a:blipFill dpi="0" rotWithShape="1">
          <a:blip r:embed="rId2">
            <a:alphaModFix amt="96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accent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lvl1pPr algn="l">
              <a:defRPr/>
            </a:lvl1pPr>
          </a:lstStyle>
          <a:p>
            <a:r>
              <a:rPr lang="en-GB"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3"/>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939506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www.britishcouncil.org</a:t>
            </a:r>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35089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dirty="0"/>
              <a:t>www.britishcouncil.org</a:t>
            </a:r>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Tree>
    <p:extLst>
      <p:ext uri="{BB962C8B-B14F-4D97-AF65-F5344CB8AC3E}">
        <p14:creationId xmlns:p14="http://schemas.microsoft.com/office/powerpoint/2010/main" val="2925159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to edit Master title style</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dirty="0"/>
              <a:t>www.britishcouncil.org</a:t>
            </a:r>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Tree>
    <p:extLst>
      <p:ext uri="{BB962C8B-B14F-4D97-AF65-F5344CB8AC3E}">
        <p14:creationId xmlns:p14="http://schemas.microsoft.com/office/powerpoint/2010/main" val="2992826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noProof="0" dirty="0"/>
              <a:t>www.britishcouncil.org</a:t>
            </a:r>
          </a:p>
        </p:txBody>
      </p:sp>
      <p:sp>
        <p:nvSpPr>
          <p:cNvPr id="4" name="Slide Number Placeholder 3"/>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634010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3342158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365415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2"/>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452402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2777072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32374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spTree>
    <p:extLst>
      <p:ext uri="{BB962C8B-B14F-4D97-AF65-F5344CB8AC3E}">
        <p14:creationId xmlns:p14="http://schemas.microsoft.com/office/powerpoint/2010/main" val="37937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GB" noProof="0" dirty="0"/>
              <a:t>www.britishcouncil.org</a:t>
            </a:r>
          </a:p>
        </p:txBody>
      </p:sp>
      <p:sp>
        <p:nvSpPr>
          <p:cNvPr id="5" name="Slide Number Placeholder 4"/>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37743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Content Placeholder 2"/>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dirty="0"/>
              <a:t>www.britishcouncil.org</a:t>
            </a:r>
          </a:p>
        </p:txBody>
      </p:sp>
      <p:sp>
        <p:nvSpPr>
          <p:cNvPr id="6" name="Slide Number Placeholder 5"/>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744703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alphaModFix amt="96000"/>
            <a:lum/>
          </a:blip>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F291D8B-9729-0B42-945A-DB3A4021540D}"/>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dirty="0"/>
              <a:t>www.britishcouncil.org</a:t>
            </a:r>
          </a:p>
        </p:txBody>
      </p:sp>
    </p:spTree>
    <p:extLst>
      <p:ext uri="{BB962C8B-B14F-4D97-AF65-F5344CB8AC3E}">
        <p14:creationId xmlns:p14="http://schemas.microsoft.com/office/powerpoint/2010/main" val="5898287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64" r:id="rId3"/>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accent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bg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96000"/>
            <a:lum/>
          </a:blip>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BC31D06-11C4-444F-B6A7-6348071675B7}"/>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dirty="0"/>
              <a:t>www.britishcouncil.org</a:t>
            </a:r>
          </a:p>
        </p:txBody>
      </p:sp>
    </p:spTree>
    <p:extLst>
      <p:ext uri="{BB962C8B-B14F-4D97-AF65-F5344CB8AC3E}">
        <p14:creationId xmlns:p14="http://schemas.microsoft.com/office/powerpoint/2010/main" val="111916065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alphaModFix amt="9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laceholder 2"/>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648000" y="6192000"/>
            <a:ext cx="10439999" cy="180000"/>
          </a:xfrm>
          <a:prstGeom prst="rect">
            <a:avLst/>
          </a:prstGeom>
        </p:spPr>
        <p:txBody>
          <a:bodyPr vert="horz" lIns="0" tIns="0" rIns="0" bIns="0" rtlCol="0" anchor="b" anchorCtr="0"/>
          <a:lstStyle>
            <a:lvl1pPr algn="l">
              <a:defRPr sz="1200">
                <a:solidFill>
                  <a:schemeClr val="tx1"/>
                </a:solidFill>
              </a:defRPr>
            </a:lvl1pPr>
          </a:lstStyle>
          <a:p>
            <a:r>
              <a:rPr lang="en-GB" noProof="0" dirty="0"/>
              <a:t>www.britishcouncil.org</a:t>
            </a:r>
          </a:p>
        </p:txBody>
      </p:sp>
      <p:sp>
        <p:nvSpPr>
          <p:cNvPr id="6" name="Slide Number Placeholder 5"/>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cxnSp>
        <p:nvCxnSpPr>
          <p:cNvPr id="7" name="Straight Connector 6">
            <a:extLst>
              <a:ext uri="{FF2B5EF4-FFF2-40B4-BE49-F238E27FC236}">
                <a16:creationId xmlns:a16="http://schemas.microsoft.com/office/drawing/2014/main" id="{DD557C23-2C1E-6744-965A-EB94DA68E1AC}"/>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9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6000"/>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t>www.britishcouncil.org</a:t>
            </a:r>
          </a:p>
        </p:txBody>
      </p:sp>
      <p:sp>
        <p:nvSpPr>
          <p:cNvPr id="13" name="Text Placeholder 12">
            <a:extLst>
              <a:ext uri="{FF2B5EF4-FFF2-40B4-BE49-F238E27FC236}">
                <a16:creationId xmlns:a16="http://schemas.microsoft.com/office/drawing/2014/main" id="{50EC0CEC-1BF7-FB4F-8AF9-847F9A9BB220}"/>
              </a:ext>
            </a:extLst>
          </p:cNvPr>
          <p:cNvSpPr>
            <a:spLocks noGrp="1"/>
          </p:cNvSpPr>
          <p:nvPr>
            <p:ph type="body" sz="quarter" idx="13"/>
          </p:nvPr>
        </p:nvSpPr>
        <p:spPr>
          <a:xfrm>
            <a:off x="648000" y="3323063"/>
            <a:ext cx="6876000" cy="1505415"/>
          </a:xfrm>
        </p:spPr>
        <p:txBody>
          <a:bodyPr>
            <a:normAutofit/>
          </a:bodyPr>
          <a:lstStyle/>
          <a:p>
            <a:pPr algn="r"/>
            <a:r>
              <a:rPr lang="en-GB" dirty="0"/>
              <a:t>Pham </a:t>
            </a:r>
            <a:r>
              <a:rPr lang="en-GB" dirty="0" err="1"/>
              <a:t>Thi</a:t>
            </a:r>
            <a:r>
              <a:rPr lang="en-GB" dirty="0"/>
              <a:t> Hong Nhung</a:t>
            </a:r>
          </a:p>
          <a:p>
            <a:pPr algn="r"/>
            <a:r>
              <a:rPr lang="en-GB" dirty="0"/>
              <a:t>Hue University of Foreign Languages and International Studies</a:t>
            </a:r>
          </a:p>
        </p:txBody>
      </p:sp>
      <p:sp>
        <p:nvSpPr>
          <p:cNvPr id="7" name="Title 2">
            <a:extLst>
              <a:ext uri="{FF2B5EF4-FFF2-40B4-BE49-F238E27FC236}">
                <a16:creationId xmlns:a16="http://schemas.microsoft.com/office/drawing/2014/main" id="{DCC0989D-24D2-938C-5FEF-E08CA9CFE26A}"/>
              </a:ext>
            </a:extLst>
          </p:cNvPr>
          <p:cNvSpPr>
            <a:spLocks noGrp="1"/>
          </p:cNvSpPr>
          <p:nvPr>
            <p:ph type="ctrTitle"/>
          </p:nvPr>
        </p:nvSpPr>
        <p:spPr>
          <a:xfrm>
            <a:off x="648000" y="1706137"/>
            <a:ext cx="6876000" cy="2007219"/>
          </a:xfrm>
        </p:spPr>
        <p:txBody>
          <a:bodyPr>
            <a:normAutofit/>
          </a:bodyPr>
          <a:lstStyle/>
          <a:p>
            <a:pPr algn="ctr"/>
            <a:r>
              <a:rPr lang="en-GB" sz="3000" dirty="0"/>
              <a:t>Assessing language learners </a:t>
            </a:r>
            <a:br>
              <a:rPr lang="en-GB" sz="3000" dirty="0"/>
            </a:br>
            <a:r>
              <a:rPr lang="en-GB" sz="3000" dirty="0"/>
              <a:t>in an extended time of uncertainty</a:t>
            </a:r>
          </a:p>
        </p:txBody>
      </p:sp>
    </p:spTree>
    <p:extLst>
      <p:ext uri="{BB962C8B-B14F-4D97-AF65-F5344CB8AC3E}">
        <p14:creationId xmlns:p14="http://schemas.microsoft.com/office/powerpoint/2010/main" val="1569505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611-CC31-BE68-DAC1-219B4FC0E386}"/>
              </a:ext>
            </a:extLst>
          </p:cNvPr>
          <p:cNvSpPr>
            <a:spLocks noGrp="1"/>
          </p:cNvSpPr>
          <p:nvPr>
            <p:ph type="title"/>
          </p:nvPr>
        </p:nvSpPr>
        <p:spPr>
          <a:xfrm>
            <a:off x="648000" y="267630"/>
            <a:ext cx="10944000" cy="669072"/>
          </a:xfrm>
        </p:spPr>
        <p:txBody>
          <a:bodyPr/>
          <a:lstStyle/>
          <a:p>
            <a:r>
              <a:rPr lang="en-US" dirty="0"/>
              <a:t>MOET Instructions on Assessment</a:t>
            </a:r>
            <a:endParaRPr lang="en-VN" b="1" dirty="0"/>
          </a:p>
        </p:txBody>
      </p:sp>
      <p:sp>
        <p:nvSpPr>
          <p:cNvPr id="3" name="Content Placeholder 2">
            <a:extLst>
              <a:ext uri="{FF2B5EF4-FFF2-40B4-BE49-F238E27FC236}">
                <a16:creationId xmlns:a16="http://schemas.microsoft.com/office/drawing/2014/main" id="{9BEE407B-3E5D-1834-EE8D-A72ACFC246D4}"/>
              </a:ext>
            </a:extLst>
          </p:cNvPr>
          <p:cNvSpPr>
            <a:spLocks noGrp="1"/>
          </p:cNvSpPr>
          <p:nvPr>
            <p:ph idx="1"/>
          </p:nvPr>
        </p:nvSpPr>
        <p:spPr>
          <a:xfrm>
            <a:off x="395999" y="709639"/>
            <a:ext cx="10943999" cy="5754028"/>
          </a:xfrm>
        </p:spPr>
        <p:txBody>
          <a:bodyPr/>
          <a:lstStyle/>
          <a:p>
            <a:pPr marL="400050" lvl="2" indent="-342900">
              <a:lnSpc>
                <a:spcPct val="150000"/>
              </a:lnSpc>
              <a:buClr>
                <a:srgbClr val="005CB9"/>
              </a:buClr>
              <a:buFont typeface="Wingdings" pitchFamily="2" charset="2"/>
              <a:buChar char="Ø"/>
            </a:pPr>
            <a:r>
              <a:rPr lang="en-US" sz="2200" b="0" dirty="0">
                <a:solidFill>
                  <a:srgbClr val="000000"/>
                </a:solidFill>
              </a:rPr>
              <a:t>For primary education:</a:t>
            </a:r>
          </a:p>
          <a:p>
            <a:pPr marL="580050" lvl="3" indent="-342900">
              <a:lnSpc>
                <a:spcPct val="150000"/>
              </a:lnSpc>
              <a:buFont typeface="Wingdings" pitchFamily="2" charset="2"/>
              <a:buChar char="Ø"/>
            </a:pPr>
            <a:r>
              <a:rPr lang="en-US" sz="2000" b="0" dirty="0">
                <a:solidFill>
                  <a:srgbClr val="000000"/>
                </a:solidFill>
              </a:rPr>
              <a:t>Assessing the qualities and competences of learners as directed in the 2018 curriculum, focusing  on developing confidence for learners (MOET, 681/BGDĐT-GDTH dated </a:t>
            </a:r>
            <a:r>
              <a:rPr lang="en-US" sz="2000" dirty="0">
                <a:solidFill>
                  <a:srgbClr val="000000"/>
                </a:solidFill>
              </a:rPr>
              <a:t>4/3/2020</a:t>
            </a:r>
            <a:r>
              <a:rPr lang="en-US" sz="2000" b="0" dirty="0">
                <a:solidFill>
                  <a:srgbClr val="000000"/>
                </a:solidFill>
              </a:rPr>
              <a:t>);</a:t>
            </a:r>
          </a:p>
          <a:p>
            <a:pPr marL="580050" lvl="3" indent="-342900">
              <a:lnSpc>
                <a:spcPct val="150000"/>
              </a:lnSpc>
              <a:buFont typeface="Wingdings" pitchFamily="2" charset="2"/>
              <a:buChar char="Ø"/>
            </a:pPr>
            <a:r>
              <a:rPr lang="en-US" sz="2000" dirty="0">
                <a:solidFill>
                  <a:srgbClr val="000000"/>
                </a:solidFill>
              </a:rPr>
              <a:t>Circular No. 27/TT 2020/TT-BGDĐT dated 9/9/2020 </a:t>
            </a:r>
            <a:r>
              <a:rPr lang="en-US" sz="2000" i="1" dirty="0">
                <a:solidFill>
                  <a:srgbClr val="000000"/>
                </a:solidFill>
              </a:rPr>
              <a:t>ref</a:t>
            </a:r>
            <a:r>
              <a:rPr lang="en-US" sz="2000" dirty="0">
                <a:solidFill>
                  <a:srgbClr val="000000"/>
                </a:solidFill>
              </a:rPr>
              <a:t> assessment guide for primary school pupils.</a:t>
            </a:r>
          </a:p>
          <a:p>
            <a:pPr marL="400050" lvl="2" indent="-342900">
              <a:lnSpc>
                <a:spcPct val="150000"/>
              </a:lnSpc>
              <a:buClr>
                <a:srgbClr val="005CB9"/>
              </a:buClr>
              <a:buFont typeface="Wingdings" pitchFamily="2" charset="2"/>
              <a:buChar char="Ø"/>
            </a:pPr>
            <a:r>
              <a:rPr lang="en-US" sz="2200" dirty="0">
                <a:solidFill>
                  <a:srgbClr val="000000"/>
                </a:solidFill>
              </a:rPr>
              <a:t>For secondary education:</a:t>
            </a:r>
          </a:p>
          <a:p>
            <a:pPr marL="580050" lvl="3" indent="-342900">
              <a:lnSpc>
                <a:spcPct val="150000"/>
              </a:lnSpc>
              <a:buFont typeface="Wingdings" pitchFamily="2" charset="2"/>
              <a:buChar char="Ø"/>
            </a:pPr>
            <a:r>
              <a:rPr lang="en-US" sz="2000" dirty="0">
                <a:solidFill>
                  <a:srgbClr val="000000"/>
                </a:solidFill>
              </a:rPr>
              <a:t>Circular No. 26/2020/</a:t>
            </a:r>
            <a:r>
              <a:rPr lang="en-US" sz="2000" b="0" dirty="0">
                <a:solidFill>
                  <a:srgbClr val="000000"/>
                </a:solidFill>
              </a:rPr>
              <a:t>TT-</a:t>
            </a:r>
            <a:r>
              <a:rPr lang="en-US" sz="2000" dirty="0">
                <a:solidFill>
                  <a:srgbClr val="000000"/>
                </a:solidFill>
              </a:rPr>
              <a:t>BGDĐT dated 26/8/2020</a:t>
            </a:r>
            <a:r>
              <a:rPr lang="en-US" sz="2000" i="1" dirty="0">
                <a:solidFill>
                  <a:srgbClr val="000000"/>
                </a:solidFill>
              </a:rPr>
              <a:t> ref </a:t>
            </a:r>
            <a:r>
              <a:rPr lang="en-US" sz="2000" dirty="0">
                <a:solidFill>
                  <a:srgbClr val="000000"/>
                </a:solidFill>
              </a:rPr>
              <a:t>amendments to Circular No. TT 58/2011-</a:t>
            </a:r>
            <a:r>
              <a:rPr lang="en-US" sz="2000" b="0" dirty="0">
                <a:solidFill>
                  <a:srgbClr val="000000"/>
                </a:solidFill>
              </a:rPr>
              <a:t>TT-</a:t>
            </a:r>
            <a:r>
              <a:rPr lang="en-US" sz="2000" dirty="0">
                <a:solidFill>
                  <a:srgbClr val="000000"/>
                </a:solidFill>
              </a:rPr>
              <a:t>BGDĐT  dated 12/12/2011;</a:t>
            </a:r>
          </a:p>
          <a:p>
            <a:pPr marL="580050" lvl="3" indent="-342900">
              <a:lnSpc>
                <a:spcPct val="150000"/>
              </a:lnSpc>
              <a:buFont typeface="Wingdings" pitchFamily="2" charset="2"/>
              <a:buChar char="Ø"/>
            </a:pPr>
            <a:r>
              <a:rPr lang="en-US" sz="2000" dirty="0">
                <a:solidFill>
                  <a:srgbClr val="000000"/>
                </a:solidFill>
              </a:rPr>
              <a:t>Circular No.</a:t>
            </a:r>
            <a:r>
              <a:rPr lang="en-US" sz="2000" b="0" dirty="0">
                <a:solidFill>
                  <a:srgbClr val="000000"/>
                </a:solidFill>
              </a:rPr>
              <a:t> 22/2021/TT-</a:t>
            </a:r>
            <a:r>
              <a:rPr lang="en-US" sz="2000" dirty="0">
                <a:solidFill>
                  <a:srgbClr val="000000"/>
                </a:solidFill>
              </a:rPr>
              <a:t>BGDĐT dated 20/7/2021 </a:t>
            </a:r>
            <a:r>
              <a:rPr lang="en-US" sz="2000" i="1" dirty="0">
                <a:solidFill>
                  <a:srgbClr val="000000"/>
                </a:solidFill>
              </a:rPr>
              <a:t>ref</a:t>
            </a:r>
            <a:r>
              <a:rPr lang="en-US" sz="2000" dirty="0">
                <a:solidFill>
                  <a:srgbClr val="000000"/>
                </a:solidFill>
              </a:rPr>
              <a:t> assessment guide for secondary school students.</a:t>
            </a:r>
            <a:endParaRPr lang="en-US" sz="2000" b="0" dirty="0">
              <a:solidFill>
                <a:srgbClr val="000000"/>
              </a:solidFill>
            </a:endParaRPr>
          </a:p>
          <a:p>
            <a:endParaRPr lang="en-VN" dirty="0"/>
          </a:p>
        </p:txBody>
      </p:sp>
      <p:sp>
        <p:nvSpPr>
          <p:cNvPr id="4" name="Footer Placeholder 3">
            <a:extLst>
              <a:ext uri="{FF2B5EF4-FFF2-40B4-BE49-F238E27FC236}">
                <a16:creationId xmlns:a16="http://schemas.microsoft.com/office/drawing/2014/main" id="{6240D87F-365C-67D8-BEA7-B36D8C37CE2F}"/>
              </a:ext>
            </a:extLst>
          </p:cNvPr>
          <p:cNvSpPr>
            <a:spLocks noGrp="1"/>
          </p:cNvSpPr>
          <p:nvPr>
            <p:ph type="ftr" sz="quarter" idx="11"/>
          </p:nvPr>
        </p:nvSpPr>
        <p:spPr/>
        <p:txBody>
          <a:bodyPr/>
          <a:lstStyle/>
          <a:p>
            <a:r>
              <a:rPr lang="en-GB" noProof="0" dirty="0" err="1"/>
              <a:t>www.britishcouncil.org</a:t>
            </a:r>
            <a:endParaRPr lang="en-GB" noProof="0" dirty="0"/>
          </a:p>
        </p:txBody>
      </p:sp>
      <p:sp>
        <p:nvSpPr>
          <p:cNvPr id="5" name="Slide Number Placeholder 4">
            <a:extLst>
              <a:ext uri="{FF2B5EF4-FFF2-40B4-BE49-F238E27FC236}">
                <a16:creationId xmlns:a16="http://schemas.microsoft.com/office/drawing/2014/main" id="{5CDE706C-7B7B-5F74-1D07-AAB62B5107D7}"/>
              </a:ext>
            </a:extLst>
          </p:cNvPr>
          <p:cNvSpPr>
            <a:spLocks noGrp="1"/>
          </p:cNvSpPr>
          <p:nvPr>
            <p:ph type="sldNum" sz="quarter" idx="12"/>
          </p:nvPr>
        </p:nvSpPr>
        <p:spPr/>
        <p:txBody>
          <a:bodyPr/>
          <a:lstStyle/>
          <a:p>
            <a:fld id="{A36854FA-307F-854E-96D4-DE585DB24BD3}" type="slidenum">
              <a:rPr lang="en-GB" noProof="0" smtClean="0"/>
              <a:t>10</a:t>
            </a:fld>
            <a:endParaRPr lang="en-GB" noProof="0" dirty="0"/>
          </a:p>
        </p:txBody>
      </p:sp>
    </p:spTree>
    <p:extLst>
      <p:ext uri="{BB962C8B-B14F-4D97-AF65-F5344CB8AC3E}">
        <p14:creationId xmlns:p14="http://schemas.microsoft.com/office/powerpoint/2010/main" val="3035205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611-CC31-BE68-DAC1-219B4FC0E386}"/>
              </a:ext>
            </a:extLst>
          </p:cNvPr>
          <p:cNvSpPr>
            <a:spLocks noGrp="1"/>
          </p:cNvSpPr>
          <p:nvPr>
            <p:ph type="title"/>
          </p:nvPr>
        </p:nvSpPr>
        <p:spPr>
          <a:xfrm>
            <a:off x="648000" y="267630"/>
            <a:ext cx="10944000" cy="669072"/>
          </a:xfrm>
        </p:spPr>
        <p:txBody>
          <a:bodyPr/>
          <a:lstStyle/>
          <a:p>
            <a:r>
              <a:rPr lang="en-US" dirty="0"/>
              <a:t>MOET Instructions on Assessment</a:t>
            </a:r>
            <a:endParaRPr lang="en-VN" b="1" dirty="0"/>
          </a:p>
        </p:txBody>
      </p:sp>
      <p:sp>
        <p:nvSpPr>
          <p:cNvPr id="3" name="Content Placeholder 2">
            <a:extLst>
              <a:ext uri="{FF2B5EF4-FFF2-40B4-BE49-F238E27FC236}">
                <a16:creationId xmlns:a16="http://schemas.microsoft.com/office/drawing/2014/main" id="{9BEE407B-3E5D-1834-EE8D-A72ACFC246D4}"/>
              </a:ext>
            </a:extLst>
          </p:cNvPr>
          <p:cNvSpPr>
            <a:spLocks noGrp="1"/>
          </p:cNvSpPr>
          <p:nvPr>
            <p:ph idx="1"/>
          </p:nvPr>
        </p:nvSpPr>
        <p:spPr>
          <a:xfrm>
            <a:off x="329883" y="836342"/>
            <a:ext cx="10943999" cy="5754028"/>
          </a:xfrm>
        </p:spPr>
        <p:txBody>
          <a:bodyPr/>
          <a:lstStyle/>
          <a:p>
            <a:pPr marL="400050" lvl="2" indent="-342900">
              <a:lnSpc>
                <a:spcPct val="150000"/>
              </a:lnSpc>
              <a:buClr>
                <a:srgbClr val="005CB9"/>
              </a:buClr>
              <a:buFont typeface="Wingdings" pitchFamily="2" charset="2"/>
              <a:buChar char="Ø"/>
            </a:pPr>
            <a:r>
              <a:rPr lang="en-US" sz="2000" dirty="0">
                <a:solidFill>
                  <a:srgbClr val="000000"/>
                </a:solidFill>
              </a:rPr>
              <a:t>Circular No. 27/TT 2020/TT-BGDĐT ref assessment guide for primary school pupils</a:t>
            </a:r>
          </a:p>
          <a:p>
            <a:pPr marL="580050" lvl="3" indent="-342900">
              <a:lnSpc>
                <a:spcPct val="150000"/>
              </a:lnSpc>
              <a:buClr>
                <a:srgbClr val="005CB9"/>
              </a:buClr>
              <a:buFont typeface="Wingdings" pitchFamily="2" charset="2"/>
              <a:buChar char="Ø"/>
            </a:pPr>
            <a:r>
              <a:rPr lang="en-US" sz="2000" dirty="0">
                <a:solidFill>
                  <a:srgbClr val="000000"/>
                </a:solidFill>
              </a:rPr>
              <a:t>General guide </a:t>
            </a:r>
          </a:p>
          <a:p>
            <a:pPr marL="580050" lvl="3" indent="-342900">
              <a:lnSpc>
                <a:spcPct val="150000"/>
              </a:lnSpc>
              <a:buClr>
                <a:srgbClr val="005CB9"/>
              </a:buClr>
              <a:buFont typeface="Wingdings" pitchFamily="2" charset="2"/>
              <a:buChar char="Ø"/>
            </a:pPr>
            <a:r>
              <a:rPr lang="en-US" sz="2000" dirty="0">
                <a:solidFill>
                  <a:srgbClr val="000000"/>
                </a:solidFill>
              </a:rPr>
              <a:t>Learning-oriented assessment:</a:t>
            </a:r>
          </a:p>
          <a:p>
            <a:pPr marL="760050" lvl="4" indent="-342900">
              <a:lnSpc>
                <a:spcPct val="150000"/>
              </a:lnSpc>
              <a:buFont typeface="Wingdings" pitchFamily="2" charset="2"/>
              <a:buChar char="Ø"/>
            </a:pPr>
            <a:r>
              <a:rPr lang="en-US" sz="2000" dirty="0">
                <a:solidFill>
                  <a:srgbClr val="000000"/>
                </a:solidFill>
              </a:rPr>
              <a:t>Providing accurate, timely information on students’ progress and learning achievement</a:t>
            </a:r>
          </a:p>
          <a:p>
            <a:pPr marL="760050" lvl="4" indent="-342900">
              <a:lnSpc>
                <a:spcPct val="150000"/>
              </a:lnSpc>
              <a:buFont typeface="Wingdings" pitchFamily="2" charset="2"/>
              <a:buChar char="Ø"/>
            </a:pPr>
            <a:r>
              <a:rPr lang="en-US" sz="2000" dirty="0">
                <a:solidFill>
                  <a:srgbClr val="000000"/>
                </a:solidFill>
              </a:rPr>
              <a:t>Providing information for teachers’ teaching</a:t>
            </a:r>
          </a:p>
          <a:p>
            <a:pPr marL="760050" lvl="4" indent="-342900">
              <a:lnSpc>
                <a:spcPct val="150000"/>
              </a:lnSpc>
              <a:buFont typeface="Wingdings" pitchFamily="2" charset="2"/>
              <a:buChar char="Ø"/>
            </a:pPr>
            <a:r>
              <a:rPr lang="en-US" sz="2000" dirty="0">
                <a:solidFill>
                  <a:srgbClr val="000000"/>
                </a:solidFill>
              </a:rPr>
              <a:t>Providing information for students’ self assessment and self-regulated learning</a:t>
            </a:r>
          </a:p>
          <a:p>
            <a:pPr marL="760050" lvl="4" indent="-342900">
              <a:lnSpc>
                <a:spcPct val="150000"/>
              </a:lnSpc>
              <a:buFont typeface="Wingdings" pitchFamily="2" charset="2"/>
              <a:buChar char="Ø"/>
            </a:pPr>
            <a:r>
              <a:rPr lang="en-US" sz="2000" dirty="0">
                <a:solidFill>
                  <a:srgbClr val="000000"/>
                </a:solidFill>
              </a:rPr>
              <a:t>Assessing students’ progress and </a:t>
            </a:r>
            <a:r>
              <a:rPr lang="en-US" sz="2000" i="1" dirty="0">
                <a:solidFill>
                  <a:srgbClr val="000000"/>
                </a:solidFill>
              </a:rPr>
              <a:t>for</a:t>
            </a:r>
            <a:r>
              <a:rPr lang="en-US" sz="2000" dirty="0">
                <a:solidFill>
                  <a:srgbClr val="000000"/>
                </a:solidFill>
              </a:rPr>
              <a:t> students’ progress and autonomy in learning</a:t>
            </a:r>
          </a:p>
          <a:p>
            <a:pPr marL="760050" lvl="4" indent="-342900">
              <a:lnSpc>
                <a:spcPct val="150000"/>
              </a:lnSpc>
              <a:buFont typeface="Wingdings" pitchFamily="2" charset="2"/>
              <a:buChar char="Ø"/>
            </a:pPr>
            <a:r>
              <a:rPr lang="en-US" sz="2000" dirty="0">
                <a:solidFill>
                  <a:srgbClr val="000000"/>
                </a:solidFill>
              </a:rPr>
              <a:t>Assessment </a:t>
            </a:r>
            <a:r>
              <a:rPr lang="en-US" sz="2000" i="1" dirty="0">
                <a:solidFill>
                  <a:srgbClr val="000000"/>
                </a:solidFill>
              </a:rPr>
              <a:t>for</a:t>
            </a:r>
            <a:r>
              <a:rPr lang="en-US" sz="2000" dirty="0">
                <a:solidFill>
                  <a:srgbClr val="000000"/>
                </a:solidFill>
              </a:rPr>
              <a:t> encouraging students to learn</a:t>
            </a:r>
          </a:p>
          <a:p>
            <a:pPr marL="417150" lvl="4" indent="0" algn="r">
              <a:lnSpc>
                <a:spcPct val="150000"/>
              </a:lnSpc>
              <a:buNone/>
            </a:pPr>
            <a:r>
              <a:rPr lang="en-US" sz="2000" dirty="0">
                <a:solidFill>
                  <a:srgbClr val="000000"/>
                </a:solidFill>
              </a:rPr>
              <a:t>(MOET, 2020, pp.2-3)</a:t>
            </a:r>
          </a:p>
          <a:p>
            <a:pPr marL="400050" lvl="2" indent="-342900">
              <a:lnSpc>
                <a:spcPct val="150000"/>
              </a:lnSpc>
              <a:buClr>
                <a:srgbClr val="005CB9"/>
              </a:buClr>
              <a:buFont typeface="Wingdings" pitchFamily="2" charset="2"/>
              <a:buChar char="Ø"/>
            </a:pPr>
            <a:r>
              <a:rPr lang="en-US" sz="2000" dirty="0">
                <a:solidFill>
                  <a:srgbClr val="000000"/>
                </a:solidFill>
              </a:rPr>
              <a:t>Assessment plan: 2020-2021; 2021-2022; 2022-2023; 2023-2024, 2024-2025</a:t>
            </a:r>
          </a:p>
          <a:p>
            <a:endParaRPr lang="en-VN" dirty="0"/>
          </a:p>
        </p:txBody>
      </p:sp>
      <p:sp>
        <p:nvSpPr>
          <p:cNvPr id="4" name="Footer Placeholder 3">
            <a:extLst>
              <a:ext uri="{FF2B5EF4-FFF2-40B4-BE49-F238E27FC236}">
                <a16:creationId xmlns:a16="http://schemas.microsoft.com/office/drawing/2014/main" id="{6240D87F-365C-67D8-BEA7-B36D8C37CE2F}"/>
              </a:ext>
            </a:extLst>
          </p:cNvPr>
          <p:cNvSpPr>
            <a:spLocks noGrp="1"/>
          </p:cNvSpPr>
          <p:nvPr>
            <p:ph type="ftr" sz="quarter" idx="11"/>
          </p:nvPr>
        </p:nvSpPr>
        <p:spPr/>
        <p:txBody>
          <a:bodyPr/>
          <a:lstStyle/>
          <a:p>
            <a:r>
              <a:rPr lang="en-GB" noProof="0" dirty="0" err="1"/>
              <a:t>www.britishcouncil.org</a:t>
            </a:r>
            <a:endParaRPr lang="en-GB" noProof="0" dirty="0"/>
          </a:p>
        </p:txBody>
      </p:sp>
      <p:sp>
        <p:nvSpPr>
          <p:cNvPr id="5" name="Slide Number Placeholder 4">
            <a:extLst>
              <a:ext uri="{FF2B5EF4-FFF2-40B4-BE49-F238E27FC236}">
                <a16:creationId xmlns:a16="http://schemas.microsoft.com/office/drawing/2014/main" id="{5CDE706C-7B7B-5F74-1D07-AAB62B5107D7}"/>
              </a:ext>
            </a:extLst>
          </p:cNvPr>
          <p:cNvSpPr>
            <a:spLocks noGrp="1"/>
          </p:cNvSpPr>
          <p:nvPr>
            <p:ph type="sldNum" sz="quarter" idx="12"/>
          </p:nvPr>
        </p:nvSpPr>
        <p:spPr/>
        <p:txBody>
          <a:bodyPr/>
          <a:lstStyle/>
          <a:p>
            <a:fld id="{A36854FA-307F-854E-96D4-DE585DB24BD3}" type="slidenum">
              <a:rPr lang="en-GB" noProof="0" smtClean="0"/>
              <a:t>11</a:t>
            </a:fld>
            <a:endParaRPr lang="en-GB" noProof="0" dirty="0"/>
          </a:p>
        </p:txBody>
      </p:sp>
    </p:spTree>
    <p:extLst>
      <p:ext uri="{BB962C8B-B14F-4D97-AF65-F5344CB8AC3E}">
        <p14:creationId xmlns:p14="http://schemas.microsoft.com/office/powerpoint/2010/main" val="775076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611-CC31-BE68-DAC1-219B4FC0E386}"/>
              </a:ext>
            </a:extLst>
          </p:cNvPr>
          <p:cNvSpPr>
            <a:spLocks noGrp="1"/>
          </p:cNvSpPr>
          <p:nvPr>
            <p:ph type="title"/>
          </p:nvPr>
        </p:nvSpPr>
        <p:spPr>
          <a:xfrm>
            <a:off x="648000" y="267630"/>
            <a:ext cx="10944000" cy="669072"/>
          </a:xfrm>
        </p:spPr>
        <p:txBody>
          <a:bodyPr/>
          <a:lstStyle/>
          <a:p>
            <a:r>
              <a:rPr lang="en-US" dirty="0"/>
              <a:t>MOET Instructions on Assessment</a:t>
            </a:r>
            <a:endParaRPr lang="en-VN" b="1" dirty="0"/>
          </a:p>
        </p:txBody>
      </p:sp>
      <p:sp>
        <p:nvSpPr>
          <p:cNvPr id="3" name="Content Placeholder 2">
            <a:extLst>
              <a:ext uri="{FF2B5EF4-FFF2-40B4-BE49-F238E27FC236}">
                <a16:creationId xmlns:a16="http://schemas.microsoft.com/office/drawing/2014/main" id="{9BEE407B-3E5D-1834-EE8D-A72ACFC246D4}"/>
              </a:ext>
            </a:extLst>
          </p:cNvPr>
          <p:cNvSpPr>
            <a:spLocks noGrp="1"/>
          </p:cNvSpPr>
          <p:nvPr>
            <p:ph idx="1"/>
          </p:nvPr>
        </p:nvSpPr>
        <p:spPr>
          <a:xfrm>
            <a:off x="329884" y="836342"/>
            <a:ext cx="10665218" cy="5754028"/>
          </a:xfrm>
        </p:spPr>
        <p:txBody>
          <a:bodyPr/>
          <a:lstStyle/>
          <a:p>
            <a:pPr marL="400050" lvl="2" indent="-342900">
              <a:lnSpc>
                <a:spcPct val="150000"/>
              </a:lnSpc>
              <a:buClr>
                <a:srgbClr val="005CB9"/>
              </a:buClr>
              <a:buFont typeface="Wingdings" pitchFamily="2" charset="2"/>
              <a:buChar char="Ø"/>
            </a:pPr>
            <a:r>
              <a:rPr lang="en-US" sz="2000" dirty="0">
                <a:solidFill>
                  <a:srgbClr val="000000"/>
                </a:solidFill>
              </a:rPr>
              <a:t>Circular No.</a:t>
            </a:r>
            <a:r>
              <a:rPr lang="en-US" sz="2000" b="0" dirty="0">
                <a:solidFill>
                  <a:srgbClr val="000000"/>
                </a:solidFill>
              </a:rPr>
              <a:t> 22/2021/TT-</a:t>
            </a:r>
            <a:r>
              <a:rPr lang="en-US" sz="2000" dirty="0">
                <a:solidFill>
                  <a:srgbClr val="000000"/>
                </a:solidFill>
              </a:rPr>
              <a:t>BGDĐT ref assessment guide for secondary school students</a:t>
            </a:r>
          </a:p>
          <a:p>
            <a:pPr marL="580050" lvl="3" indent="-342900">
              <a:lnSpc>
                <a:spcPct val="150000"/>
              </a:lnSpc>
              <a:buClr>
                <a:srgbClr val="005CB9"/>
              </a:buClr>
              <a:buFont typeface="Wingdings" pitchFamily="2" charset="2"/>
              <a:buChar char="Ø"/>
            </a:pPr>
            <a:r>
              <a:rPr lang="en-US" sz="2000" b="0" dirty="0">
                <a:solidFill>
                  <a:srgbClr val="000000"/>
                </a:solidFill>
              </a:rPr>
              <a:t>General guide</a:t>
            </a:r>
          </a:p>
          <a:p>
            <a:pPr marL="580050" lvl="3" indent="-342900">
              <a:lnSpc>
                <a:spcPct val="150000"/>
              </a:lnSpc>
              <a:buClr>
                <a:srgbClr val="005CB9"/>
              </a:buClr>
              <a:buFont typeface="Wingdings" pitchFamily="2" charset="2"/>
              <a:buChar char="Ø"/>
            </a:pPr>
            <a:r>
              <a:rPr lang="en-US" sz="2000" dirty="0">
                <a:solidFill>
                  <a:srgbClr val="000000"/>
                </a:solidFill>
              </a:rPr>
              <a:t>Learning – oriented assessment</a:t>
            </a:r>
          </a:p>
          <a:p>
            <a:pPr marL="580050" lvl="3" indent="-342900">
              <a:lnSpc>
                <a:spcPct val="150000"/>
              </a:lnSpc>
              <a:buClr>
                <a:srgbClr val="005CB9"/>
              </a:buClr>
              <a:buFont typeface="Wingdings" pitchFamily="2" charset="2"/>
              <a:buChar char="Ø"/>
            </a:pPr>
            <a:r>
              <a:rPr lang="vi-VN" sz="2000" dirty="0"/>
              <a:t>Assessing </a:t>
            </a:r>
            <a:r>
              <a:rPr lang="vi-VN" sz="2000" i="1" dirty="0"/>
              <a:t>for </a:t>
            </a:r>
            <a:r>
              <a:rPr lang="vi-VN" sz="2000" dirty="0"/>
              <a:t>students’ progress and learning</a:t>
            </a:r>
            <a:endParaRPr lang="en-US" sz="2000" dirty="0">
              <a:solidFill>
                <a:srgbClr val="000000"/>
              </a:solidFill>
            </a:endParaRPr>
          </a:p>
          <a:p>
            <a:pPr marL="580050" lvl="3" indent="-342900">
              <a:lnSpc>
                <a:spcPct val="150000"/>
              </a:lnSpc>
              <a:buClr>
                <a:srgbClr val="005CB9"/>
              </a:buClr>
              <a:buFont typeface="Wingdings" pitchFamily="2" charset="2"/>
              <a:buChar char="Ø"/>
            </a:pPr>
            <a:r>
              <a:rPr lang="vi-VN" dirty="0"/>
              <a:t>Referring to the (2018) national curriculum as point of reference in assessment</a:t>
            </a:r>
          </a:p>
          <a:p>
            <a:pPr marL="760050" lvl="4" indent="-342900">
              <a:lnSpc>
                <a:spcPct val="150000"/>
              </a:lnSpc>
              <a:buFont typeface="Wingdings" pitchFamily="2" charset="2"/>
              <a:buChar char="Ø"/>
            </a:pPr>
            <a:r>
              <a:rPr lang="vi-VN" dirty="0"/>
              <a:t>Assessing in reference  to the required learning outcome desribed in the national curriculum </a:t>
            </a:r>
          </a:p>
          <a:p>
            <a:pPr marL="760050" lvl="4" indent="-342900">
              <a:lnSpc>
                <a:spcPct val="150000"/>
              </a:lnSpc>
              <a:buFont typeface="Wingdings" pitchFamily="2" charset="2"/>
              <a:buChar char="Ø"/>
            </a:pPr>
            <a:r>
              <a:rPr lang="vi-VN" dirty="0"/>
              <a:t>Assessing following  the required learning outcome desribed in the national curriculum </a:t>
            </a:r>
          </a:p>
          <a:p>
            <a:pPr marL="237150" lvl="3" indent="0" algn="r">
              <a:lnSpc>
                <a:spcPct val="150000"/>
              </a:lnSpc>
              <a:buClr>
                <a:srgbClr val="005CB9"/>
              </a:buClr>
              <a:buNone/>
            </a:pPr>
            <a:r>
              <a:rPr lang="vi-VN" dirty="0"/>
              <a:t>(MOET, 2021, p. 2-3)</a:t>
            </a:r>
          </a:p>
          <a:p>
            <a:endParaRPr lang="vi-VN" sz="2000" dirty="0"/>
          </a:p>
          <a:p>
            <a:pPr marL="580050" lvl="3" indent="-342900">
              <a:lnSpc>
                <a:spcPct val="150000"/>
              </a:lnSpc>
              <a:buClr>
                <a:srgbClr val="005CB9"/>
              </a:buClr>
              <a:buFont typeface="Wingdings" pitchFamily="2" charset="2"/>
              <a:buChar char="Ø"/>
            </a:pPr>
            <a:r>
              <a:rPr lang="en-US" sz="2000" b="0" dirty="0">
                <a:solidFill>
                  <a:srgbClr val="000000"/>
                </a:solidFill>
              </a:rPr>
              <a:t>More specific guide on summative assessment</a:t>
            </a:r>
          </a:p>
          <a:p>
            <a:endParaRPr lang="en-VN" dirty="0"/>
          </a:p>
        </p:txBody>
      </p:sp>
      <p:sp>
        <p:nvSpPr>
          <p:cNvPr id="4" name="Footer Placeholder 3">
            <a:extLst>
              <a:ext uri="{FF2B5EF4-FFF2-40B4-BE49-F238E27FC236}">
                <a16:creationId xmlns:a16="http://schemas.microsoft.com/office/drawing/2014/main" id="{6240D87F-365C-67D8-BEA7-B36D8C37CE2F}"/>
              </a:ext>
            </a:extLst>
          </p:cNvPr>
          <p:cNvSpPr>
            <a:spLocks noGrp="1"/>
          </p:cNvSpPr>
          <p:nvPr>
            <p:ph type="ftr" sz="quarter" idx="11"/>
          </p:nvPr>
        </p:nvSpPr>
        <p:spPr/>
        <p:txBody>
          <a:bodyPr/>
          <a:lstStyle/>
          <a:p>
            <a:r>
              <a:rPr lang="en-GB" noProof="0" dirty="0" err="1"/>
              <a:t>www.britishcouncil.org</a:t>
            </a:r>
            <a:endParaRPr lang="en-GB" noProof="0" dirty="0"/>
          </a:p>
        </p:txBody>
      </p:sp>
      <p:sp>
        <p:nvSpPr>
          <p:cNvPr id="5" name="Slide Number Placeholder 4">
            <a:extLst>
              <a:ext uri="{FF2B5EF4-FFF2-40B4-BE49-F238E27FC236}">
                <a16:creationId xmlns:a16="http://schemas.microsoft.com/office/drawing/2014/main" id="{5CDE706C-7B7B-5F74-1D07-AAB62B5107D7}"/>
              </a:ext>
            </a:extLst>
          </p:cNvPr>
          <p:cNvSpPr>
            <a:spLocks noGrp="1"/>
          </p:cNvSpPr>
          <p:nvPr>
            <p:ph type="sldNum" sz="quarter" idx="12"/>
          </p:nvPr>
        </p:nvSpPr>
        <p:spPr/>
        <p:txBody>
          <a:bodyPr/>
          <a:lstStyle/>
          <a:p>
            <a:fld id="{A36854FA-307F-854E-96D4-DE585DB24BD3}" type="slidenum">
              <a:rPr lang="en-GB" noProof="0" smtClean="0"/>
              <a:t>12</a:t>
            </a:fld>
            <a:endParaRPr lang="en-GB" noProof="0" dirty="0"/>
          </a:p>
        </p:txBody>
      </p:sp>
    </p:spTree>
    <p:extLst>
      <p:ext uri="{BB962C8B-B14F-4D97-AF65-F5344CB8AC3E}">
        <p14:creationId xmlns:p14="http://schemas.microsoft.com/office/powerpoint/2010/main" val="311216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611-CC31-BE68-DAC1-219B4FC0E386}"/>
              </a:ext>
            </a:extLst>
          </p:cNvPr>
          <p:cNvSpPr>
            <a:spLocks noGrp="1"/>
          </p:cNvSpPr>
          <p:nvPr>
            <p:ph type="title"/>
          </p:nvPr>
        </p:nvSpPr>
        <p:spPr/>
        <p:txBody>
          <a:bodyPr/>
          <a:lstStyle/>
          <a:p>
            <a:r>
              <a:rPr lang="en-US" sz="3200" dirty="0"/>
              <a:t>What do we learn about curriculum and assessment reform?</a:t>
            </a:r>
            <a:endParaRPr lang="en-VN" b="1" dirty="0"/>
          </a:p>
        </p:txBody>
      </p:sp>
      <p:sp>
        <p:nvSpPr>
          <p:cNvPr id="3" name="Content Placeholder 2">
            <a:extLst>
              <a:ext uri="{FF2B5EF4-FFF2-40B4-BE49-F238E27FC236}">
                <a16:creationId xmlns:a16="http://schemas.microsoft.com/office/drawing/2014/main" id="{9BEE407B-3E5D-1834-EE8D-A72ACFC246D4}"/>
              </a:ext>
            </a:extLst>
          </p:cNvPr>
          <p:cNvSpPr>
            <a:spLocks noGrp="1"/>
          </p:cNvSpPr>
          <p:nvPr>
            <p:ph idx="1"/>
          </p:nvPr>
        </p:nvSpPr>
        <p:spPr>
          <a:xfrm>
            <a:off x="401445" y="1483111"/>
            <a:ext cx="10303726" cy="4708889"/>
          </a:xfrm>
        </p:spPr>
        <p:txBody>
          <a:bodyPr/>
          <a:lstStyle/>
          <a:p>
            <a:pPr marL="342900" indent="-342900">
              <a:buClr>
                <a:srgbClr val="005CB9"/>
              </a:buClr>
              <a:buFont typeface="Wingdings" pitchFamily="2" charset="2"/>
              <a:buChar char="Ø"/>
            </a:pPr>
            <a:r>
              <a:rPr lang="en-US" sz="2000" b="0" dirty="0">
                <a:solidFill>
                  <a:srgbClr val="000000"/>
                </a:solidFill>
              </a:rPr>
              <a:t>Local context is not considered in curriculum development (Carson, 2009)</a:t>
            </a:r>
          </a:p>
          <a:p>
            <a:pPr marL="342900" indent="-342900">
              <a:buClr>
                <a:srgbClr val="005CB9"/>
              </a:buClr>
              <a:buFont typeface="Wingdings" pitchFamily="2" charset="2"/>
              <a:buChar char="Ø"/>
            </a:pPr>
            <a:r>
              <a:rPr lang="en-US" sz="2000" b="0" dirty="0">
                <a:solidFill>
                  <a:srgbClr val="000000"/>
                </a:solidFill>
              </a:rPr>
              <a:t>Requiring a drastic change (Yan &amp; He, 2012)</a:t>
            </a:r>
          </a:p>
          <a:p>
            <a:pPr marL="342900" indent="-342900">
              <a:buClr>
                <a:srgbClr val="005CB9"/>
              </a:buClr>
              <a:buFont typeface="Wingdings" pitchFamily="2" charset="2"/>
              <a:buChar char="Ø"/>
            </a:pPr>
            <a:r>
              <a:rPr lang="en-US" sz="2000" b="0" dirty="0">
                <a:solidFill>
                  <a:srgbClr val="000000"/>
                </a:solidFill>
              </a:rPr>
              <a:t>Complicated, chaotic, painful and unpredictable  (Fullan, 2001)</a:t>
            </a:r>
          </a:p>
          <a:p>
            <a:pPr marL="342900" indent="-342900">
              <a:lnSpc>
                <a:spcPct val="150000"/>
              </a:lnSpc>
              <a:buClr>
                <a:srgbClr val="005CB9"/>
              </a:buClr>
              <a:buFont typeface="Wingdings" pitchFamily="2" charset="2"/>
              <a:buChar char="Ø"/>
            </a:pPr>
            <a:r>
              <a:rPr lang="en-US" sz="2000" b="0" dirty="0">
                <a:solidFill>
                  <a:srgbClr val="000000"/>
                </a:solidFill>
              </a:rPr>
              <a:t>Depending largely on teachers’ willingness and abilities (</a:t>
            </a:r>
            <a:r>
              <a:rPr lang="en-US" sz="2000" b="0" dirty="0" err="1">
                <a:solidFill>
                  <a:srgbClr val="000000"/>
                </a:solidFill>
              </a:rPr>
              <a:t>Blignaut</a:t>
            </a:r>
            <a:r>
              <a:rPr lang="en-US" sz="2000" b="0" dirty="0">
                <a:solidFill>
                  <a:srgbClr val="000000"/>
                </a:solidFill>
              </a:rPr>
              <a:t>, 2007) </a:t>
            </a:r>
          </a:p>
          <a:p>
            <a:pPr marL="342900" indent="-342900">
              <a:lnSpc>
                <a:spcPct val="150000"/>
              </a:lnSpc>
              <a:buClr>
                <a:srgbClr val="005CB9"/>
              </a:buClr>
              <a:buFont typeface="Wingdings" pitchFamily="2" charset="2"/>
              <a:buChar char="Ø"/>
            </a:pPr>
            <a:r>
              <a:rPr lang="en-US" sz="2000" b="0" dirty="0"/>
              <a:t>Student voice remains “remarkably absent” in assessment (Brown, 2021)</a:t>
            </a:r>
          </a:p>
          <a:p>
            <a:pPr marL="342900" indent="-342900">
              <a:lnSpc>
                <a:spcPct val="150000"/>
              </a:lnSpc>
              <a:buClr>
                <a:srgbClr val="005CB9"/>
              </a:buClr>
              <a:buFont typeface="Wingdings" pitchFamily="2" charset="2"/>
              <a:buChar char="Ø"/>
            </a:pPr>
            <a:r>
              <a:rPr lang="en-US" sz="2000" b="0" dirty="0">
                <a:solidFill>
                  <a:schemeClr val="tx1"/>
                </a:solidFill>
              </a:rPr>
              <a:t>The</a:t>
            </a:r>
            <a:r>
              <a:rPr lang="en-US" sz="2000" b="0" dirty="0">
                <a:solidFill>
                  <a:schemeClr val="tx1"/>
                </a:solidFill>
                <a:effectLst/>
              </a:rPr>
              <a:t> key aim of classroom assessment is to promote productive student learning (Carless, 2009, p. 80) and to empower them to continue learning independently outside the classroom (Baker et al., 2021) but for language </a:t>
            </a:r>
            <a:r>
              <a:rPr lang="en-US" sz="2000" b="0" dirty="0">
                <a:solidFill>
                  <a:schemeClr val="tx1"/>
                </a:solidFill>
              </a:rPr>
              <a:t>l</a:t>
            </a:r>
            <a:r>
              <a:rPr lang="en-US" sz="2000" b="0" dirty="0">
                <a:solidFill>
                  <a:schemeClr val="tx1"/>
                </a:solidFill>
                <a:effectLst/>
              </a:rPr>
              <a:t>earning-</a:t>
            </a:r>
            <a:r>
              <a:rPr lang="en-US" sz="2000" b="0" dirty="0">
                <a:solidFill>
                  <a:schemeClr val="tx1"/>
                </a:solidFill>
              </a:rPr>
              <a:t>oriented assessment, the difficulty lies in its implementations </a:t>
            </a:r>
            <a:r>
              <a:rPr lang="en-US" sz="2000" b="0" dirty="0">
                <a:solidFill>
                  <a:schemeClr val="tx1"/>
                </a:solidFill>
                <a:effectLst/>
              </a:rPr>
              <a:t>(Saville</a:t>
            </a:r>
            <a:r>
              <a:rPr lang="en-US" sz="2000" b="0" dirty="0">
                <a:effectLst/>
              </a:rPr>
              <a:t>, 2021; </a:t>
            </a:r>
            <a:r>
              <a:rPr lang="en-US" sz="2000" b="0" dirty="0" err="1">
                <a:effectLst/>
              </a:rPr>
              <a:t>Jin</a:t>
            </a:r>
            <a:r>
              <a:rPr lang="en-US" sz="2000" b="0" dirty="0">
                <a:effectLst/>
              </a:rPr>
              <a:t>, 2023) </a:t>
            </a:r>
          </a:p>
          <a:p>
            <a:pPr marL="342900" indent="-342900">
              <a:lnSpc>
                <a:spcPct val="150000"/>
              </a:lnSpc>
              <a:buClr>
                <a:srgbClr val="005CB9"/>
              </a:buClr>
              <a:buFont typeface="Wingdings" pitchFamily="2" charset="2"/>
              <a:buChar char="Ø"/>
            </a:pPr>
            <a:endParaRPr lang="en-US" b="0" dirty="0">
              <a:effectLst/>
            </a:endParaRPr>
          </a:p>
          <a:p>
            <a:pPr marL="342900" indent="-342900">
              <a:buClr>
                <a:srgbClr val="005CB9"/>
              </a:buClr>
              <a:buFont typeface="Wingdings" pitchFamily="2" charset="2"/>
              <a:buChar char="Ø"/>
            </a:pPr>
            <a:endParaRPr lang="en-US" b="0" dirty="0"/>
          </a:p>
          <a:p>
            <a:pPr marL="342900" indent="-342900">
              <a:buClr>
                <a:srgbClr val="005CB9"/>
              </a:buClr>
              <a:buFont typeface="Wingdings" pitchFamily="2" charset="2"/>
              <a:buChar char="Ø"/>
            </a:pPr>
            <a:endParaRPr lang="en-US" b="0" dirty="0">
              <a:effectLst/>
            </a:endParaRPr>
          </a:p>
          <a:p>
            <a:pPr marL="342900" indent="-342900">
              <a:buClr>
                <a:srgbClr val="005CB9"/>
              </a:buClr>
              <a:buFont typeface="Wingdings" pitchFamily="2" charset="2"/>
              <a:buChar char="Ø"/>
            </a:pPr>
            <a:endParaRPr lang="en-US" sz="2400" b="0" dirty="0"/>
          </a:p>
          <a:p>
            <a:endParaRPr lang="en-VN" dirty="0"/>
          </a:p>
        </p:txBody>
      </p:sp>
      <p:sp>
        <p:nvSpPr>
          <p:cNvPr id="4" name="Footer Placeholder 3">
            <a:extLst>
              <a:ext uri="{FF2B5EF4-FFF2-40B4-BE49-F238E27FC236}">
                <a16:creationId xmlns:a16="http://schemas.microsoft.com/office/drawing/2014/main" id="{6240D87F-365C-67D8-BEA7-B36D8C37CE2F}"/>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5CDE706C-7B7B-5F74-1D07-AAB62B5107D7}"/>
              </a:ext>
            </a:extLst>
          </p:cNvPr>
          <p:cNvSpPr>
            <a:spLocks noGrp="1"/>
          </p:cNvSpPr>
          <p:nvPr>
            <p:ph type="sldNum" sz="quarter" idx="12"/>
          </p:nvPr>
        </p:nvSpPr>
        <p:spPr/>
        <p:txBody>
          <a:bodyPr/>
          <a:lstStyle/>
          <a:p>
            <a:fld id="{A36854FA-307F-854E-96D4-DE585DB24BD3}" type="slidenum">
              <a:rPr lang="en-GB" noProof="0" smtClean="0"/>
              <a:t>13</a:t>
            </a:fld>
            <a:endParaRPr lang="en-GB" noProof="0" dirty="0"/>
          </a:p>
        </p:txBody>
      </p:sp>
    </p:spTree>
    <p:extLst>
      <p:ext uri="{BB962C8B-B14F-4D97-AF65-F5344CB8AC3E}">
        <p14:creationId xmlns:p14="http://schemas.microsoft.com/office/powerpoint/2010/main" val="3303898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611-CC31-BE68-DAC1-219B4FC0E386}"/>
              </a:ext>
            </a:extLst>
          </p:cNvPr>
          <p:cNvSpPr>
            <a:spLocks noGrp="1"/>
          </p:cNvSpPr>
          <p:nvPr>
            <p:ph type="title"/>
          </p:nvPr>
        </p:nvSpPr>
        <p:spPr>
          <a:xfrm>
            <a:off x="329884" y="267630"/>
            <a:ext cx="11262116" cy="669072"/>
          </a:xfrm>
        </p:spPr>
        <p:txBody>
          <a:bodyPr/>
          <a:lstStyle/>
          <a:p>
            <a:r>
              <a:rPr lang="en-US" dirty="0">
                <a:solidFill>
                  <a:schemeClr val="tx1"/>
                </a:solidFill>
              </a:rPr>
              <a:t>What is the uncertainty? – Existing problems (2019)</a:t>
            </a:r>
            <a:endParaRPr lang="en-VN" dirty="0">
              <a:solidFill>
                <a:schemeClr val="tx1"/>
              </a:solidFill>
            </a:endParaRPr>
          </a:p>
        </p:txBody>
      </p:sp>
      <p:sp>
        <p:nvSpPr>
          <p:cNvPr id="3" name="Content Placeholder 2">
            <a:extLst>
              <a:ext uri="{FF2B5EF4-FFF2-40B4-BE49-F238E27FC236}">
                <a16:creationId xmlns:a16="http://schemas.microsoft.com/office/drawing/2014/main" id="{9BEE407B-3E5D-1834-EE8D-A72ACFC246D4}"/>
              </a:ext>
            </a:extLst>
          </p:cNvPr>
          <p:cNvSpPr>
            <a:spLocks noGrp="1"/>
          </p:cNvSpPr>
          <p:nvPr>
            <p:ph idx="1"/>
          </p:nvPr>
        </p:nvSpPr>
        <p:spPr>
          <a:xfrm>
            <a:off x="329884" y="1081668"/>
            <a:ext cx="10141111" cy="5508702"/>
          </a:xfrm>
        </p:spPr>
        <p:txBody>
          <a:bodyPr/>
          <a:lstStyle/>
          <a:p>
            <a:pPr marL="342900" indent="-342900">
              <a:lnSpc>
                <a:spcPct val="150000"/>
              </a:lnSpc>
              <a:buClr>
                <a:srgbClr val="005CB9"/>
              </a:buClr>
              <a:buFont typeface="Wingdings" pitchFamily="2" charset="2"/>
              <a:buChar char="Ø"/>
            </a:pPr>
            <a:r>
              <a:rPr lang="en-US" sz="2000" b="0" dirty="0">
                <a:solidFill>
                  <a:schemeClr val="tx1"/>
                </a:solidFill>
                <a:cs typeface="Constantia"/>
              </a:rPr>
              <a:t> Uncertainty of how to make use of assessment results to improve teaching and learning</a:t>
            </a:r>
          </a:p>
          <a:p>
            <a:pPr marL="342900" indent="-342900">
              <a:lnSpc>
                <a:spcPct val="150000"/>
              </a:lnSpc>
              <a:buClr>
                <a:srgbClr val="005CB9"/>
              </a:buClr>
              <a:buFont typeface="Wingdings" pitchFamily="2" charset="2"/>
              <a:buChar char="Ø"/>
            </a:pPr>
            <a:r>
              <a:rPr lang="en-US" sz="2000" b="0" dirty="0">
                <a:solidFill>
                  <a:schemeClr val="tx1"/>
                </a:solidFill>
                <a:cs typeface="Constantia"/>
              </a:rPr>
              <a:t>Uncertainty of how to link assessment results with the required standard-based learning outcome</a:t>
            </a:r>
          </a:p>
          <a:p>
            <a:pPr marL="342900" indent="-342900">
              <a:lnSpc>
                <a:spcPct val="150000"/>
              </a:lnSpc>
              <a:buClr>
                <a:srgbClr val="005CB9"/>
              </a:buClr>
              <a:buFont typeface="Wingdings" pitchFamily="2" charset="2"/>
              <a:buChar char="Ø"/>
            </a:pPr>
            <a:r>
              <a:rPr lang="en-US" sz="2000" b="0" dirty="0">
                <a:solidFill>
                  <a:schemeClr val="tx1"/>
                </a:solidFill>
                <a:cs typeface="Constantia"/>
              </a:rPr>
              <a:t>Uncertainty in assessing in alignment with the required learning outcome (mainly imitating A1, A2, B1 test task format)</a:t>
            </a:r>
          </a:p>
          <a:p>
            <a:endParaRPr lang="vi-VN" sz="2000" dirty="0"/>
          </a:p>
          <a:p>
            <a:endParaRPr lang="en-VN" dirty="0"/>
          </a:p>
        </p:txBody>
      </p:sp>
      <p:sp>
        <p:nvSpPr>
          <p:cNvPr id="4" name="Footer Placeholder 3">
            <a:extLst>
              <a:ext uri="{FF2B5EF4-FFF2-40B4-BE49-F238E27FC236}">
                <a16:creationId xmlns:a16="http://schemas.microsoft.com/office/drawing/2014/main" id="{6240D87F-365C-67D8-BEA7-B36D8C37CE2F}"/>
              </a:ext>
            </a:extLst>
          </p:cNvPr>
          <p:cNvSpPr>
            <a:spLocks noGrp="1"/>
          </p:cNvSpPr>
          <p:nvPr>
            <p:ph type="ftr" sz="quarter" idx="11"/>
          </p:nvPr>
        </p:nvSpPr>
        <p:spPr/>
        <p:txBody>
          <a:bodyPr/>
          <a:lstStyle/>
          <a:p>
            <a:r>
              <a:rPr lang="en-GB" noProof="0" dirty="0" err="1"/>
              <a:t>www.britishcouncil.org</a:t>
            </a:r>
            <a:endParaRPr lang="en-GB" noProof="0" dirty="0"/>
          </a:p>
        </p:txBody>
      </p:sp>
      <p:sp>
        <p:nvSpPr>
          <p:cNvPr id="5" name="Slide Number Placeholder 4">
            <a:extLst>
              <a:ext uri="{FF2B5EF4-FFF2-40B4-BE49-F238E27FC236}">
                <a16:creationId xmlns:a16="http://schemas.microsoft.com/office/drawing/2014/main" id="{5CDE706C-7B7B-5F74-1D07-AAB62B5107D7}"/>
              </a:ext>
            </a:extLst>
          </p:cNvPr>
          <p:cNvSpPr>
            <a:spLocks noGrp="1"/>
          </p:cNvSpPr>
          <p:nvPr>
            <p:ph type="sldNum" sz="quarter" idx="12"/>
          </p:nvPr>
        </p:nvSpPr>
        <p:spPr/>
        <p:txBody>
          <a:bodyPr/>
          <a:lstStyle/>
          <a:p>
            <a:fld id="{A36854FA-307F-854E-96D4-DE585DB24BD3}" type="slidenum">
              <a:rPr lang="en-GB" noProof="0" smtClean="0"/>
              <a:t>14</a:t>
            </a:fld>
            <a:endParaRPr lang="en-GB" noProof="0" dirty="0"/>
          </a:p>
        </p:txBody>
      </p:sp>
    </p:spTree>
    <p:extLst>
      <p:ext uri="{BB962C8B-B14F-4D97-AF65-F5344CB8AC3E}">
        <p14:creationId xmlns:p14="http://schemas.microsoft.com/office/powerpoint/2010/main" val="925170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611-CC31-BE68-DAC1-219B4FC0E386}"/>
              </a:ext>
            </a:extLst>
          </p:cNvPr>
          <p:cNvSpPr>
            <a:spLocks noGrp="1"/>
          </p:cNvSpPr>
          <p:nvPr>
            <p:ph type="title"/>
          </p:nvPr>
        </p:nvSpPr>
        <p:spPr>
          <a:xfrm>
            <a:off x="648000" y="200722"/>
            <a:ext cx="10944000" cy="836342"/>
          </a:xfrm>
        </p:spPr>
        <p:txBody>
          <a:bodyPr/>
          <a:lstStyle/>
          <a:p>
            <a:r>
              <a:rPr lang="en-US" sz="3200" dirty="0"/>
              <a:t>What makes it even more challenging?</a:t>
            </a:r>
            <a:endParaRPr lang="en-VN" b="1" dirty="0"/>
          </a:p>
        </p:txBody>
      </p:sp>
      <p:sp>
        <p:nvSpPr>
          <p:cNvPr id="3" name="Content Placeholder 2">
            <a:extLst>
              <a:ext uri="{FF2B5EF4-FFF2-40B4-BE49-F238E27FC236}">
                <a16:creationId xmlns:a16="http://schemas.microsoft.com/office/drawing/2014/main" id="{9BEE407B-3E5D-1834-EE8D-A72ACFC246D4}"/>
              </a:ext>
            </a:extLst>
          </p:cNvPr>
          <p:cNvSpPr>
            <a:spLocks noGrp="1"/>
          </p:cNvSpPr>
          <p:nvPr>
            <p:ph idx="1"/>
          </p:nvPr>
        </p:nvSpPr>
        <p:spPr>
          <a:xfrm>
            <a:off x="413824" y="1037063"/>
            <a:ext cx="10057171" cy="4318595"/>
          </a:xfrm>
        </p:spPr>
        <p:txBody>
          <a:bodyPr/>
          <a:lstStyle/>
          <a:p>
            <a:pPr marL="342900" indent="-342900">
              <a:buClr>
                <a:srgbClr val="005CB9"/>
              </a:buClr>
              <a:buFont typeface="Wingdings" pitchFamily="2" charset="2"/>
              <a:buChar char="Ø"/>
            </a:pPr>
            <a:r>
              <a:rPr lang="en-US" sz="2400" b="0" dirty="0">
                <a:solidFill>
                  <a:srgbClr val="000000"/>
                </a:solidFill>
              </a:rPr>
              <a:t>One curriculum, </a:t>
            </a:r>
            <a:r>
              <a:rPr lang="en-US" sz="2400" b="0" i="1" dirty="0"/>
              <a:t>many</a:t>
            </a:r>
            <a:r>
              <a:rPr lang="en-US" sz="2400" b="0" dirty="0"/>
              <a:t> new </a:t>
            </a:r>
            <a:r>
              <a:rPr lang="en-US" sz="2400" b="0" dirty="0">
                <a:solidFill>
                  <a:srgbClr val="000000"/>
                </a:solidFill>
              </a:rPr>
              <a:t>textbooks </a:t>
            </a:r>
          </a:p>
          <a:p>
            <a:pPr marL="342900" indent="-342900">
              <a:buClr>
                <a:srgbClr val="005CB9"/>
              </a:buClr>
              <a:buFont typeface="Wingdings" pitchFamily="2" charset="2"/>
              <a:buChar char="Ø"/>
            </a:pPr>
            <a:r>
              <a:rPr lang="en-US" sz="2400" b="0" dirty="0">
                <a:solidFill>
                  <a:srgbClr val="000000"/>
                </a:solidFill>
                <a:effectLst/>
              </a:rPr>
              <a:t>The pandemic: </a:t>
            </a:r>
          </a:p>
          <a:p>
            <a:pPr marL="522900" lvl="3" indent="-342900">
              <a:buFont typeface="Wingdings" pitchFamily="2" charset="2"/>
              <a:buChar char="Ø"/>
            </a:pPr>
            <a:r>
              <a:rPr lang="en-US" dirty="0">
                <a:solidFill>
                  <a:srgbClr val="000000"/>
                </a:solidFill>
              </a:rPr>
              <a:t>Same t</a:t>
            </a:r>
            <a:r>
              <a:rPr lang="en-US" b="0" dirty="0">
                <a:solidFill>
                  <a:srgbClr val="000000"/>
                </a:solidFill>
                <a:effectLst/>
              </a:rPr>
              <a:t>ime as the implementation of the new curriculum: </a:t>
            </a:r>
          </a:p>
          <a:p>
            <a:pPr marL="1371600" lvl="2" indent="-457200">
              <a:buFont typeface="Arial" panose="020B0604020202020204" pitchFamily="34" charset="0"/>
              <a:buChar char="•"/>
            </a:pPr>
            <a:r>
              <a:rPr lang="en-US" sz="2400" dirty="0">
                <a:solidFill>
                  <a:srgbClr val="00B050"/>
                </a:solidFill>
              </a:rPr>
              <a:t>2019: grade 1 		=&gt; School year: 2020-2021</a:t>
            </a:r>
          </a:p>
          <a:p>
            <a:pPr marL="1371600" lvl="2" indent="-457200">
              <a:buFont typeface="Arial" panose="020B0604020202020204" pitchFamily="34" charset="0"/>
              <a:buChar char="•"/>
            </a:pPr>
            <a:r>
              <a:rPr lang="en-US" sz="2400" dirty="0">
                <a:solidFill>
                  <a:srgbClr val="00B050"/>
                </a:solidFill>
              </a:rPr>
              <a:t>2020: grade 2, 6 	=&gt; School year: 2021-2022</a:t>
            </a:r>
          </a:p>
          <a:p>
            <a:pPr marL="1371600" lvl="2" indent="-457200">
              <a:buFont typeface="Arial" panose="020B0604020202020204" pitchFamily="34" charset="0"/>
              <a:buChar char="•"/>
            </a:pPr>
            <a:r>
              <a:rPr lang="en-US" sz="2400" dirty="0">
                <a:solidFill>
                  <a:srgbClr val="000000"/>
                </a:solidFill>
              </a:rPr>
              <a:t>2021: grade 3, 7, 10 	=&gt; School year: 2022-2023</a:t>
            </a:r>
          </a:p>
          <a:p>
            <a:pPr marL="522900" lvl="3" indent="-342900">
              <a:buFont typeface="Wingdings" pitchFamily="2" charset="2"/>
              <a:buChar char="Ø"/>
            </a:pPr>
            <a:r>
              <a:rPr lang="en-US" sz="2200" b="0" dirty="0">
                <a:solidFill>
                  <a:srgbClr val="000000"/>
                </a:solidFill>
              </a:rPr>
              <a:t>Interrupting all in-service education </a:t>
            </a:r>
          </a:p>
          <a:p>
            <a:pPr marL="522900" lvl="3" indent="-342900">
              <a:buFont typeface="Wingdings" pitchFamily="2" charset="2"/>
              <a:buChar char="Ø"/>
            </a:pPr>
            <a:r>
              <a:rPr lang="en-US" sz="2200" b="0" dirty="0">
                <a:solidFill>
                  <a:srgbClr val="000000"/>
                </a:solidFill>
              </a:rPr>
              <a:t>Adding more uncertainty and confusion</a:t>
            </a:r>
          </a:p>
          <a:p>
            <a:endParaRPr lang="en-VN" dirty="0"/>
          </a:p>
        </p:txBody>
      </p:sp>
      <p:sp>
        <p:nvSpPr>
          <p:cNvPr id="4" name="Footer Placeholder 3">
            <a:extLst>
              <a:ext uri="{FF2B5EF4-FFF2-40B4-BE49-F238E27FC236}">
                <a16:creationId xmlns:a16="http://schemas.microsoft.com/office/drawing/2014/main" id="{6240D87F-365C-67D8-BEA7-B36D8C37CE2F}"/>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5CDE706C-7B7B-5F74-1D07-AAB62B5107D7}"/>
              </a:ext>
            </a:extLst>
          </p:cNvPr>
          <p:cNvSpPr>
            <a:spLocks noGrp="1"/>
          </p:cNvSpPr>
          <p:nvPr>
            <p:ph type="sldNum" sz="quarter" idx="12"/>
          </p:nvPr>
        </p:nvSpPr>
        <p:spPr/>
        <p:txBody>
          <a:bodyPr/>
          <a:lstStyle/>
          <a:p>
            <a:fld id="{A36854FA-307F-854E-96D4-DE585DB24BD3}" type="slidenum">
              <a:rPr lang="en-GB" noProof="0" smtClean="0"/>
              <a:t>15</a:t>
            </a:fld>
            <a:endParaRPr lang="en-GB" noProof="0" dirty="0"/>
          </a:p>
        </p:txBody>
      </p:sp>
    </p:spTree>
    <p:extLst>
      <p:ext uri="{BB962C8B-B14F-4D97-AF65-F5344CB8AC3E}">
        <p14:creationId xmlns:p14="http://schemas.microsoft.com/office/powerpoint/2010/main" val="1987159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611-CC31-BE68-DAC1-219B4FC0E386}"/>
              </a:ext>
            </a:extLst>
          </p:cNvPr>
          <p:cNvSpPr>
            <a:spLocks noGrp="1"/>
          </p:cNvSpPr>
          <p:nvPr>
            <p:ph type="title"/>
          </p:nvPr>
        </p:nvSpPr>
        <p:spPr>
          <a:xfrm>
            <a:off x="648000" y="200722"/>
            <a:ext cx="10944000" cy="836342"/>
          </a:xfrm>
        </p:spPr>
        <p:txBody>
          <a:bodyPr/>
          <a:lstStyle/>
          <a:p>
            <a:r>
              <a:rPr lang="en-US" sz="3200" dirty="0"/>
              <a:t>The Data</a:t>
            </a:r>
            <a:endParaRPr lang="en-VN" b="1" dirty="0"/>
          </a:p>
        </p:txBody>
      </p:sp>
      <p:sp>
        <p:nvSpPr>
          <p:cNvPr id="3" name="Content Placeholder 2">
            <a:extLst>
              <a:ext uri="{FF2B5EF4-FFF2-40B4-BE49-F238E27FC236}">
                <a16:creationId xmlns:a16="http://schemas.microsoft.com/office/drawing/2014/main" id="{9BEE407B-3E5D-1834-EE8D-A72ACFC246D4}"/>
              </a:ext>
            </a:extLst>
          </p:cNvPr>
          <p:cNvSpPr>
            <a:spLocks noGrp="1"/>
          </p:cNvSpPr>
          <p:nvPr>
            <p:ph idx="1"/>
          </p:nvPr>
        </p:nvSpPr>
        <p:spPr>
          <a:xfrm>
            <a:off x="413824" y="713678"/>
            <a:ext cx="10057171" cy="4951141"/>
          </a:xfrm>
        </p:spPr>
        <p:txBody>
          <a:bodyPr/>
          <a:lstStyle/>
          <a:p>
            <a:pPr marL="342900" indent="-342900">
              <a:lnSpc>
                <a:spcPct val="150000"/>
              </a:lnSpc>
              <a:buClr>
                <a:srgbClr val="005CB9"/>
              </a:buClr>
              <a:buFont typeface="Wingdings" pitchFamily="2" charset="2"/>
              <a:buChar char="Ø"/>
            </a:pPr>
            <a:r>
              <a:rPr lang="en-US" b="0" dirty="0">
                <a:solidFill>
                  <a:srgbClr val="000000"/>
                </a:solidFill>
              </a:rPr>
              <a:t>Coming from a larger, ongoing project on school teachers’ perceptions and reflections </a:t>
            </a:r>
          </a:p>
          <a:p>
            <a:pPr marL="342900" indent="-342900">
              <a:lnSpc>
                <a:spcPct val="150000"/>
              </a:lnSpc>
              <a:buClr>
                <a:srgbClr val="005CB9"/>
              </a:buClr>
              <a:buFont typeface="Wingdings" pitchFamily="2" charset="2"/>
              <a:buChar char="Ø"/>
            </a:pPr>
            <a:r>
              <a:rPr lang="en-US" b="0" dirty="0">
                <a:solidFill>
                  <a:srgbClr val="000000"/>
                </a:solidFill>
              </a:rPr>
              <a:t>Focusing on primary and lower secondary school teachers</a:t>
            </a:r>
          </a:p>
          <a:p>
            <a:pPr marL="522900" lvl="3" indent="-342900">
              <a:lnSpc>
                <a:spcPct val="150000"/>
              </a:lnSpc>
              <a:buFont typeface="Wingdings" pitchFamily="2" charset="2"/>
              <a:buChar char="Ø"/>
            </a:pPr>
            <a:r>
              <a:rPr lang="en-US" sz="2200" dirty="0">
                <a:solidFill>
                  <a:srgbClr val="000000"/>
                </a:solidFill>
              </a:rPr>
              <a:t>Implementing the 2018 curriculum as same time as the pandemic;</a:t>
            </a:r>
          </a:p>
          <a:p>
            <a:pPr marL="522900" lvl="3" indent="-342900">
              <a:lnSpc>
                <a:spcPct val="150000"/>
              </a:lnSpc>
              <a:buFont typeface="Wingdings" pitchFamily="2" charset="2"/>
              <a:buChar char="Ø"/>
            </a:pPr>
            <a:r>
              <a:rPr lang="en-US" sz="2200" dirty="0">
                <a:solidFill>
                  <a:srgbClr val="000000"/>
                </a:solidFill>
              </a:rPr>
              <a:t>Teaching and assessing their students following general, new guide;</a:t>
            </a:r>
          </a:p>
          <a:p>
            <a:pPr marL="522900" lvl="3" indent="-342900">
              <a:lnSpc>
                <a:spcPct val="150000"/>
              </a:lnSpc>
              <a:buFont typeface="Wingdings" pitchFamily="2" charset="2"/>
              <a:buChar char="Ø"/>
            </a:pPr>
            <a:r>
              <a:rPr lang="en-US" sz="2200" b="0" dirty="0">
                <a:solidFill>
                  <a:srgbClr val="000000"/>
                </a:solidFill>
              </a:rPr>
              <a:t>Attending training workshop(s) </a:t>
            </a:r>
            <a:r>
              <a:rPr lang="en-US" sz="2200" dirty="0">
                <a:solidFill>
                  <a:srgbClr val="000000"/>
                </a:solidFill>
              </a:rPr>
              <a:t>on the new curriculum and assessment in blended mode.</a:t>
            </a:r>
          </a:p>
          <a:p>
            <a:pPr marL="342900" lvl="2" indent="-342900">
              <a:lnSpc>
                <a:spcPct val="150000"/>
              </a:lnSpc>
              <a:buClr>
                <a:srgbClr val="005CB9"/>
              </a:buClr>
              <a:buFont typeface="Wingdings" pitchFamily="2" charset="2"/>
              <a:buChar char="Ø"/>
            </a:pPr>
            <a:r>
              <a:rPr lang="en-US" sz="2200" b="0" dirty="0">
                <a:solidFill>
                  <a:srgbClr val="000000"/>
                </a:solidFill>
              </a:rPr>
              <a:t>Collected vi</a:t>
            </a:r>
            <a:r>
              <a:rPr lang="en-US" sz="2200" dirty="0">
                <a:solidFill>
                  <a:srgbClr val="000000"/>
                </a:solidFill>
              </a:rPr>
              <a:t>a post-training survey and in-depth interview</a:t>
            </a:r>
            <a:endParaRPr lang="en-US" sz="2200" b="0" dirty="0">
              <a:solidFill>
                <a:srgbClr val="000000"/>
              </a:solidFill>
            </a:endParaRPr>
          </a:p>
          <a:p>
            <a:endParaRPr lang="en-VN" dirty="0"/>
          </a:p>
        </p:txBody>
      </p:sp>
      <p:sp>
        <p:nvSpPr>
          <p:cNvPr id="4" name="Footer Placeholder 3">
            <a:extLst>
              <a:ext uri="{FF2B5EF4-FFF2-40B4-BE49-F238E27FC236}">
                <a16:creationId xmlns:a16="http://schemas.microsoft.com/office/drawing/2014/main" id="{6240D87F-365C-67D8-BEA7-B36D8C37CE2F}"/>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5CDE706C-7B7B-5F74-1D07-AAB62B5107D7}"/>
              </a:ext>
            </a:extLst>
          </p:cNvPr>
          <p:cNvSpPr>
            <a:spLocks noGrp="1"/>
          </p:cNvSpPr>
          <p:nvPr>
            <p:ph type="sldNum" sz="quarter" idx="12"/>
          </p:nvPr>
        </p:nvSpPr>
        <p:spPr/>
        <p:txBody>
          <a:bodyPr/>
          <a:lstStyle/>
          <a:p>
            <a:fld id="{A36854FA-307F-854E-96D4-DE585DB24BD3}" type="slidenum">
              <a:rPr lang="en-GB" noProof="0" smtClean="0"/>
              <a:t>16</a:t>
            </a:fld>
            <a:endParaRPr lang="en-GB" noProof="0" dirty="0"/>
          </a:p>
        </p:txBody>
      </p:sp>
    </p:spTree>
    <p:extLst>
      <p:ext uri="{BB962C8B-B14F-4D97-AF65-F5344CB8AC3E}">
        <p14:creationId xmlns:p14="http://schemas.microsoft.com/office/powerpoint/2010/main" val="3574477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611-CC31-BE68-DAC1-219B4FC0E386}"/>
              </a:ext>
            </a:extLst>
          </p:cNvPr>
          <p:cNvSpPr>
            <a:spLocks noGrp="1"/>
          </p:cNvSpPr>
          <p:nvPr>
            <p:ph type="title"/>
          </p:nvPr>
        </p:nvSpPr>
        <p:spPr>
          <a:xfrm>
            <a:off x="648000" y="200722"/>
            <a:ext cx="10944000" cy="836342"/>
          </a:xfrm>
        </p:spPr>
        <p:txBody>
          <a:bodyPr/>
          <a:lstStyle/>
          <a:p>
            <a:r>
              <a:rPr lang="en-US" sz="3200" dirty="0"/>
              <a:t>What have the teachers learnt?</a:t>
            </a:r>
            <a:endParaRPr lang="en-VN" b="1" dirty="0"/>
          </a:p>
        </p:txBody>
      </p:sp>
      <p:sp>
        <p:nvSpPr>
          <p:cNvPr id="3" name="Content Placeholder 2">
            <a:extLst>
              <a:ext uri="{FF2B5EF4-FFF2-40B4-BE49-F238E27FC236}">
                <a16:creationId xmlns:a16="http://schemas.microsoft.com/office/drawing/2014/main" id="{9BEE407B-3E5D-1834-EE8D-A72ACFC246D4}"/>
              </a:ext>
            </a:extLst>
          </p:cNvPr>
          <p:cNvSpPr>
            <a:spLocks noGrp="1"/>
          </p:cNvSpPr>
          <p:nvPr>
            <p:ph idx="1"/>
          </p:nvPr>
        </p:nvSpPr>
        <p:spPr>
          <a:xfrm>
            <a:off x="413824" y="691376"/>
            <a:ext cx="9767239" cy="5185317"/>
          </a:xfrm>
        </p:spPr>
        <p:txBody>
          <a:bodyPr/>
          <a:lstStyle/>
          <a:p>
            <a:pPr marL="342900" indent="-342900">
              <a:lnSpc>
                <a:spcPct val="150000"/>
              </a:lnSpc>
              <a:buClr>
                <a:srgbClr val="005CB9"/>
              </a:buClr>
              <a:buFont typeface="Wingdings" pitchFamily="2" charset="2"/>
              <a:buChar char="Ø"/>
            </a:pPr>
            <a:r>
              <a:rPr lang="en-US" sz="2400" b="0" dirty="0"/>
              <a:t>Students’ learning comes first, before formal assessment.</a:t>
            </a:r>
          </a:p>
          <a:p>
            <a:pPr>
              <a:lnSpc>
                <a:spcPct val="150000"/>
              </a:lnSpc>
              <a:buClr>
                <a:srgbClr val="005CB9"/>
              </a:buClr>
            </a:pPr>
            <a:r>
              <a:rPr lang="en-US" sz="2400" b="0" dirty="0"/>
              <a:t>	</a:t>
            </a:r>
            <a:r>
              <a:rPr lang="en-US" b="0" dirty="0"/>
              <a:t>“</a:t>
            </a:r>
            <a:r>
              <a:rPr lang="en-US" b="0" i="1" dirty="0"/>
              <a:t>During the covid time, helping students learn was more important than anything else. It’s much more important than [formal] assessment or testing </a:t>
            </a:r>
            <a:r>
              <a:rPr lang="en-US" b="0" i="1" dirty="0">
                <a:latin typeface="Times New Roman" panose="02020603050405020304" pitchFamily="18" charset="0"/>
                <a:cs typeface="Times New Roman" panose="02020603050405020304" pitchFamily="18" charset="0"/>
              </a:rPr>
              <a:t>[</a:t>
            </a:r>
            <a:r>
              <a:rPr lang="en-US" b="0" i="1" dirty="0" err="1">
                <a:latin typeface="Times New Roman" panose="02020603050405020304" pitchFamily="18" charset="0"/>
                <a:cs typeface="Times New Roman" panose="02020603050405020304" pitchFamily="18" charset="0"/>
              </a:rPr>
              <a:t>kiểm</a:t>
            </a:r>
            <a:r>
              <a:rPr lang="en-US" b="0" i="1" dirty="0">
                <a:latin typeface="Times New Roman" panose="02020603050405020304" pitchFamily="18" charset="0"/>
                <a:cs typeface="Times New Roman" panose="02020603050405020304" pitchFamily="18" charset="0"/>
              </a:rPr>
              <a:t> </a:t>
            </a:r>
            <a:r>
              <a:rPr lang="en-US" b="0" i="1" dirty="0" err="1">
                <a:latin typeface="Times New Roman" panose="02020603050405020304" pitchFamily="18" charset="0"/>
                <a:cs typeface="Times New Roman" panose="02020603050405020304" pitchFamily="18" charset="0"/>
              </a:rPr>
              <a:t>tra</a:t>
            </a:r>
            <a:r>
              <a:rPr lang="en-US" b="0" i="1" dirty="0">
                <a:latin typeface="Times New Roman" panose="02020603050405020304" pitchFamily="18" charset="0"/>
                <a:cs typeface="Times New Roman" panose="02020603050405020304" pitchFamily="18" charset="0"/>
              </a:rPr>
              <a:t> hay </a:t>
            </a:r>
            <a:r>
              <a:rPr lang="en-US" b="0" i="1" dirty="0" err="1">
                <a:latin typeface="Times New Roman" panose="02020603050405020304" pitchFamily="18" charset="0"/>
                <a:cs typeface="Times New Roman" panose="02020603050405020304" pitchFamily="18" charset="0"/>
              </a:rPr>
              <a:t>thi</a:t>
            </a:r>
            <a:r>
              <a:rPr lang="en-US" b="0" i="1" dirty="0">
                <a:latin typeface="Times New Roman" panose="02020603050405020304" pitchFamily="18" charset="0"/>
                <a:cs typeface="Times New Roman" panose="02020603050405020304" pitchFamily="18" charset="0"/>
              </a:rPr>
              <a:t> </a:t>
            </a:r>
            <a:r>
              <a:rPr lang="en-US" b="0" i="1" dirty="0" err="1">
                <a:latin typeface="Times New Roman" panose="02020603050405020304" pitchFamily="18" charset="0"/>
                <a:cs typeface="Times New Roman" panose="02020603050405020304" pitchFamily="18" charset="0"/>
              </a:rPr>
              <a:t>cử</a:t>
            </a:r>
            <a:r>
              <a:rPr lang="en-US" b="0" i="1" dirty="0">
                <a:latin typeface="Times New Roman" panose="02020603050405020304" pitchFamily="18" charset="0"/>
                <a:cs typeface="Times New Roman" panose="02020603050405020304" pitchFamily="18" charset="0"/>
              </a:rPr>
              <a:t>] </a:t>
            </a:r>
            <a:r>
              <a:rPr lang="en-US" b="0" i="1" dirty="0"/>
              <a:t>or anything.”</a:t>
            </a:r>
          </a:p>
          <a:p>
            <a:pPr>
              <a:lnSpc>
                <a:spcPct val="150000"/>
              </a:lnSpc>
              <a:buClr>
                <a:srgbClr val="005CB9"/>
              </a:buClr>
            </a:pPr>
            <a:r>
              <a:rPr lang="en-US" b="0" i="1" dirty="0"/>
              <a:t>	“Getting students online and safe was most important.”</a:t>
            </a:r>
          </a:p>
          <a:p>
            <a:pPr>
              <a:lnSpc>
                <a:spcPct val="150000"/>
              </a:lnSpc>
              <a:buClr>
                <a:srgbClr val="005CB9"/>
              </a:buClr>
            </a:pPr>
            <a:r>
              <a:rPr lang="en-US" b="0" i="1" dirty="0"/>
              <a:t>	“I didn’t think of tests or assessment as much as getting my students online and teaching as planned.”</a:t>
            </a:r>
          </a:p>
          <a:p>
            <a:pPr>
              <a:lnSpc>
                <a:spcPct val="150000"/>
              </a:lnSpc>
              <a:buClr>
                <a:srgbClr val="005CB9"/>
              </a:buClr>
            </a:pPr>
            <a:r>
              <a:rPr lang="en-US" b="0" i="1" dirty="0"/>
              <a:t>	“I really had no time to think about [formal] assessment until the end [of the semester]. My biggest concern was getting students to learn.”</a:t>
            </a:r>
          </a:p>
          <a:p>
            <a:pPr marL="342900" indent="-342900">
              <a:lnSpc>
                <a:spcPct val="150000"/>
              </a:lnSpc>
              <a:buClr>
                <a:srgbClr val="005CB9"/>
              </a:buClr>
              <a:buFont typeface="Wingdings" pitchFamily="2" charset="2"/>
              <a:buChar char="Ø"/>
            </a:pPr>
            <a:endParaRPr lang="en-US" sz="2400" b="0" dirty="0"/>
          </a:p>
          <a:p>
            <a:pPr marL="342900" indent="-342900">
              <a:lnSpc>
                <a:spcPct val="150000"/>
              </a:lnSpc>
              <a:buClr>
                <a:srgbClr val="005CB9"/>
              </a:buClr>
              <a:buFont typeface="Wingdings" pitchFamily="2" charset="2"/>
              <a:buChar char="Ø"/>
            </a:pPr>
            <a:endParaRPr lang="en-US" sz="2400" b="0" dirty="0"/>
          </a:p>
          <a:p>
            <a:pPr marL="342900" indent="-342900">
              <a:buClr>
                <a:srgbClr val="005CB9"/>
              </a:buClr>
              <a:buFont typeface="Wingdings" pitchFamily="2" charset="2"/>
              <a:buChar char="Ø"/>
            </a:pPr>
            <a:endParaRPr lang="en-US" sz="2200" b="0" dirty="0">
              <a:solidFill>
                <a:srgbClr val="000000"/>
              </a:solidFill>
            </a:endParaRPr>
          </a:p>
          <a:p>
            <a:endParaRPr lang="en-VN" dirty="0"/>
          </a:p>
        </p:txBody>
      </p:sp>
      <p:sp>
        <p:nvSpPr>
          <p:cNvPr id="4" name="Footer Placeholder 3">
            <a:extLst>
              <a:ext uri="{FF2B5EF4-FFF2-40B4-BE49-F238E27FC236}">
                <a16:creationId xmlns:a16="http://schemas.microsoft.com/office/drawing/2014/main" id="{6240D87F-365C-67D8-BEA7-B36D8C37CE2F}"/>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5CDE706C-7B7B-5F74-1D07-AAB62B5107D7}"/>
              </a:ext>
            </a:extLst>
          </p:cNvPr>
          <p:cNvSpPr>
            <a:spLocks noGrp="1"/>
          </p:cNvSpPr>
          <p:nvPr>
            <p:ph type="sldNum" sz="quarter" idx="12"/>
          </p:nvPr>
        </p:nvSpPr>
        <p:spPr/>
        <p:txBody>
          <a:bodyPr/>
          <a:lstStyle/>
          <a:p>
            <a:fld id="{A36854FA-307F-854E-96D4-DE585DB24BD3}" type="slidenum">
              <a:rPr lang="en-GB" noProof="0" smtClean="0"/>
              <a:t>17</a:t>
            </a:fld>
            <a:endParaRPr lang="en-GB" noProof="0" dirty="0"/>
          </a:p>
        </p:txBody>
      </p:sp>
    </p:spTree>
    <p:extLst>
      <p:ext uri="{BB962C8B-B14F-4D97-AF65-F5344CB8AC3E}">
        <p14:creationId xmlns:p14="http://schemas.microsoft.com/office/powerpoint/2010/main" val="3229446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611-CC31-BE68-DAC1-219B4FC0E386}"/>
              </a:ext>
            </a:extLst>
          </p:cNvPr>
          <p:cNvSpPr>
            <a:spLocks noGrp="1"/>
          </p:cNvSpPr>
          <p:nvPr>
            <p:ph type="title"/>
          </p:nvPr>
        </p:nvSpPr>
        <p:spPr>
          <a:xfrm>
            <a:off x="648000" y="200722"/>
            <a:ext cx="10944000" cy="836342"/>
          </a:xfrm>
        </p:spPr>
        <p:txBody>
          <a:bodyPr/>
          <a:lstStyle/>
          <a:p>
            <a:r>
              <a:rPr lang="en-US" sz="3200" dirty="0"/>
              <a:t>What have the teachers learnt?</a:t>
            </a:r>
            <a:endParaRPr lang="en-VN" b="1" dirty="0"/>
          </a:p>
        </p:txBody>
      </p:sp>
      <p:sp>
        <p:nvSpPr>
          <p:cNvPr id="3" name="Content Placeholder 2">
            <a:extLst>
              <a:ext uri="{FF2B5EF4-FFF2-40B4-BE49-F238E27FC236}">
                <a16:creationId xmlns:a16="http://schemas.microsoft.com/office/drawing/2014/main" id="{9BEE407B-3E5D-1834-EE8D-A72ACFC246D4}"/>
              </a:ext>
            </a:extLst>
          </p:cNvPr>
          <p:cNvSpPr>
            <a:spLocks noGrp="1"/>
          </p:cNvSpPr>
          <p:nvPr>
            <p:ph idx="1"/>
          </p:nvPr>
        </p:nvSpPr>
        <p:spPr>
          <a:xfrm>
            <a:off x="301084" y="691376"/>
            <a:ext cx="10552740" cy="5185317"/>
          </a:xfrm>
        </p:spPr>
        <p:txBody>
          <a:bodyPr/>
          <a:lstStyle/>
          <a:p>
            <a:pPr marL="342900" indent="-342900">
              <a:lnSpc>
                <a:spcPct val="150000"/>
              </a:lnSpc>
              <a:buClr>
                <a:srgbClr val="005CB9"/>
              </a:buClr>
              <a:buFont typeface="Wingdings" pitchFamily="2" charset="2"/>
              <a:buChar char="Ø"/>
            </a:pPr>
            <a:r>
              <a:rPr lang="en-US" sz="2400" b="0" dirty="0"/>
              <a:t>Assessment is a constant process.</a:t>
            </a:r>
          </a:p>
          <a:p>
            <a:pPr algn="just">
              <a:lnSpc>
                <a:spcPct val="150000"/>
              </a:lnSpc>
              <a:spcBef>
                <a:spcPts val="0"/>
              </a:spcBef>
              <a:buClr>
                <a:srgbClr val="005CB9"/>
              </a:buClr>
            </a:pPr>
            <a:r>
              <a:rPr lang="en-US" sz="2000" b="0" dirty="0"/>
              <a:t>	</a:t>
            </a:r>
            <a:r>
              <a:rPr lang="en-US" sz="2000" b="0" i="1" dirty="0"/>
              <a:t>I used to think assessment should be done at some specific points of time in our teaching but now I think that is just true for formal assessment. At the unexpected outbreak of the pandemic we had to teach all online […] I had to constantly observe all the time to respond to students’ needs in a timely manner, to see if they were really there, if they were safe and needed help [for example, to provide further explanations]. When all we saw was students’ face [on the screen] and many times we only heard their voice, we got to assess if they were with us, if they were learning all the time.</a:t>
            </a:r>
          </a:p>
          <a:p>
            <a:pPr algn="just">
              <a:lnSpc>
                <a:spcPct val="150000"/>
              </a:lnSpc>
              <a:spcBef>
                <a:spcPts val="0"/>
              </a:spcBef>
              <a:buClr>
                <a:srgbClr val="005CB9"/>
              </a:buClr>
            </a:pPr>
            <a:r>
              <a:rPr lang="en-US" sz="2000" b="0" i="1" dirty="0"/>
              <a:t>	So assessment actually started as soon as we turned the computer on. Thanks to this observation, I could see students’ reactions and so I could change my [teaching] methods and activities properly. </a:t>
            </a:r>
            <a:r>
              <a:rPr lang="en-US" sz="2000" b="0" i="1" dirty="0">
                <a:solidFill>
                  <a:srgbClr val="00B050"/>
                </a:solidFill>
              </a:rPr>
              <a:t>It turns out that we assess all the time for teaching.</a:t>
            </a:r>
          </a:p>
          <a:p>
            <a:pPr marL="342900" indent="-342900">
              <a:lnSpc>
                <a:spcPct val="150000"/>
              </a:lnSpc>
              <a:buClr>
                <a:srgbClr val="005CB9"/>
              </a:buClr>
              <a:buFont typeface="Wingdings" pitchFamily="2" charset="2"/>
              <a:buChar char="Ø"/>
            </a:pPr>
            <a:endParaRPr lang="en-US" sz="2400" b="0" dirty="0"/>
          </a:p>
          <a:p>
            <a:pPr marL="342900" indent="-342900">
              <a:lnSpc>
                <a:spcPct val="150000"/>
              </a:lnSpc>
              <a:buClr>
                <a:srgbClr val="005CB9"/>
              </a:buClr>
              <a:buFont typeface="Wingdings" pitchFamily="2" charset="2"/>
              <a:buChar char="Ø"/>
            </a:pPr>
            <a:endParaRPr lang="en-US" sz="2400" b="0" dirty="0"/>
          </a:p>
          <a:p>
            <a:pPr marL="342900" indent="-342900">
              <a:buClr>
                <a:srgbClr val="005CB9"/>
              </a:buClr>
              <a:buFont typeface="Wingdings" pitchFamily="2" charset="2"/>
              <a:buChar char="Ø"/>
            </a:pPr>
            <a:endParaRPr lang="en-US" sz="2200" b="0" dirty="0">
              <a:solidFill>
                <a:srgbClr val="000000"/>
              </a:solidFill>
            </a:endParaRPr>
          </a:p>
          <a:p>
            <a:endParaRPr lang="en-VN" dirty="0"/>
          </a:p>
        </p:txBody>
      </p:sp>
      <p:sp>
        <p:nvSpPr>
          <p:cNvPr id="4" name="Footer Placeholder 3">
            <a:extLst>
              <a:ext uri="{FF2B5EF4-FFF2-40B4-BE49-F238E27FC236}">
                <a16:creationId xmlns:a16="http://schemas.microsoft.com/office/drawing/2014/main" id="{6240D87F-365C-67D8-BEA7-B36D8C37CE2F}"/>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5CDE706C-7B7B-5F74-1D07-AAB62B5107D7}"/>
              </a:ext>
            </a:extLst>
          </p:cNvPr>
          <p:cNvSpPr>
            <a:spLocks noGrp="1"/>
          </p:cNvSpPr>
          <p:nvPr>
            <p:ph type="sldNum" sz="quarter" idx="12"/>
          </p:nvPr>
        </p:nvSpPr>
        <p:spPr/>
        <p:txBody>
          <a:bodyPr/>
          <a:lstStyle/>
          <a:p>
            <a:fld id="{A36854FA-307F-854E-96D4-DE585DB24BD3}" type="slidenum">
              <a:rPr lang="en-GB" noProof="0" smtClean="0"/>
              <a:t>18</a:t>
            </a:fld>
            <a:endParaRPr lang="en-GB" noProof="0" dirty="0"/>
          </a:p>
        </p:txBody>
      </p:sp>
    </p:spTree>
    <p:extLst>
      <p:ext uri="{BB962C8B-B14F-4D97-AF65-F5344CB8AC3E}">
        <p14:creationId xmlns:p14="http://schemas.microsoft.com/office/powerpoint/2010/main" val="654420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611-CC31-BE68-DAC1-219B4FC0E386}"/>
              </a:ext>
            </a:extLst>
          </p:cNvPr>
          <p:cNvSpPr>
            <a:spLocks noGrp="1"/>
          </p:cNvSpPr>
          <p:nvPr>
            <p:ph type="title"/>
          </p:nvPr>
        </p:nvSpPr>
        <p:spPr>
          <a:xfrm>
            <a:off x="648000" y="200722"/>
            <a:ext cx="10944000" cy="836342"/>
          </a:xfrm>
        </p:spPr>
        <p:txBody>
          <a:bodyPr/>
          <a:lstStyle/>
          <a:p>
            <a:r>
              <a:rPr lang="en-US" sz="3200" dirty="0"/>
              <a:t>What have the teachers learnt?</a:t>
            </a:r>
            <a:endParaRPr lang="en-VN" b="1" dirty="0"/>
          </a:p>
        </p:txBody>
      </p:sp>
      <p:sp>
        <p:nvSpPr>
          <p:cNvPr id="3" name="Content Placeholder 2">
            <a:extLst>
              <a:ext uri="{FF2B5EF4-FFF2-40B4-BE49-F238E27FC236}">
                <a16:creationId xmlns:a16="http://schemas.microsoft.com/office/drawing/2014/main" id="{9BEE407B-3E5D-1834-EE8D-A72ACFC246D4}"/>
              </a:ext>
            </a:extLst>
          </p:cNvPr>
          <p:cNvSpPr>
            <a:spLocks noGrp="1"/>
          </p:cNvSpPr>
          <p:nvPr>
            <p:ph idx="1"/>
          </p:nvPr>
        </p:nvSpPr>
        <p:spPr>
          <a:xfrm>
            <a:off x="245328" y="691376"/>
            <a:ext cx="10560204" cy="5408341"/>
          </a:xfrm>
        </p:spPr>
        <p:txBody>
          <a:bodyPr/>
          <a:lstStyle/>
          <a:p>
            <a:pPr marL="342900" indent="-342900">
              <a:spcBef>
                <a:spcPts val="0"/>
              </a:spcBef>
              <a:spcAft>
                <a:spcPts val="0"/>
              </a:spcAft>
              <a:buClr>
                <a:srgbClr val="005CB9"/>
              </a:buClr>
              <a:buFont typeface="Wingdings" pitchFamily="2" charset="2"/>
              <a:buChar char="Ø"/>
            </a:pPr>
            <a:r>
              <a:rPr lang="en-US" sz="2400" b="0" dirty="0"/>
              <a:t>Assessment may involve factors beyond the current, prescribed list  of rubrics and criteria.   </a:t>
            </a:r>
          </a:p>
          <a:p>
            <a:pPr>
              <a:lnSpc>
                <a:spcPct val="150000"/>
              </a:lnSpc>
              <a:spcBef>
                <a:spcPts val="0"/>
              </a:spcBef>
              <a:spcAft>
                <a:spcPts val="0"/>
              </a:spcAft>
              <a:buClr>
                <a:srgbClr val="005CB9"/>
              </a:buClr>
            </a:pPr>
            <a:r>
              <a:rPr lang="en-US" sz="2400" b="0" i="1" dirty="0"/>
              <a:t>     </a:t>
            </a:r>
            <a:r>
              <a:rPr lang="en-US" sz="2000" b="0" i="1" dirty="0"/>
              <a:t>We were not trained to asses students completely online. Sometimes, I felt like we tested students just for the sake of testing, to get it done. We didn’t really know what they were doing at the other end or who were really doing the test or if they heard clearly [the listening task] on their end or even if they were in [the internet] range. </a:t>
            </a:r>
          </a:p>
          <a:p>
            <a:pPr>
              <a:lnSpc>
                <a:spcPct val="150000"/>
              </a:lnSpc>
              <a:buClr>
                <a:srgbClr val="005CB9"/>
              </a:buClr>
            </a:pPr>
            <a:r>
              <a:rPr lang="en-US" sz="2000" b="0" i="1" dirty="0"/>
              <a:t>     Also when students were speaking [online], criteria for assessing speaking in face to face mode sometimes could not be used. For example, interaction in face to face mode is not the same as interaction when the student is talking online. So some students became shy and did not speak as well as they normally would. The same for writing. […] We were not prepared for this [assessing online] and neither were our students, so a lot must be done.</a:t>
            </a:r>
          </a:p>
          <a:p>
            <a:pPr>
              <a:lnSpc>
                <a:spcPct val="150000"/>
              </a:lnSpc>
              <a:buClr>
                <a:srgbClr val="005CB9"/>
              </a:buClr>
            </a:pPr>
            <a:r>
              <a:rPr lang="en-US" sz="2400" b="0" i="1" dirty="0"/>
              <a:t>  </a:t>
            </a:r>
            <a:endParaRPr lang="en-US" sz="2400" b="0" dirty="0"/>
          </a:p>
          <a:p>
            <a:pPr marL="342900" indent="-342900">
              <a:buClr>
                <a:srgbClr val="005CB9"/>
              </a:buClr>
              <a:buFont typeface="Wingdings" pitchFamily="2" charset="2"/>
              <a:buChar char="Ø"/>
            </a:pPr>
            <a:endParaRPr lang="en-US" sz="2200" b="0" dirty="0">
              <a:solidFill>
                <a:srgbClr val="000000"/>
              </a:solidFill>
            </a:endParaRPr>
          </a:p>
          <a:p>
            <a:endParaRPr lang="en-VN" dirty="0"/>
          </a:p>
        </p:txBody>
      </p:sp>
      <p:sp>
        <p:nvSpPr>
          <p:cNvPr id="4" name="Footer Placeholder 3">
            <a:extLst>
              <a:ext uri="{FF2B5EF4-FFF2-40B4-BE49-F238E27FC236}">
                <a16:creationId xmlns:a16="http://schemas.microsoft.com/office/drawing/2014/main" id="{6240D87F-365C-67D8-BEA7-B36D8C37CE2F}"/>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5CDE706C-7B7B-5F74-1D07-AAB62B5107D7}"/>
              </a:ext>
            </a:extLst>
          </p:cNvPr>
          <p:cNvSpPr>
            <a:spLocks noGrp="1"/>
          </p:cNvSpPr>
          <p:nvPr>
            <p:ph type="sldNum" sz="quarter" idx="12"/>
          </p:nvPr>
        </p:nvSpPr>
        <p:spPr/>
        <p:txBody>
          <a:bodyPr/>
          <a:lstStyle/>
          <a:p>
            <a:fld id="{A36854FA-307F-854E-96D4-DE585DB24BD3}" type="slidenum">
              <a:rPr lang="en-GB" noProof="0" smtClean="0"/>
              <a:t>19</a:t>
            </a:fld>
            <a:endParaRPr lang="en-GB" noProof="0" dirty="0"/>
          </a:p>
        </p:txBody>
      </p:sp>
    </p:spTree>
    <p:extLst>
      <p:ext uri="{BB962C8B-B14F-4D97-AF65-F5344CB8AC3E}">
        <p14:creationId xmlns:p14="http://schemas.microsoft.com/office/powerpoint/2010/main" val="1567235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p:txBody>
          <a:bodyPr/>
          <a:lstStyle/>
          <a:p>
            <a:r>
              <a:rPr lang="en-US" dirty="0"/>
              <a:t>In this talk</a:t>
            </a:r>
          </a:p>
        </p:txBody>
      </p:sp>
      <p:sp>
        <p:nvSpPr>
          <p:cNvPr id="8" name="Content Placeholder 7">
            <a:extLst>
              <a:ext uri="{FF2B5EF4-FFF2-40B4-BE49-F238E27FC236}">
                <a16:creationId xmlns:a16="http://schemas.microsoft.com/office/drawing/2014/main" id="{35DEC72E-E749-3A47-BD4B-864D21E52366}"/>
              </a:ext>
            </a:extLst>
          </p:cNvPr>
          <p:cNvSpPr>
            <a:spLocks noGrp="1"/>
          </p:cNvSpPr>
          <p:nvPr>
            <p:ph sz="half" idx="1"/>
          </p:nvPr>
        </p:nvSpPr>
        <p:spPr>
          <a:xfrm>
            <a:off x="647999" y="1170878"/>
            <a:ext cx="9878751" cy="4841122"/>
          </a:xfrm>
        </p:spPr>
        <p:txBody>
          <a:bodyPr/>
          <a:lstStyle/>
          <a:p>
            <a:pPr marL="285750" indent="-285750">
              <a:lnSpc>
                <a:spcPct val="150000"/>
              </a:lnSpc>
              <a:buClr>
                <a:srgbClr val="005CB9"/>
              </a:buClr>
              <a:buFont typeface="Wingdings" pitchFamily="2" charset="2"/>
              <a:buChar char="Ø"/>
            </a:pPr>
            <a:r>
              <a:rPr lang="en-US" sz="2400" b="0" dirty="0">
                <a:solidFill>
                  <a:srgbClr val="000000"/>
                </a:solidFill>
              </a:rPr>
              <a:t> The </a:t>
            </a:r>
            <a:r>
              <a:rPr lang="en-US" sz="2400" b="0" i="0" u="none" strike="noStrike" dirty="0">
                <a:solidFill>
                  <a:srgbClr val="000000"/>
                </a:solidFill>
                <a:effectLst/>
              </a:rPr>
              <a:t>national English language curriculum of Vietnam</a:t>
            </a:r>
          </a:p>
          <a:p>
            <a:pPr marL="285750" indent="-285750">
              <a:lnSpc>
                <a:spcPct val="150000"/>
              </a:lnSpc>
              <a:buClr>
                <a:srgbClr val="005CB9"/>
              </a:buClr>
              <a:buFont typeface="Wingdings" pitchFamily="2" charset="2"/>
              <a:buChar char="Ø"/>
            </a:pPr>
            <a:r>
              <a:rPr lang="en-US" sz="2400" b="0" dirty="0">
                <a:solidFill>
                  <a:srgbClr val="000000"/>
                </a:solidFill>
              </a:rPr>
              <a:t>The new assessment guide</a:t>
            </a:r>
            <a:endParaRPr lang="en-US" sz="2400" b="0" i="0" u="none" strike="noStrike" dirty="0">
              <a:solidFill>
                <a:srgbClr val="000000"/>
              </a:solidFill>
              <a:effectLst/>
            </a:endParaRPr>
          </a:p>
          <a:p>
            <a:pPr marL="285750" indent="-285750">
              <a:lnSpc>
                <a:spcPct val="150000"/>
              </a:lnSpc>
              <a:buClr>
                <a:srgbClr val="005CB9"/>
              </a:buClr>
              <a:buFont typeface="Wingdings" pitchFamily="2" charset="2"/>
              <a:buChar char="Ø"/>
            </a:pPr>
            <a:r>
              <a:rPr lang="en-US" sz="2400" dirty="0">
                <a:solidFill>
                  <a:srgbClr val="000000"/>
                </a:solidFill>
              </a:rPr>
              <a:t> </a:t>
            </a:r>
            <a:r>
              <a:rPr lang="en-US" sz="2400" b="0" i="0" u="none" strike="noStrike" dirty="0">
                <a:solidFill>
                  <a:srgbClr val="000000"/>
                </a:solidFill>
                <a:effectLst/>
              </a:rPr>
              <a:t>The implementation of the new curriculum</a:t>
            </a:r>
          </a:p>
          <a:p>
            <a:pPr marL="285750" indent="-285750">
              <a:lnSpc>
                <a:spcPct val="150000"/>
              </a:lnSpc>
              <a:buClr>
                <a:srgbClr val="005CB9"/>
              </a:buClr>
              <a:buFont typeface="Wingdings" pitchFamily="2" charset="2"/>
              <a:buChar char="Ø"/>
            </a:pPr>
            <a:r>
              <a:rPr lang="en-US" sz="2400" dirty="0">
                <a:solidFill>
                  <a:srgbClr val="000000"/>
                </a:solidFill>
              </a:rPr>
              <a:t> </a:t>
            </a:r>
            <a:r>
              <a:rPr lang="en-US" sz="2400" b="0" dirty="0">
                <a:solidFill>
                  <a:srgbClr val="000000"/>
                </a:solidFill>
              </a:rPr>
              <a:t>Language assessment in the pandemic time</a:t>
            </a:r>
          </a:p>
          <a:p>
            <a:pPr marL="285750" indent="-285750">
              <a:lnSpc>
                <a:spcPct val="150000"/>
              </a:lnSpc>
              <a:buClr>
                <a:srgbClr val="005CB9"/>
              </a:buClr>
              <a:buFont typeface="Wingdings" pitchFamily="2" charset="2"/>
              <a:buChar char="Ø"/>
            </a:pPr>
            <a:r>
              <a:rPr lang="en-US" sz="2400" b="0" i="0" u="none" strike="noStrike" dirty="0">
                <a:solidFill>
                  <a:srgbClr val="000000"/>
                </a:solidFill>
                <a:effectLst/>
              </a:rPr>
              <a:t> The lessons learnt on the implementation level</a:t>
            </a:r>
          </a:p>
          <a:p>
            <a:pPr marL="285750" indent="-285750">
              <a:lnSpc>
                <a:spcPct val="150000"/>
              </a:lnSpc>
              <a:buClr>
                <a:srgbClr val="005CB9"/>
              </a:buClr>
              <a:buFont typeface="Wingdings" pitchFamily="2" charset="2"/>
              <a:buChar char="Ø"/>
            </a:pPr>
            <a:r>
              <a:rPr lang="en-US" sz="2400" dirty="0">
                <a:solidFill>
                  <a:srgbClr val="000000"/>
                </a:solidFill>
              </a:rPr>
              <a:t> </a:t>
            </a:r>
            <a:r>
              <a:rPr lang="en-US" sz="2400" b="0" i="0" u="none" strike="noStrike" dirty="0">
                <a:solidFill>
                  <a:srgbClr val="000000"/>
                </a:solidFill>
                <a:effectLst/>
              </a:rPr>
              <a:t>Implications</a:t>
            </a:r>
          </a:p>
        </p:txBody>
      </p:sp>
      <p:sp>
        <p:nvSpPr>
          <p:cNvPr id="5"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British Council Sans"/>
                <a:ea typeface="+mn-ea"/>
                <a:cs typeface="+mn-cs"/>
              </a:rPr>
              <a:t>www.britishcouncil.org</a:t>
            </a:r>
          </a:p>
        </p:txBody>
      </p:sp>
    </p:spTree>
    <p:extLst>
      <p:ext uri="{BB962C8B-B14F-4D97-AF65-F5344CB8AC3E}">
        <p14:creationId xmlns:p14="http://schemas.microsoft.com/office/powerpoint/2010/main" val="1075067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611-CC31-BE68-DAC1-219B4FC0E386}"/>
              </a:ext>
            </a:extLst>
          </p:cNvPr>
          <p:cNvSpPr>
            <a:spLocks noGrp="1"/>
          </p:cNvSpPr>
          <p:nvPr>
            <p:ph type="title"/>
          </p:nvPr>
        </p:nvSpPr>
        <p:spPr>
          <a:xfrm>
            <a:off x="648000" y="200722"/>
            <a:ext cx="10944000" cy="836342"/>
          </a:xfrm>
        </p:spPr>
        <p:txBody>
          <a:bodyPr/>
          <a:lstStyle/>
          <a:p>
            <a:r>
              <a:rPr lang="en-US" sz="3200" dirty="0"/>
              <a:t>What have the teachers learnt?</a:t>
            </a:r>
            <a:endParaRPr lang="en-VN" b="1" dirty="0"/>
          </a:p>
        </p:txBody>
      </p:sp>
      <p:sp>
        <p:nvSpPr>
          <p:cNvPr id="3" name="Content Placeholder 2">
            <a:extLst>
              <a:ext uri="{FF2B5EF4-FFF2-40B4-BE49-F238E27FC236}">
                <a16:creationId xmlns:a16="http://schemas.microsoft.com/office/drawing/2014/main" id="{9BEE407B-3E5D-1834-EE8D-A72ACFC246D4}"/>
              </a:ext>
            </a:extLst>
          </p:cNvPr>
          <p:cNvSpPr>
            <a:spLocks noGrp="1"/>
          </p:cNvSpPr>
          <p:nvPr>
            <p:ph idx="1"/>
          </p:nvPr>
        </p:nvSpPr>
        <p:spPr>
          <a:xfrm>
            <a:off x="245328" y="691376"/>
            <a:ext cx="10560204" cy="5408341"/>
          </a:xfrm>
        </p:spPr>
        <p:txBody>
          <a:bodyPr/>
          <a:lstStyle/>
          <a:p>
            <a:pPr marL="342900" indent="-342900">
              <a:buClr>
                <a:srgbClr val="005CB9"/>
              </a:buClr>
              <a:buFont typeface="Wingdings" pitchFamily="2" charset="2"/>
              <a:buChar char="Ø"/>
            </a:pPr>
            <a:r>
              <a:rPr lang="en-US" sz="2400" b="0" i="1" dirty="0"/>
              <a:t> </a:t>
            </a:r>
            <a:r>
              <a:rPr lang="en-US" sz="2400" b="0" dirty="0"/>
              <a:t>Classroom assessment involves not just contextual but also situational decisions.</a:t>
            </a:r>
          </a:p>
          <a:p>
            <a:pPr>
              <a:lnSpc>
                <a:spcPct val="150000"/>
              </a:lnSpc>
              <a:buClr>
                <a:srgbClr val="005CB9"/>
              </a:buClr>
            </a:pPr>
            <a:r>
              <a:rPr lang="en-US" sz="2400" b="0" dirty="0"/>
              <a:t>      </a:t>
            </a:r>
            <a:r>
              <a:rPr lang="en-US" sz="2000" b="0" i="1" dirty="0"/>
              <a:t>When we taught and assessed students [in the pandemic], many things could happen and many things we were not certain about. Anything could become a source of anxiety and confusion [e.g. technology, concern for students’ safety, internet connection, students being unfamiliar with being assessed online,…]. So we had to make decisions depending on the situation. For example, the test [plan] was having students listen twice but then for some technical problem, I could let students listen for the third time….Or it may take more time for students to type, so I gave them a couple of minutes more… Or some students felt uncomfortable speaking to me [the teacher, online], then I had to support them more  [asking simpler questions and encouraging </a:t>
            </a:r>
            <a:r>
              <a:rPr lang="en-US" sz="2000" b="0" i="1"/>
              <a:t>them].</a:t>
            </a:r>
            <a:endParaRPr lang="en-US" sz="2000" b="0" i="1" dirty="0"/>
          </a:p>
          <a:p>
            <a:pPr marL="342900" indent="-342900">
              <a:buClr>
                <a:srgbClr val="005CB9"/>
              </a:buClr>
              <a:buFont typeface="Wingdings" pitchFamily="2" charset="2"/>
              <a:buChar char="Ø"/>
            </a:pPr>
            <a:endParaRPr lang="en-US" sz="2200" b="0" dirty="0">
              <a:solidFill>
                <a:srgbClr val="000000"/>
              </a:solidFill>
            </a:endParaRPr>
          </a:p>
          <a:p>
            <a:endParaRPr lang="en-VN" dirty="0"/>
          </a:p>
        </p:txBody>
      </p:sp>
      <p:sp>
        <p:nvSpPr>
          <p:cNvPr id="4" name="Footer Placeholder 3">
            <a:extLst>
              <a:ext uri="{FF2B5EF4-FFF2-40B4-BE49-F238E27FC236}">
                <a16:creationId xmlns:a16="http://schemas.microsoft.com/office/drawing/2014/main" id="{6240D87F-365C-67D8-BEA7-B36D8C37CE2F}"/>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5CDE706C-7B7B-5F74-1D07-AAB62B5107D7}"/>
              </a:ext>
            </a:extLst>
          </p:cNvPr>
          <p:cNvSpPr>
            <a:spLocks noGrp="1"/>
          </p:cNvSpPr>
          <p:nvPr>
            <p:ph type="sldNum" sz="quarter" idx="12"/>
          </p:nvPr>
        </p:nvSpPr>
        <p:spPr/>
        <p:txBody>
          <a:bodyPr/>
          <a:lstStyle/>
          <a:p>
            <a:fld id="{A36854FA-307F-854E-96D4-DE585DB24BD3}" type="slidenum">
              <a:rPr lang="en-GB" noProof="0" smtClean="0"/>
              <a:t>20</a:t>
            </a:fld>
            <a:endParaRPr lang="en-GB" noProof="0" dirty="0"/>
          </a:p>
        </p:txBody>
      </p:sp>
    </p:spTree>
    <p:extLst>
      <p:ext uri="{BB962C8B-B14F-4D97-AF65-F5344CB8AC3E}">
        <p14:creationId xmlns:p14="http://schemas.microsoft.com/office/powerpoint/2010/main" val="1845409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611-CC31-BE68-DAC1-219B4FC0E386}"/>
              </a:ext>
            </a:extLst>
          </p:cNvPr>
          <p:cNvSpPr>
            <a:spLocks noGrp="1"/>
          </p:cNvSpPr>
          <p:nvPr>
            <p:ph type="title"/>
          </p:nvPr>
        </p:nvSpPr>
        <p:spPr>
          <a:xfrm>
            <a:off x="648000" y="200722"/>
            <a:ext cx="10944000" cy="836342"/>
          </a:xfrm>
        </p:spPr>
        <p:txBody>
          <a:bodyPr/>
          <a:lstStyle/>
          <a:p>
            <a:r>
              <a:rPr lang="en-US" sz="3200" dirty="0"/>
              <a:t>So what is certain in a time of uncertainty?</a:t>
            </a:r>
            <a:endParaRPr lang="en-VN" b="1" dirty="0"/>
          </a:p>
        </p:txBody>
      </p:sp>
      <p:sp>
        <p:nvSpPr>
          <p:cNvPr id="3" name="Content Placeholder 2">
            <a:extLst>
              <a:ext uri="{FF2B5EF4-FFF2-40B4-BE49-F238E27FC236}">
                <a16:creationId xmlns:a16="http://schemas.microsoft.com/office/drawing/2014/main" id="{9BEE407B-3E5D-1834-EE8D-A72ACFC246D4}"/>
              </a:ext>
            </a:extLst>
          </p:cNvPr>
          <p:cNvSpPr>
            <a:spLocks noGrp="1"/>
          </p:cNvSpPr>
          <p:nvPr>
            <p:ph idx="1"/>
          </p:nvPr>
        </p:nvSpPr>
        <p:spPr>
          <a:xfrm>
            <a:off x="413824" y="1037063"/>
            <a:ext cx="9767239" cy="4318595"/>
          </a:xfrm>
        </p:spPr>
        <p:txBody>
          <a:bodyPr/>
          <a:lstStyle/>
          <a:p>
            <a:pPr marL="342900" indent="-342900">
              <a:lnSpc>
                <a:spcPct val="150000"/>
              </a:lnSpc>
              <a:buClr>
                <a:srgbClr val="005CB9"/>
              </a:buClr>
              <a:buFont typeface="Wingdings" pitchFamily="2" charset="2"/>
              <a:buChar char="Ø"/>
            </a:pPr>
            <a:r>
              <a:rPr lang="en-US" sz="2000" b="0" dirty="0"/>
              <a:t>Learning </a:t>
            </a:r>
            <a:r>
              <a:rPr lang="en-US" sz="2000" b="0" dirty="0">
                <a:solidFill>
                  <a:srgbClr val="00B050"/>
                </a:solidFill>
              </a:rPr>
              <a:t>&gt;</a:t>
            </a:r>
            <a:r>
              <a:rPr lang="en-US" sz="2000" b="0" dirty="0"/>
              <a:t> Assessment</a:t>
            </a:r>
          </a:p>
          <a:p>
            <a:pPr marL="342900" indent="-342900">
              <a:lnSpc>
                <a:spcPct val="150000"/>
              </a:lnSpc>
              <a:buClr>
                <a:srgbClr val="005CB9"/>
              </a:buClr>
              <a:buFont typeface="Wingdings" pitchFamily="2" charset="2"/>
              <a:buChar char="Ø"/>
            </a:pPr>
            <a:r>
              <a:rPr lang="en-US" sz="2000" b="0" dirty="0"/>
              <a:t>Assessment is not a choice. It is a </a:t>
            </a:r>
            <a:r>
              <a:rPr lang="en-US" sz="2000" b="0" dirty="0">
                <a:solidFill>
                  <a:srgbClr val="00B050"/>
                </a:solidFill>
              </a:rPr>
              <a:t>must.</a:t>
            </a:r>
          </a:p>
          <a:p>
            <a:pPr marL="342900" indent="-342900">
              <a:lnSpc>
                <a:spcPct val="150000"/>
              </a:lnSpc>
              <a:buClr>
                <a:srgbClr val="005CB9"/>
              </a:buClr>
              <a:buFont typeface="Wingdings" pitchFamily="2" charset="2"/>
              <a:buChar char="Ø"/>
            </a:pPr>
            <a:r>
              <a:rPr lang="en-US" sz="2000" b="0" dirty="0"/>
              <a:t>Language assessment involves far more complicated factors (e.g. </a:t>
            </a:r>
            <a:r>
              <a:rPr lang="en-US" sz="2000" b="0" dirty="0">
                <a:solidFill>
                  <a:srgbClr val="00B050"/>
                </a:solidFill>
              </a:rPr>
              <a:t>situational factors</a:t>
            </a:r>
            <a:r>
              <a:rPr lang="en-US" sz="2000" b="0" dirty="0"/>
              <a:t>).</a:t>
            </a:r>
          </a:p>
          <a:p>
            <a:pPr marL="342900" indent="-342900">
              <a:lnSpc>
                <a:spcPct val="150000"/>
              </a:lnSpc>
              <a:buClr>
                <a:srgbClr val="005CB9"/>
              </a:buClr>
              <a:buFont typeface="Wingdings" pitchFamily="2" charset="2"/>
              <a:buChar char="Ø"/>
            </a:pPr>
            <a:r>
              <a:rPr lang="en-US" sz="2000" b="0" dirty="0"/>
              <a:t>Teaching requires making constant situational decisions and </a:t>
            </a:r>
            <a:r>
              <a:rPr lang="en-US" sz="2000" b="0" i="1" dirty="0">
                <a:solidFill>
                  <a:srgbClr val="00B050"/>
                </a:solidFill>
              </a:rPr>
              <a:t>so does classroom assessment.</a:t>
            </a:r>
          </a:p>
          <a:p>
            <a:pPr marL="342900" indent="-342900">
              <a:buClr>
                <a:srgbClr val="005CB9"/>
              </a:buClr>
              <a:buFont typeface="Wingdings" pitchFamily="2" charset="2"/>
              <a:buChar char="Ø"/>
            </a:pPr>
            <a:endParaRPr lang="en-US" sz="2000" b="0" i="1" dirty="0"/>
          </a:p>
          <a:p>
            <a:endParaRPr lang="en-VN" dirty="0"/>
          </a:p>
          <a:p>
            <a:endParaRPr lang="en-VN" dirty="0"/>
          </a:p>
        </p:txBody>
      </p:sp>
      <p:sp>
        <p:nvSpPr>
          <p:cNvPr id="4" name="Footer Placeholder 3">
            <a:extLst>
              <a:ext uri="{FF2B5EF4-FFF2-40B4-BE49-F238E27FC236}">
                <a16:creationId xmlns:a16="http://schemas.microsoft.com/office/drawing/2014/main" id="{6240D87F-365C-67D8-BEA7-B36D8C37CE2F}"/>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5CDE706C-7B7B-5F74-1D07-AAB62B5107D7}"/>
              </a:ext>
            </a:extLst>
          </p:cNvPr>
          <p:cNvSpPr>
            <a:spLocks noGrp="1"/>
          </p:cNvSpPr>
          <p:nvPr>
            <p:ph type="sldNum" sz="quarter" idx="12"/>
          </p:nvPr>
        </p:nvSpPr>
        <p:spPr/>
        <p:txBody>
          <a:bodyPr/>
          <a:lstStyle/>
          <a:p>
            <a:fld id="{A36854FA-307F-854E-96D4-DE585DB24BD3}" type="slidenum">
              <a:rPr lang="en-GB" noProof="0" smtClean="0"/>
              <a:t>21</a:t>
            </a:fld>
            <a:endParaRPr lang="en-GB" noProof="0" dirty="0"/>
          </a:p>
        </p:txBody>
      </p:sp>
    </p:spTree>
    <p:extLst>
      <p:ext uri="{BB962C8B-B14F-4D97-AF65-F5344CB8AC3E}">
        <p14:creationId xmlns:p14="http://schemas.microsoft.com/office/powerpoint/2010/main" val="1986001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611-CC31-BE68-DAC1-219B4FC0E386}"/>
              </a:ext>
            </a:extLst>
          </p:cNvPr>
          <p:cNvSpPr>
            <a:spLocks noGrp="1"/>
          </p:cNvSpPr>
          <p:nvPr>
            <p:ph type="title"/>
          </p:nvPr>
        </p:nvSpPr>
        <p:spPr>
          <a:xfrm>
            <a:off x="648000" y="200722"/>
            <a:ext cx="10944000" cy="836342"/>
          </a:xfrm>
        </p:spPr>
        <p:txBody>
          <a:bodyPr/>
          <a:lstStyle/>
          <a:p>
            <a:r>
              <a:rPr lang="en-US" sz="3200" dirty="0"/>
              <a:t>Implications</a:t>
            </a:r>
            <a:endParaRPr lang="en-VN" b="1" dirty="0"/>
          </a:p>
        </p:txBody>
      </p:sp>
      <p:sp>
        <p:nvSpPr>
          <p:cNvPr id="3" name="Content Placeholder 2">
            <a:extLst>
              <a:ext uri="{FF2B5EF4-FFF2-40B4-BE49-F238E27FC236}">
                <a16:creationId xmlns:a16="http://schemas.microsoft.com/office/drawing/2014/main" id="{9BEE407B-3E5D-1834-EE8D-A72ACFC246D4}"/>
              </a:ext>
            </a:extLst>
          </p:cNvPr>
          <p:cNvSpPr>
            <a:spLocks noGrp="1"/>
          </p:cNvSpPr>
          <p:nvPr>
            <p:ph idx="1"/>
          </p:nvPr>
        </p:nvSpPr>
        <p:spPr>
          <a:xfrm>
            <a:off x="413824" y="1037063"/>
            <a:ext cx="9767239" cy="4318595"/>
          </a:xfrm>
        </p:spPr>
        <p:txBody>
          <a:bodyPr/>
          <a:lstStyle/>
          <a:p>
            <a:pPr marL="342900" indent="-342900">
              <a:lnSpc>
                <a:spcPct val="150000"/>
              </a:lnSpc>
              <a:buClr>
                <a:srgbClr val="005CB9"/>
              </a:buClr>
              <a:buFont typeface="Wingdings" pitchFamily="2" charset="2"/>
              <a:buChar char="Ø"/>
            </a:pPr>
            <a:r>
              <a:rPr lang="en-VN" sz="2200" b="0" dirty="0">
                <a:solidFill>
                  <a:srgbClr val="000000"/>
                </a:solidFill>
              </a:rPr>
              <a:t>More support for teachers</a:t>
            </a:r>
          </a:p>
          <a:p>
            <a:pPr marL="522900" lvl="3" indent="-342900">
              <a:lnSpc>
                <a:spcPct val="150000"/>
              </a:lnSpc>
              <a:buFont typeface="Wingdings" pitchFamily="2" charset="2"/>
              <a:buChar char="Ø"/>
            </a:pPr>
            <a:r>
              <a:rPr lang="en-VN" b="0" dirty="0">
                <a:solidFill>
                  <a:srgbClr val="000000"/>
                </a:solidFill>
              </a:rPr>
              <a:t>Training:</a:t>
            </a:r>
          </a:p>
          <a:p>
            <a:pPr marL="702900" lvl="4" indent="-342900">
              <a:lnSpc>
                <a:spcPct val="150000"/>
              </a:lnSpc>
              <a:buFont typeface="Wingdings" pitchFamily="2" charset="2"/>
              <a:buChar char="Ø"/>
            </a:pPr>
            <a:r>
              <a:rPr lang="en-VN" dirty="0">
                <a:solidFill>
                  <a:srgbClr val="000000"/>
                </a:solidFill>
              </a:rPr>
              <a:t> M</a:t>
            </a:r>
            <a:r>
              <a:rPr lang="en-VN" b="0" dirty="0">
                <a:solidFill>
                  <a:srgbClr val="000000"/>
                </a:solidFill>
              </a:rPr>
              <a:t>aking use of assessment results</a:t>
            </a:r>
          </a:p>
          <a:p>
            <a:pPr marL="702900" lvl="4" indent="-342900">
              <a:lnSpc>
                <a:spcPct val="150000"/>
              </a:lnSpc>
              <a:buFont typeface="Wingdings" pitchFamily="2" charset="2"/>
              <a:buChar char="Ø"/>
            </a:pPr>
            <a:r>
              <a:rPr lang="en-VN" b="0" dirty="0">
                <a:solidFill>
                  <a:srgbClr val="000000"/>
                </a:solidFill>
              </a:rPr>
              <a:t> Involving learners in assessment process</a:t>
            </a:r>
          </a:p>
          <a:p>
            <a:pPr marL="702900" lvl="4" indent="-342900">
              <a:lnSpc>
                <a:spcPct val="150000"/>
              </a:lnSpc>
              <a:buFont typeface="Wingdings" pitchFamily="2" charset="2"/>
              <a:buChar char="Ø"/>
            </a:pPr>
            <a:r>
              <a:rPr lang="en-US" dirty="0">
                <a:solidFill>
                  <a:srgbClr val="000000"/>
                </a:solidFill>
              </a:rPr>
              <a:t>M</a:t>
            </a:r>
            <a:r>
              <a:rPr lang="en-VN" dirty="0">
                <a:solidFill>
                  <a:srgbClr val="000000"/>
                </a:solidFill>
              </a:rPr>
              <a:t>aking situational assessment decisions to support learning</a:t>
            </a:r>
            <a:endParaRPr lang="en-VN" b="0" dirty="0">
              <a:solidFill>
                <a:srgbClr val="000000"/>
              </a:solidFill>
            </a:endParaRPr>
          </a:p>
          <a:p>
            <a:pPr marL="702900" lvl="4" indent="-342900">
              <a:lnSpc>
                <a:spcPct val="150000"/>
              </a:lnSpc>
              <a:buFont typeface="Wingdings" pitchFamily="2" charset="2"/>
              <a:buChar char="Ø"/>
            </a:pPr>
            <a:r>
              <a:rPr lang="en-VN" dirty="0">
                <a:solidFill>
                  <a:srgbClr val="000000"/>
                </a:solidFill>
              </a:rPr>
              <a:t>Providing more </a:t>
            </a:r>
            <a:r>
              <a:rPr lang="en-US" dirty="0">
                <a:solidFill>
                  <a:srgbClr val="000000"/>
                </a:solidFill>
              </a:rPr>
              <a:t>e</a:t>
            </a:r>
            <a:r>
              <a:rPr lang="en-VN" b="0" dirty="0">
                <a:solidFill>
                  <a:srgbClr val="000000"/>
                </a:solidFill>
              </a:rPr>
              <a:t>xternal resources for assessment (apart from in-school resources)</a:t>
            </a:r>
            <a:endParaRPr lang="en-VN" sz="2200" b="0" dirty="0">
              <a:solidFill>
                <a:srgbClr val="000000"/>
              </a:solidFill>
            </a:endParaRPr>
          </a:p>
          <a:p>
            <a:pPr marL="342900" indent="-342900">
              <a:lnSpc>
                <a:spcPct val="150000"/>
              </a:lnSpc>
              <a:buClr>
                <a:srgbClr val="005CB9"/>
              </a:buClr>
              <a:buFont typeface="Wingdings" pitchFamily="2" charset="2"/>
              <a:buChar char="Ø"/>
            </a:pPr>
            <a:r>
              <a:rPr lang="en-US" sz="2000" b="0" dirty="0">
                <a:solidFill>
                  <a:srgbClr val="000000"/>
                </a:solidFill>
              </a:rPr>
              <a:t>R</a:t>
            </a:r>
            <a:r>
              <a:rPr lang="en-VN" sz="2000" b="0" dirty="0">
                <a:solidFill>
                  <a:srgbClr val="000000"/>
                </a:solidFill>
              </a:rPr>
              <a:t>ethinking interactiveness of assessment tasks</a:t>
            </a:r>
          </a:p>
          <a:p>
            <a:pPr marL="342900" indent="-342900">
              <a:lnSpc>
                <a:spcPct val="150000"/>
              </a:lnSpc>
              <a:buClr>
                <a:srgbClr val="005CB9"/>
              </a:buClr>
              <a:buFont typeface="Wingdings" pitchFamily="2" charset="2"/>
              <a:buChar char="Ø"/>
            </a:pPr>
            <a:r>
              <a:rPr lang="en-US" sz="2000" b="0" dirty="0">
                <a:solidFill>
                  <a:srgbClr val="000000"/>
                </a:solidFill>
              </a:rPr>
              <a:t>R</a:t>
            </a:r>
            <a:r>
              <a:rPr lang="en-VN" sz="2000" b="0" dirty="0">
                <a:solidFill>
                  <a:srgbClr val="000000"/>
                </a:solidFill>
              </a:rPr>
              <a:t>ethinking criteria for assesment (online)</a:t>
            </a:r>
            <a:endParaRPr lang="en-US" sz="2000" b="0" dirty="0">
              <a:solidFill>
                <a:srgbClr val="000000"/>
              </a:solidFill>
            </a:endParaRPr>
          </a:p>
        </p:txBody>
      </p:sp>
      <p:sp>
        <p:nvSpPr>
          <p:cNvPr id="4" name="Footer Placeholder 3">
            <a:extLst>
              <a:ext uri="{FF2B5EF4-FFF2-40B4-BE49-F238E27FC236}">
                <a16:creationId xmlns:a16="http://schemas.microsoft.com/office/drawing/2014/main" id="{6240D87F-365C-67D8-BEA7-B36D8C37CE2F}"/>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5CDE706C-7B7B-5F74-1D07-AAB62B5107D7}"/>
              </a:ext>
            </a:extLst>
          </p:cNvPr>
          <p:cNvSpPr>
            <a:spLocks noGrp="1"/>
          </p:cNvSpPr>
          <p:nvPr>
            <p:ph type="sldNum" sz="quarter" idx="12"/>
          </p:nvPr>
        </p:nvSpPr>
        <p:spPr/>
        <p:txBody>
          <a:bodyPr/>
          <a:lstStyle/>
          <a:p>
            <a:fld id="{A36854FA-307F-854E-96D4-DE585DB24BD3}" type="slidenum">
              <a:rPr lang="en-GB" noProof="0" smtClean="0"/>
              <a:t>22</a:t>
            </a:fld>
            <a:endParaRPr lang="en-GB" noProof="0" dirty="0"/>
          </a:p>
        </p:txBody>
      </p:sp>
    </p:spTree>
    <p:extLst>
      <p:ext uri="{BB962C8B-B14F-4D97-AF65-F5344CB8AC3E}">
        <p14:creationId xmlns:p14="http://schemas.microsoft.com/office/powerpoint/2010/main" val="15622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611-CC31-BE68-DAC1-219B4FC0E386}"/>
              </a:ext>
            </a:extLst>
          </p:cNvPr>
          <p:cNvSpPr>
            <a:spLocks noGrp="1"/>
          </p:cNvSpPr>
          <p:nvPr>
            <p:ph type="title"/>
          </p:nvPr>
        </p:nvSpPr>
        <p:spPr>
          <a:xfrm>
            <a:off x="648000" y="200722"/>
            <a:ext cx="10944000" cy="836342"/>
          </a:xfrm>
        </p:spPr>
        <p:txBody>
          <a:bodyPr/>
          <a:lstStyle/>
          <a:p>
            <a:r>
              <a:rPr lang="en-US" sz="3200" dirty="0"/>
              <a:t>References</a:t>
            </a:r>
            <a:endParaRPr lang="en-VN" b="1" dirty="0"/>
          </a:p>
        </p:txBody>
      </p:sp>
      <p:sp>
        <p:nvSpPr>
          <p:cNvPr id="3" name="Content Placeholder 2">
            <a:extLst>
              <a:ext uri="{FF2B5EF4-FFF2-40B4-BE49-F238E27FC236}">
                <a16:creationId xmlns:a16="http://schemas.microsoft.com/office/drawing/2014/main" id="{9BEE407B-3E5D-1834-EE8D-A72ACFC246D4}"/>
              </a:ext>
            </a:extLst>
          </p:cNvPr>
          <p:cNvSpPr>
            <a:spLocks noGrp="1"/>
          </p:cNvSpPr>
          <p:nvPr>
            <p:ph idx="1"/>
          </p:nvPr>
        </p:nvSpPr>
        <p:spPr>
          <a:xfrm>
            <a:off x="413824" y="825189"/>
            <a:ext cx="9767239" cy="4530469"/>
          </a:xfrm>
        </p:spPr>
        <p:txBody>
          <a:bodyPr/>
          <a:lstStyle/>
          <a:p>
            <a:pPr>
              <a:spcBef>
                <a:spcPts val="0"/>
              </a:spcBef>
              <a:spcAft>
                <a:spcPts val="0"/>
              </a:spcAft>
            </a:pPr>
            <a:r>
              <a:rPr lang="en-VN" sz="1400" b="0" dirty="0">
                <a:solidFill>
                  <a:schemeClr val="tx1"/>
                </a:solidFill>
              </a:rPr>
              <a:t>  1. </a:t>
            </a:r>
            <a:r>
              <a:rPr lang="en-US" sz="1400" b="0" dirty="0">
                <a:solidFill>
                  <a:schemeClr val="tx1"/>
                </a:solidFill>
                <a:effectLst/>
              </a:rPr>
              <a:t>Baker, B., </a:t>
            </a:r>
            <a:r>
              <a:rPr lang="en-US" sz="1400" b="0" dirty="0" err="1">
                <a:solidFill>
                  <a:schemeClr val="tx1"/>
                </a:solidFill>
                <a:effectLst/>
              </a:rPr>
              <a:t>Polikar</a:t>
            </a:r>
            <a:r>
              <a:rPr lang="en-US" sz="1400" b="0" dirty="0">
                <a:solidFill>
                  <a:schemeClr val="tx1"/>
                </a:solidFill>
                <a:effectLst/>
              </a:rPr>
              <a:t>, S., &amp; </a:t>
            </a:r>
            <a:r>
              <a:rPr lang="en-US" sz="1400" b="0" dirty="0" err="1">
                <a:solidFill>
                  <a:schemeClr val="tx1"/>
                </a:solidFill>
                <a:effectLst/>
              </a:rPr>
              <a:t>Homayounzadeh</a:t>
            </a:r>
            <a:r>
              <a:rPr lang="en-US" sz="1400" b="0" dirty="0">
                <a:solidFill>
                  <a:schemeClr val="tx1"/>
                </a:solidFill>
                <a:effectLst/>
              </a:rPr>
              <a:t>, M. (2021). “I was not thoughtful enough before”: Exploring the learning-oriented-assessment potential of a test-taker-oriented rubric for summative assessment. In A. </a:t>
            </a:r>
            <a:r>
              <a:rPr lang="en-US" sz="1400" b="0" dirty="0" err="1">
                <a:solidFill>
                  <a:schemeClr val="tx1"/>
                </a:solidFill>
                <a:effectLst/>
              </a:rPr>
              <a:t>Gebril</a:t>
            </a:r>
            <a:r>
              <a:rPr lang="en-US" sz="1400" b="0" dirty="0">
                <a:solidFill>
                  <a:schemeClr val="tx1"/>
                </a:solidFill>
                <a:effectLst/>
              </a:rPr>
              <a:t> (Ed.), </a:t>
            </a:r>
            <a:r>
              <a:rPr lang="en-US" sz="1400" b="0" i="1" dirty="0">
                <a:solidFill>
                  <a:schemeClr val="tx1"/>
                </a:solidFill>
                <a:effectLst/>
              </a:rPr>
              <a:t>Learning-oriented language assessment: Putting theory into practice </a:t>
            </a:r>
            <a:r>
              <a:rPr lang="en-US" sz="1400" b="0" dirty="0">
                <a:solidFill>
                  <a:schemeClr val="tx1"/>
                </a:solidFill>
                <a:effectLst/>
              </a:rPr>
              <a:t>(pp. 162–181). Routledge.</a:t>
            </a:r>
            <a:endParaRPr lang="en-VN" sz="1400" b="0" dirty="0">
              <a:solidFill>
                <a:schemeClr val="tx1"/>
              </a:solidFill>
            </a:endParaRPr>
          </a:p>
          <a:p>
            <a:pPr marL="0" indent="0">
              <a:spcBef>
                <a:spcPts val="0"/>
              </a:spcBef>
              <a:spcAft>
                <a:spcPts val="0"/>
              </a:spcAft>
              <a:buNone/>
            </a:pPr>
            <a:r>
              <a:rPr lang="en-VN" sz="1400" b="0" dirty="0">
                <a:solidFill>
                  <a:schemeClr val="tx1"/>
                </a:solidFill>
              </a:rPr>
              <a:t>  2. B</a:t>
            </a:r>
            <a:r>
              <a:rPr lang="en-VN" sz="1400" b="0" dirty="0">
                <a:solidFill>
                  <a:schemeClr val="tx1"/>
                </a:solidFill>
                <a:effectLst/>
                <a:ea typeface="Times New Roman" panose="02020603050405020304" pitchFamily="18" charset="0"/>
                <a:cs typeface="Times New Roman" panose="02020603050405020304" pitchFamily="18" charset="0"/>
              </a:rPr>
              <a:t>lignaut, S. </a:t>
            </a:r>
            <a:r>
              <a:rPr lang="en-US" sz="1400" b="0" dirty="0">
                <a:solidFill>
                  <a:schemeClr val="tx1"/>
                </a:solidFill>
                <a:effectLst/>
                <a:ea typeface="Times New Roman" panose="02020603050405020304" pitchFamily="18" charset="0"/>
                <a:cs typeface="Times New Roman" panose="02020603050405020304" pitchFamily="18" charset="0"/>
              </a:rPr>
              <a:t>(</a:t>
            </a:r>
            <a:r>
              <a:rPr lang="en-VN" sz="1400" b="0" dirty="0">
                <a:solidFill>
                  <a:schemeClr val="tx1"/>
                </a:solidFill>
                <a:effectLst/>
                <a:ea typeface="Times New Roman" panose="02020603050405020304" pitchFamily="18" charset="0"/>
                <a:cs typeface="Times New Roman" panose="02020603050405020304" pitchFamily="18" charset="0"/>
              </a:rPr>
              <a:t>2007</a:t>
            </a:r>
            <a:r>
              <a:rPr lang="en-US" sz="1400" b="0" dirty="0">
                <a:solidFill>
                  <a:schemeClr val="tx1"/>
                </a:solidFill>
                <a:effectLst/>
                <a:ea typeface="Times New Roman" panose="02020603050405020304" pitchFamily="18" charset="0"/>
                <a:cs typeface="Times New Roman" panose="02020603050405020304" pitchFamily="18" charset="0"/>
              </a:rPr>
              <a:t>)</a:t>
            </a:r>
            <a:r>
              <a:rPr lang="en-VN" sz="1400" b="0" dirty="0">
                <a:solidFill>
                  <a:schemeClr val="tx1"/>
                </a:solidFill>
                <a:effectLst/>
                <a:ea typeface="Times New Roman" panose="02020603050405020304" pitchFamily="18" charset="0"/>
                <a:cs typeface="Times New Roman" panose="02020603050405020304" pitchFamily="18" charset="0"/>
              </a:rPr>
              <a:t>. The policy-practice dichotomy: Can we straddle the divide? </a:t>
            </a:r>
            <a:r>
              <a:rPr lang="en-VN" sz="1400" b="0" i="1" dirty="0">
                <a:solidFill>
                  <a:schemeClr val="tx1"/>
                </a:solidFill>
                <a:effectLst/>
                <a:ea typeface="Times New Roman" panose="02020603050405020304" pitchFamily="18" charset="0"/>
                <a:cs typeface="Times New Roman" panose="02020603050405020304" pitchFamily="18" charset="0"/>
              </a:rPr>
              <a:t>Perspectives in Education 25</a:t>
            </a:r>
            <a:r>
              <a:rPr lang="en-US" sz="1400" b="0" dirty="0">
                <a:solidFill>
                  <a:schemeClr val="tx1"/>
                </a:solidFill>
                <a:effectLst/>
                <a:ea typeface="Times New Roman" panose="02020603050405020304" pitchFamily="18" charset="0"/>
                <a:cs typeface="Times New Roman" panose="02020603050405020304" pitchFamily="18" charset="0"/>
              </a:rPr>
              <a:t>(</a:t>
            </a:r>
            <a:r>
              <a:rPr lang="en-VN" sz="1400" b="0" dirty="0">
                <a:solidFill>
                  <a:schemeClr val="tx1"/>
                </a:solidFill>
                <a:effectLst/>
                <a:ea typeface="Times New Roman" panose="02020603050405020304" pitchFamily="18" charset="0"/>
                <a:cs typeface="Times New Roman" panose="02020603050405020304" pitchFamily="18" charset="0"/>
              </a:rPr>
              <a:t>4</a:t>
            </a:r>
            <a:r>
              <a:rPr lang="en-US" sz="1400" b="0" dirty="0">
                <a:solidFill>
                  <a:schemeClr val="tx1"/>
                </a:solidFill>
                <a:effectLst/>
                <a:ea typeface="Times New Roman" panose="02020603050405020304" pitchFamily="18" charset="0"/>
                <a:cs typeface="Times New Roman" panose="02020603050405020304" pitchFamily="18" charset="0"/>
              </a:rPr>
              <a:t>), </a:t>
            </a:r>
            <a:r>
              <a:rPr lang="en-VN" sz="1400" b="0" dirty="0">
                <a:solidFill>
                  <a:schemeClr val="tx1"/>
                </a:solidFill>
                <a:effectLst/>
                <a:ea typeface="Times New Roman" panose="02020603050405020304" pitchFamily="18" charset="0"/>
                <a:cs typeface="Times New Roman" panose="02020603050405020304" pitchFamily="18" charset="0"/>
              </a:rPr>
              <a:t>49</a:t>
            </a:r>
            <a:r>
              <a:rPr lang="en-US" sz="1400" b="0" dirty="0">
                <a:solidFill>
                  <a:schemeClr val="tx1"/>
                </a:solidFill>
                <a:effectLst/>
                <a:ea typeface="Times New Roman" panose="02020603050405020304" pitchFamily="18" charset="0"/>
                <a:cs typeface="Times New Roman" panose="02020603050405020304" pitchFamily="18" charset="0"/>
              </a:rPr>
              <a:t>-</a:t>
            </a:r>
            <a:r>
              <a:rPr lang="en-VN" sz="1400" b="0" dirty="0">
                <a:solidFill>
                  <a:schemeClr val="tx1"/>
                </a:solidFill>
                <a:effectLst/>
                <a:ea typeface="Times New Roman" panose="02020603050405020304" pitchFamily="18" charset="0"/>
                <a:cs typeface="Times New Roman" panose="02020603050405020304" pitchFamily="18" charset="0"/>
              </a:rPr>
              <a:t>61.</a:t>
            </a:r>
            <a:endParaRPr lang="en-VN" sz="1400" b="0" dirty="0">
              <a:solidFill>
                <a:schemeClr val="tx1"/>
              </a:solidFill>
              <a:effectLst/>
              <a:ea typeface="Calibri" panose="020F0502020204030204" pitchFamily="34" charset="0"/>
              <a:cs typeface="Times New Roman" panose="02020603050405020304" pitchFamily="18" charset="0"/>
            </a:endParaRPr>
          </a:p>
          <a:p>
            <a:pPr>
              <a:spcBef>
                <a:spcPts val="0"/>
              </a:spcBef>
              <a:spcAft>
                <a:spcPts val="0"/>
              </a:spcAft>
            </a:pPr>
            <a:r>
              <a:rPr lang="en-US" sz="1400" b="0" dirty="0">
                <a:solidFill>
                  <a:schemeClr val="tx1"/>
                </a:solidFill>
                <a:effectLst/>
              </a:rPr>
              <a:t>  3. Brown, G. T. L. (2021). Student conceptions of assessment: Regulatory responses to our practices. </a:t>
            </a:r>
            <a:r>
              <a:rPr lang="en-US" sz="1400" b="0" i="1" dirty="0">
                <a:solidFill>
                  <a:schemeClr val="tx1"/>
                </a:solidFill>
                <a:effectLst/>
              </a:rPr>
              <a:t>ECNU Review of Education</a:t>
            </a:r>
            <a:r>
              <a:rPr lang="en-US" sz="1400" b="0" dirty="0">
                <a:solidFill>
                  <a:schemeClr val="tx1"/>
                </a:solidFill>
                <a:effectLst/>
              </a:rPr>
              <a:t>, </a:t>
            </a:r>
            <a:r>
              <a:rPr lang="en-US" sz="1400" b="0" i="1" dirty="0">
                <a:solidFill>
                  <a:schemeClr val="tx1"/>
                </a:solidFill>
                <a:effectLst/>
              </a:rPr>
              <a:t>5</a:t>
            </a:r>
            <a:r>
              <a:rPr lang="en-US" sz="1400" b="0" dirty="0">
                <a:solidFill>
                  <a:schemeClr val="tx1"/>
                </a:solidFill>
                <a:effectLst/>
              </a:rPr>
              <a:t>(1), 1–24. </a:t>
            </a:r>
            <a:endParaRPr lang="en-VN" sz="1400" b="0" dirty="0">
              <a:solidFill>
                <a:schemeClr val="tx1"/>
              </a:solidFill>
              <a:effectLst/>
              <a:ea typeface="Times New Roman" panose="02020603050405020304" pitchFamily="18" charset="0"/>
              <a:cs typeface="Times New Roman" panose="02020603050405020304" pitchFamily="18" charset="0"/>
            </a:endParaRPr>
          </a:p>
          <a:p>
            <a:pPr>
              <a:spcBef>
                <a:spcPts val="0"/>
              </a:spcBef>
              <a:spcAft>
                <a:spcPts val="0"/>
              </a:spcAft>
            </a:pPr>
            <a:r>
              <a:rPr lang="en-US" sz="1400" b="0" dirty="0">
                <a:solidFill>
                  <a:schemeClr val="tx1"/>
                </a:solidFill>
                <a:effectLst/>
              </a:rPr>
              <a:t>  4. Carless, D. (2009). Trust, distrust and their impact on assessment reform. </a:t>
            </a:r>
            <a:r>
              <a:rPr lang="en-US" sz="1400" b="0" i="1" dirty="0">
                <a:solidFill>
                  <a:schemeClr val="tx1"/>
                </a:solidFill>
                <a:effectLst/>
              </a:rPr>
              <a:t>Assessment &amp; Evaluation in Higher Education</a:t>
            </a:r>
            <a:r>
              <a:rPr lang="en-US" sz="1400" b="0" dirty="0">
                <a:solidFill>
                  <a:schemeClr val="tx1"/>
                </a:solidFill>
                <a:effectLst/>
              </a:rPr>
              <a:t>, </a:t>
            </a:r>
            <a:r>
              <a:rPr lang="en-US" sz="1400" b="0" i="1" dirty="0">
                <a:solidFill>
                  <a:schemeClr val="tx1"/>
                </a:solidFill>
                <a:effectLst/>
              </a:rPr>
              <a:t>34</a:t>
            </a:r>
            <a:r>
              <a:rPr lang="en-US" sz="1400" b="0" dirty="0">
                <a:solidFill>
                  <a:schemeClr val="tx1"/>
                </a:solidFill>
                <a:effectLst/>
              </a:rPr>
              <a:t>(1), 79–89. </a:t>
            </a:r>
            <a:endParaRPr lang="en-VN" sz="1400" b="0" dirty="0">
              <a:solidFill>
                <a:schemeClr val="tx1"/>
              </a:solidFill>
              <a:effectLst/>
              <a:ea typeface="Calibri" panose="020F0502020204030204" pitchFamily="34" charset="0"/>
              <a:cs typeface="Times New Roman" panose="02020603050405020304" pitchFamily="18" charset="0"/>
            </a:endParaRPr>
          </a:p>
          <a:p>
            <a:pPr marL="0" indent="0">
              <a:spcBef>
                <a:spcPts val="0"/>
              </a:spcBef>
              <a:spcAft>
                <a:spcPts val="0"/>
              </a:spcAft>
              <a:buNone/>
            </a:pPr>
            <a:r>
              <a:rPr lang="en-US" sz="1400" b="0" dirty="0">
                <a:solidFill>
                  <a:schemeClr val="tx1"/>
                </a:solidFill>
                <a:effectLst/>
                <a:ea typeface="Times New Roman" panose="02020603050405020304" pitchFamily="18" charset="0"/>
                <a:cs typeface="Times New Roman" panose="02020603050405020304" pitchFamily="18" charset="0"/>
              </a:rPr>
              <a:t>   </a:t>
            </a:r>
            <a:r>
              <a:rPr lang="en-US" sz="1400" b="0" dirty="0">
                <a:solidFill>
                  <a:schemeClr val="tx1"/>
                </a:solidFill>
                <a:ea typeface="Times New Roman" panose="02020603050405020304" pitchFamily="18" charset="0"/>
                <a:cs typeface="Times New Roman" panose="02020603050405020304" pitchFamily="18" charset="0"/>
              </a:rPr>
              <a:t>5. </a:t>
            </a:r>
            <a:r>
              <a:rPr lang="en-US" sz="1400" b="0" dirty="0">
                <a:solidFill>
                  <a:schemeClr val="tx1"/>
                </a:solidFill>
                <a:effectLst/>
                <a:ea typeface="Times New Roman" panose="02020603050405020304" pitchFamily="18" charset="0"/>
                <a:cs typeface="Times New Roman" panose="02020603050405020304" pitchFamily="18" charset="0"/>
              </a:rPr>
              <a:t>C</a:t>
            </a:r>
            <a:r>
              <a:rPr lang="en-VN" sz="1400" b="0" dirty="0">
                <a:solidFill>
                  <a:schemeClr val="tx1"/>
                </a:solidFill>
                <a:effectLst/>
                <a:ea typeface="Times New Roman" panose="02020603050405020304" pitchFamily="18" charset="0"/>
                <a:cs typeface="Times New Roman" panose="02020603050405020304" pitchFamily="18" charset="0"/>
              </a:rPr>
              <a:t>arson, T. (2009). Re-thinking curriculum change from the place of the teacher: Teacher identity and the implementation of curriculum reform in China. In T. Autio &amp; E. Ropo (Eds.), </a:t>
            </a:r>
            <a:r>
              <a:rPr lang="en-VN" sz="1400" b="0" i="1" dirty="0">
                <a:solidFill>
                  <a:schemeClr val="tx1"/>
                </a:solidFill>
                <a:effectLst/>
                <a:ea typeface="Times New Roman" panose="02020603050405020304" pitchFamily="18" charset="0"/>
                <a:cs typeface="Times New Roman" panose="02020603050405020304" pitchFamily="18" charset="0"/>
              </a:rPr>
              <a:t>Reframing curriculum discourses: Subject, </a:t>
            </a:r>
            <a:r>
              <a:rPr lang="en-US" sz="1400" b="0" i="1" dirty="0">
                <a:solidFill>
                  <a:schemeClr val="tx1"/>
                </a:solidFill>
                <a:effectLst/>
                <a:ea typeface="Times New Roman" panose="02020603050405020304" pitchFamily="18" charset="0"/>
                <a:cs typeface="Times New Roman" panose="02020603050405020304" pitchFamily="18" charset="0"/>
              </a:rPr>
              <a:t>society and curriculum</a:t>
            </a:r>
            <a:r>
              <a:rPr lang="en-US" sz="1400" b="0" dirty="0">
                <a:solidFill>
                  <a:schemeClr val="tx1"/>
                </a:solidFill>
                <a:effectLst/>
                <a:ea typeface="Times New Roman" panose="02020603050405020304" pitchFamily="18" charset="0"/>
                <a:cs typeface="Times New Roman" panose="02020603050405020304" pitchFamily="18" charset="0"/>
              </a:rPr>
              <a:t> (pp.) . Rotterdam: Sense Publishers.</a:t>
            </a:r>
            <a:br>
              <a:rPr lang="en-VN" sz="1400" b="0" dirty="0">
                <a:solidFill>
                  <a:schemeClr val="tx1"/>
                </a:solidFill>
                <a:effectLst/>
                <a:ea typeface="Times New Roman" panose="02020603050405020304" pitchFamily="18" charset="0"/>
                <a:cs typeface="Times New Roman" panose="02020603050405020304" pitchFamily="18" charset="0"/>
              </a:rPr>
            </a:br>
            <a:r>
              <a:rPr lang="en-VN" sz="1400" b="0" dirty="0">
                <a:solidFill>
                  <a:schemeClr val="tx1"/>
                </a:solidFill>
                <a:effectLst/>
                <a:ea typeface="Times New Roman" panose="02020603050405020304" pitchFamily="18" charset="0"/>
                <a:cs typeface="Times New Roman" panose="02020603050405020304" pitchFamily="18" charset="0"/>
              </a:rPr>
              <a:t>   6. Fullan, M. </a:t>
            </a:r>
            <a:r>
              <a:rPr lang="en-US" sz="1400" b="0" dirty="0">
                <a:solidFill>
                  <a:schemeClr val="tx1"/>
                </a:solidFill>
                <a:effectLst/>
                <a:ea typeface="Times New Roman" panose="02020603050405020304" pitchFamily="18" charset="0"/>
                <a:cs typeface="Times New Roman" panose="02020603050405020304" pitchFamily="18" charset="0"/>
              </a:rPr>
              <a:t>(</a:t>
            </a:r>
            <a:r>
              <a:rPr lang="en-VN" sz="1400" b="0" dirty="0">
                <a:solidFill>
                  <a:schemeClr val="tx1"/>
                </a:solidFill>
                <a:effectLst/>
                <a:ea typeface="Times New Roman" panose="02020603050405020304" pitchFamily="18" charset="0"/>
                <a:cs typeface="Times New Roman" panose="02020603050405020304" pitchFamily="18" charset="0"/>
              </a:rPr>
              <a:t>2001</a:t>
            </a:r>
            <a:r>
              <a:rPr lang="en-US" sz="1400" b="0" dirty="0">
                <a:solidFill>
                  <a:schemeClr val="tx1"/>
                </a:solidFill>
                <a:effectLst/>
                <a:ea typeface="Times New Roman" panose="02020603050405020304" pitchFamily="18" charset="0"/>
                <a:cs typeface="Times New Roman" panose="02020603050405020304" pitchFamily="18" charset="0"/>
              </a:rPr>
              <a:t>)</a:t>
            </a:r>
            <a:r>
              <a:rPr lang="en-VN" sz="1400" b="0" dirty="0">
                <a:solidFill>
                  <a:schemeClr val="tx1"/>
                </a:solidFill>
                <a:effectLst/>
                <a:ea typeface="Times New Roman" panose="02020603050405020304" pitchFamily="18" charset="0"/>
                <a:cs typeface="Times New Roman" panose="02020603050405020304" pitchFamily="18" charset="0"/>
              </a:rPr>
              <a:t>. </a:t>
            </a:r>
            <a:r>
              <a:rPr lang="en-VN" sz="1400" b="0" i="1" dirty="0">
                <a:solidFill>
                  <a:schemeClr val="tx1"/>
                </a:solidFill>
                <a:effectLst/>
                <a:ea typeface="Times New Roman" panose="02020603050405020304" pitchFamily="18" charset="0"/>
                <a:cs typeface="Times New Roman" panose="02020603050405020304" pitchFamily="18" charset="0"/>
              </a:rPr>
              <a:t>The new meaning of educational change</a:t>
            </a:r>
            <a:r>
              <a:rPr lang="en-US" sz="1400" b="0" dirty="0">
                <a:solidFill>
                  <a:schemeClr val="tx1"/>
                </a:solidFill>
                <a:effectLst/>
                <a:ea typeface="Times New Roman" panose="02020603050405020304" pitchFamily="18" charset="0"/>
                <a:cs typeface="Times New Roman" panose="02020603050405020304" pitchFamily="18" charset="0"/>
              </a:rPr>
              <a:t> (</a:t>
            </a:r>
            <a:r>
              <a:rPr lang="en-VN" sz="1400" b="0" dirty="0">
                <a:solidFill>
                  <a:schemeClr val="tx1"/>
                </a:solidFill>
                <a:effectLst/>
                <a:ea typeface="Times New Roman" panose="02020603050405020304" pitchFamily="18" charset="0"/>
                <a:cs typeface="Times New Roman" panose="02020603050405020304" pitchFamily="18" charset="0"/>
              </a:rPr>
              <a:t>3rd ed.</a:t>
            </a:r>
            <a:r>
              <a:rPr lang="en-US" sz="1400" b="0" dirty="0">
                <a:solidFill>
                  <a:schemeClr val="tx1"/>
                </a:solidFill>
                <a:effectLst/>
                <a:ea typeface="Times New Roman" panose="02020603050405020304" pitchFamily="18" charset="0"/>
                <a:cs typeface="Times New Roman" panose="02020603050405020304" pitchFamily="18" charset="0"/>
              </a:rPr>
              <a:t>)</a:t>
            </a:r>
            <a:r>
              <a:rPr lang="en-VN" sz="1400" b="0" dirty="0">
                <a:solidFill>
                  <a:schemeClr val="tx1"/>
                </a:solidFill>
                <a:effectLst/>
                <a:ea typeface="Times New Roman" panose="02020603050405020304" pitchFamily="18" charset="0"/>
                <a:cs typeface="Times New Roman" panose="02020603050405020304" pitchFamily="18" charset="0"/>
              </a:rPr>
              <a:t> London: RoutledgeFalmer.</a:t>
            </a:r>
          </a:p>
          <a:p>
            <a:pPr marL="0" indent="0">
              <a:spcBef>
                <a:spcPts val="0"/>
              </a:spcBef>
              <a:spcAft>
                <a:spcPts val="0"/>
              </a:spcAft>
              <a:buNone/>
            </a:pPr>
            <a:r>
              <a:rPr lang="en-US" sz="1400" b="0" dirty="0" err="1">
                <a:solidFill>
                  <a:schemeClr val="tx1"/>
                </a:solidFill>
              </a:rPr>
              <a:t>Jin</a:t>
            </a:r>
            <a:r>
              <a:rPr lang="en-US" sz="1400" b="0" dirty="0">
                <a:solidFill>
                  <a:schemeClr val="tx1"/>
                </a:solidFill>
              </a:rPr>
              <a:t>, Y. (2023). </a:t>
            </a:r>
            <a:r>
              <a:rPr lang="en-US" sz="1400" b="0" dirty="0">
                <a:solidFill>
                  <a:schemeClr val="tx1"/>
                </a:solidFill>
                <a:effectLst/>
              </a:rPr>
              <a:t>Test-taker insights for language assessment policies and practices, Languag</a:t>
            </a:r>
            <a:r>
              <a:rPr lang="en-US" sz="1400" b="0" dirty="0">
                <a:solidFill>
                  <a:schemeClr val="tx1"/>
                </a:solidFill>
              </a:rPr>
              <a:t>e Testing, </a:t>
            </a:r>
            <a:r>
              <a:rPr lang="en-US" sz="1400" b="0" dirty="0">
                <a:solidFill>
                  <a:schemeClr val="tx1"/>
                </a:solidFill>
                <a:effectLst/>
              </a:rPr>
              <a:t> </a:t>
            </a:r>
            <a:r>
              <a:rPr lang="en-US" sz="1400" b="0" i="1" dirty="0">
                <a:solidFill>
                  <a:schemeClr val="tx1"/>
                </a:solidFill>
                <a:effectLst/>
              </a:rPr>
              <a:t>40</a:t>
            </a:r>
            <a:r>
              <a:rPr lang="en-US" sz="1400" b="0" dirty="0">
                <a:solidFill>
                  <a:schemeClr val="tx1"/>
                </a:solidFill>
                <a:effectLst/>
              </a:rPr>
              <a:t>(1), 193-203.</a:t>
            </a:r>
            <a:endParaRPr lang="en-US" sz="1400" b="0" dirty="0">
              <a:solidFill>
                <a:schemeClr val="tx1"/>
              </a:solidFill>
            </a:endParaRPr>
          </a:p>
          <a:p>
            <a:pPr>
              <a:spcBef>
                <a:spcPts val="0"/>
              </a:spcBef>
              <a:spcAft>
                <a:spcPts val="0"/>
              </a:spcAft>
            </a:pPr>
            <a:r>
              <a:rPr lang="en-US" sz="1400" b="0" dirty="0">
                <a:solidFill>
                  <a:schemeClr val="tx1"/>
                </a:solidFill>
                <a:effectLst/>
              </a:rPr>
              <a:t>  7. Saville, N. (2021). Learning-oriented assessment: Basic concepts and frameworks in using assessment to support language learning. In A. </a:t>
            </a:r>
            <a:r>
              <a:rPr lang="en-US" sz="1400" b="0" dirty="0" err="1">
                <a:solidFill>
                  <a:schemeClr val="tx1"/>
                </a:solidFill>
                <a:effectLst/>
              </a:rPr>
              <a:t>Gebril</a:t>
            </a:r>
            <a:r>
              <a:rPr lang="en-US" sz="1400" b="0" dirty="0">
                <a:solidFill>
                  <a:schemeClr val="tx1"/>
                </a:solidFill>
                <a:effectLst/>
              </a:rPr>
              <a:t> (Ed.), </a:t>
            </a:r>
            <a:r>
              <a:rPr lang="en-US" sz="1400" b="0" i="1" dirty="0">
                <a:solidFill>
                  <a:schemeClr val="tx1"/>
                </a:solidFill>
                <a:effectLst/>
              </a:rPr>
              <a:t>Learning-oriented language assessment: Putting theory into practice </a:t>
            </a:r>
            <a:r>
              <a:rPr lang="en-US" sz="1400" b="0" dirty="0">
                <a:solidFill>
                  <a:schemeClr val="tx1"/>
                </a:solidFill>
                <a:effectLst/>
              </a:rPr>
              <a:t>(pp. 13–33). Routledge.</a:t>
            </a:r>
          </a:p>
          <a:p>
            <a:pPr>
              <a:spcBef>
                <a:spcPts val="0"/>
              </a:spcBef>
              <a:spcAft>
                <a:spcPts val="0"/>
              </a:spcAft>
            </a:pPr>
            <a:r>
              <a:rPr lang="en-VN" sz="1400" b="0" dirty="0">
                <a:solidFill>
                  <a:schemeClr val="tx1"/>
                </a:solidFill>
                <a:effectLst/>
                <a:ea typeface="Times New Roman" panose="02020603050405020304" pitchFamily="18" charset="0"/>
                <a:cs typeface="Times New Roman" panose="02020603050405020304" pitchFamily="18" charset="0"/>
              </a:rPr>
              <a:t>  8. Yan</a:t>
            </a:r>
            <a:r>
              <a:rPr lang="en-US" sz="1400" b="0" dirty="0">
                <a:solidFill>
                  <a:schemeClr val="tx1"/>
                </a:solidFill>
                <a:effectLst/>
                <a:ea typeface="Times New Roman" panose="02020603050405020304" pitchFamily="18" charset="0"/>
                <a:cs typeface="Times New Roman" panose="02020603050405020304" pitchFamily="18" charset="0"/>
              </a:rPr>
              <a:t>, C.,</a:t>
            </a:r>
            <a:r>
              <a:rPr lang="en-VN" sz="1400" b="0" dirty="0">
                <a:solidFill>
                  <a:schemeClr val="tx1"/>
                </a:solidFill>
                <a:effectLst/>
                <a:ea typeface="Times New Roman" panose="02020603050405020304" pitchFamily="18" charset="0"/>
                <a:cs typeface="Times New Roman" panose="02020603050405020304" pitchFamily="18" charset="0"/>
              </a:rPr>
              <a:t> &amp; He</a:t>
            </a:r>
            <a:r>
              <a:rPr lang="en-US" sz="1400" b="0" dirty="0">
                <a:solidFill>
                  <a:schemeClr val="tx1"/>
                </a:solidFill>
                <a:effectLst/>
                <a:ea typeface="Times New Roman" panose="02020603050405020304" pitchFamily="18" charset="0"/>
                <a:cs typeface="Times New Roman" panose="02020603050405020304" pitchFamily="18" charset="0"/>
              </a:rPr>
              <a:t>, C.</a:t>
            </a:r>
            <a:r>
              <a:rPr lang="en-VN" sz="1400" b="0" dirty="0">
                <a:solidFill>
                  <a:schemeClr val="tx1"/>
                </a:solidFill>
                <a:effectLst/>
                <a:ea typeface="Times New Roman" panose="02020603050405020304" pitchFamily="18" charset="0"/>
                <a:cs typeface="Times New Roman" panose="02020603050405020304" pitchFamily="18" charset="0"/>
              </a:rPr>
              <a:t> (2012) Bridging the implementation gap: an ethnographic study of English teachers' implementation of the curriculum reform in China</a:t>
            </a:r>
            <a:r>
              <a:rPr lang="en-US" sz="1400" b="0" dirty="0">
                <a:solidFill>
                  <a:schemeClr val="tx1"/>
                </a:solidFill>
                <a:effectLst/>
                <a:ea typeface="Times New Roman" panose="02020603050405020304" pitchFamily="18" charset="0"/>
                <a:cs typeface="Times New Roman" panose="02020603050405020304" pitchFamily="18" charset="0"/>
              </a:rPr>
              <a:t>. </a:t>
            </a:r>
            <a:r>
              <a:rPr lang="en-VN" sz="1400" b="0" i="1" dirty="0">
                <a:solidFill>
                  <a:schemeClr val="tx1"/>
                </a:solidFill>
                <a:effectLst/>
                <a:ea typeface="Times New Roman" panose="02020603050405020304" pitchFamily="18" charset="0"/>
                <a:cs typeface="Times New Roman" panose="02020603050405020304" pitchFamily="18" charset="0"/>
              </a:rPr>
              <a:t>Ethnography and Education,</a:t>
            </a:r>
            <a:r>
              <a:rPr lang="en-VN" sz="1400" b="0" dirty="0">
                <a:solidFill>
                  <a:schemeClr val="tx1"/>
                </a:solidFill>
                <a:effectLst/>
                <a:ea typeface="Times New Roman" panose="02020603050405020304" pitchFamily="18" charset="0"/>
                <a:cs typeface="Times New Roman" panose="02020603050405020304" pitchFamily="18" charset="0"/>
              </a:rPr>
              <a:t> </a:t>
            </a:r>
            <a:r>
              <a:rPr lang="en-VN" sz="1400" b="0" i="1" dirty="0">
                <a:solidFill>
                  <a:schemeClr val="tx1"/>
                </a:solidFill>
                <a:effectLst/>
                <a:ea typeface="Times New Roman" panose="02020603050405020304" pitchFamily="18" charset="0"/>
                <a:cs typeface="Times New Roman" panose="02020603050405020304" pitchFamily="18" charset="0"/>
              </a:rPr>
              <a:t>7</a:t>
            </a:r>
            <a:r>
              <a:rPr lang="en-US" sz="1400" b="0" dirty="0">
                <a:solidFill>
                  <a:schemeClr val="tx1"/>
                </a:solidFill>
                <a:effectLst/>
                <a:ea typeface="Times New Roman" panose="02020603050405020304" pitchFamily="18" charset="0"/>
                <a:cs typeface="Times New Roman" panose="02020603050405020304" pitchFamily="18" charset="0"/>
              </a:rPr>
              <a:t>(</a:t>
            </a:r>
            <a:r>
              <a:rPr lang="en-VN" sz="1400" b="0" dirty="0">
                <a:solidFill>
                  <a:schemeClr val="tx1"/>
                </a:solidFill>
                <a:effectLst/>
                <a:ea typeface="Times New Roman" panose="02020603050405020304" pitchFamily="18" charset="0"/>
                <a:cs typeface="Times New Roman" panose="02020603050405020304" pitchFamily="18" charset="0"/>
              </a:rPr>
              <a:t>1</a:t>
            </a:r>
            <a:r>
              <a:rPr lang="en-US" sz="1400" b="0" dirty="0">
                <a:solidFill>
                  <a:schemeClr val="tx1"/>
                </a:solidFill>
                <a:effectLst/>
                <a:ea typeface="Times New Roman" panose="02020603050405020304" pitchFamily="18" charset="0"/>
                <a:cs typeface="Times New Roman" panose="02020603050405020304" pitchFamily="18" charset="0"/>
              </a:rPr>
              <a:t>)</a:t>
            </a:r>
            <a:r>
              <a:rPr lang="en-VN" sz="1400" b="0" dirty="0">
                <a:solidFill>
                  <a:schemeClr val="tx1"/>
                </a:solidFill>
                <a:effectLst/>
                <a:ea typeface="Times New Roman" panose="02020603050405020304" pitchFamily="18" charset="0"/>
                <a:cs typeface="Times New Roman" panose="02020603050405020304" pitchFamily="18" charset="0"/>
              </a:rPr>
              <a:t>, 1-19</a:t>
            </a:r>
            <a:r>
              <a:rPr lang="en-US" sz="1400" b="0" dirty="0">
                <a:solidFill>
                  <a:schemeClr val="tx1"/>
                </a:solidFill>
                <a:effectLst/>
                <a:ea typeface="Times New Roman" panose="02020603050405020304" pitchFamily="18" charset="0"/>
                <a:cs typeface="Times New Roman" panose="02020603050405020304" pitchFamily="18" charset="0"/>
              </a:rPr>
              <a:t>.</a:t>
            </a:r>
          </a:p>
          <a:p>
            <a:pPr>
              <a:buClr>
                <a:srgbClr val="005CB9"/>
              </a:buClr>
            </a:pPr>
            <a:endParaRPr lang="en-US" sz="2200" b="0" dirty="0">
              <a:solidFill>
                <a:srgbClr val="000000"/>
              </a:solidFill>
            </a:endParaRPr>
          </a:p>
        </p:txBody>
      </p:sp>
      <p:sp>
        <p:nvSpPr>
          <p:cNvPr id="4" name="Footer Placeholder 3">
            <a:extLst>
              <a:ext uri="{FF2B5EF4-FFF2-40B4-BE49-F238E27FC236}">
                <a16:creationId xmlns:a16="http://schemas.microsoft.com/office/drawing/2014/main" id="{6240D87F-365C-67D8-BEA7-B36D8C37CE2F}"/>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5CDE706C-7B7B-5F74-1D07-AAB62B5107D7}"/>
              </a:ext>
            </a:extLst>
          </p:cNvPr>
          <p:cNvSpPr>
            <a:spLocks noGrp="1"/>
          </p:cNvSpPr>
          <p:nvPr>
            <p:ph type="sldNum" sz="quarter" idx="12"/>
          </p:nvPr>
        </p:nvSpPr>
        <p:spPr/>
        <p:txBody>
          <a:bodyPr/>
          <a:lstStyle/>
          <a:p>
            <a:fld id="{A36854FA-307F-854E-96D4-DE585DB24BD3}" type="slidenum">
              <a:rPr lang="en-GB" noProof="0" smtClean="0"/>
              <a:t>23</a:t>
            </a:fld>
            <a:endParaRPr lang="en-GB" noProof="0" dirty="0"/>
          </a:p>
        </p:txBody>
      </p:sp>
    </p:spTree>
    <p:extLst>
      <p:ext uri="{BB962C8B-B14F-4D97-AF65-F5344CB8AC3E}">
        <p14:creationId xmlns:p14="http://schemas.microsoft.com/office/powerpoint/2010/main" val="4244186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611-CC31-BE68-DAC1-219B4FC0E386}"/>
              </a:ext>
            </a:extLst>
          </p:cNvPr>
          <p:cNvSpPr>
            <a:spLocks noGrp="1"/>
          </p:cNvSpPr>
          <p:nvPr>
            <p:ph type="title"/>
          </p:nvPr>
        </p:nvSpPr>
        <p:spPr>
          <a:xfrm>
            <a:off x="648000" y="200722"/>
            <a:ext cx="9767239" cy="836342"/>
          </a:xfrm>
        </p:spPr>
        <p:txBody>
          <a:bodyPr/>
          <a:lstStyle/>
          <a:p>
            <a:pPr algn="ctr"/>
            <a:r>
              <a:rPr lang="en-US" sz="3200" dirty="0"/>
              <a:t>Q &amp; A</a:t>
            </a:r>
            <a:endParaRPr lang="en-VN" b="1" dirty="0"/>
          </a:p>
        </p:txBody>
      </p:sp>
      <p:sp>
        <p:nvSpPr>
          <p:cNvPr id="3" name="Content Placeholder 2">
            <a:extLst>
              <a:ext uri="{FF2B5EF4-FFF2-40B4-BE49-F238E27FC236}">
                <a16:creationId xmlns:a16="http://schemas.microsoft.com/office/drawing/2014/main" id="{9BEE407B-3E5D-1834-EE8D-A72ACFC246D4}"/>
              </a:ext>
            </a:extLst>
          </p:cNvPr>
          <p:cNvSpPr>
            <a:spLocks noGrp="1"/>
          </p:cNvSpPr>
          <p:nvPr>
            <p:ph idx="1"/>
          </p:nvPr>
        </p:nvSpPr>
        <p:spPr>
          <a:xfrm>
            <a:off x="413824" y="1483112"/>
            <a:ext cx="9767239" cy="3872546"/>
          </a:xfrm>
        </p:spPr>
        <p:txBody>
          <a:bodyPr/>
          <a:lstStyle/>
          <a:p>
            <a:pPr marL="0" indent="0" algn="ctr">
              <a:buNone/>
            </a:pPr>
            <a:r>
              <a:rPr lang="en-VN" sz="1400" b="0" dirty="0">
                <a:solidFill>
                  <a:schemeClr val="tx1"/>
                </a:solidFill>
              </a:rPr>
              <a:t>   </a:t>
            </a:r>
            <a:r>
              <a:rPr lang="en-US" sz="2000" b="1" dirty="0"/>
              <a:t>Questions and comments?</a:t>
            </a:r>
          </a:p>
          <a:p>
            <a:pPr marL="0" indent="0" algn="ctr">
              <a:buNone/>
            </a:pPr>
            <a:r>
              <a:rPr lang="en-US" sz="2000" dirty="0"/>
              <a:t>Email: </a:t>
            </a:r>
            <a:r>
              <a:rPr lang="en-US" sz="2000" dirty="0" err="1"/>
              <a:t>n.pham@hueuni.edu.vn</a:t>
            </a:r>
            <a:endParaRPr lang="en-US" sz="2000" dirty="0"/>
          </a:p>
          <a:p>
            <a:pPr>
              <a:buClr>
                <a:srgbClr val="005CB9"/>
              </a:buClr>
            </a:pPr>
            <a:endParaRPr lang="en-US" sz="2200" b="0" dirty="0">
              <a:solidFill>
                <a:srgbClr val="000000"/>
              </a:solidFill>
            </a:endParaRPr>
          </a:p>
        </p:txBody>
      </p:sp>
      <p:sp>
        <p:nvSpPr>
          <p:cNvPr id="4" name="Footer Placeholder 3">
            <a:extLst>
              <a:ext uri="{FF2B5EF4-FFF2-40B4-BE49-F238E27FC236}">
                <a16:creationId xmlns:a16="http://schemas.microsoft.com/office/drawing/2014/main" id="{6240D87F-365C-67D8-BEA7-B36D8C37CE2F}"/>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5CDE706C-7B7B-5F74-1D07-AAB62B5107D7}"/>
              </a:ext>
            </a:extLst>
          </p:cNvPr>
          <p:cNvSpPr>
            <a:spLocks noGrp="1"/>
          </p:cNvSpPr>
          <p:nvPr>
            <p:ph type="sldNum" sz="quarter" idx="12"/>
          </p:nvPr>
        </p:nvSpPr>
        <p:spPr/>
        <p:txBody>
          <a:bodyPr/>
          <a:lstStyle/>
          <a:p>
            <a:fld id="{A36854FA-307F-854E-96D4-DE585DB24BD3}" type="slidenum">
              <a:rPr lang="en-GB" noProof="0" smtClean="0"/>
              <a:t>24</a:t>
            </a:fld>
            <a:endParaRPr lang="en-GB" noProof="0" dirty="0"/>
          </a:p>
        </p:txBody>
      </p:sp>
    </p:spTree>
    <p:extLst>
      <p:ext uri="{BB962C8B-B14F-4D97-AF65-F5344CB8AC3E}">
        <p14:creationId xmlns:p14="http://schemas.microsoft.com/office/powerpoint/2010/main" val="714243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41A13-B8B9-2DBE-5153-9F84259AC270}"/>
              </a:ext>
            </a:extLst>
          </p:cNvPr>
          <p:cNvSpPr>
            <a:spLocks noGrp="1"/>
          </p:cNvSpPr>
          <p:nvPr>
            <p:ph type="title"/>
          </p:nvPr>
        </p:nvSpPr>
        <p:spPr>
          <a:xfrm>
            <a:off x="648000" y="504000"/>
            <a:ext cx="10944000" cy="607348"/>
          </a:xfrm>
        </p:spPr>
        <p:txBody>
          <a:bodyPr/>
          <a:lstStyle/>
          <a:p>
            <a:r>
              <a:rPr lang="en-US" b="0" dirty="0">
                <a:solidFill>
                  <a:srgbClr val="000000"/>
                </a:solidFill>
              </a:rPr>
              <a:t>The </a:t>
            </a:r>
            <a:r>
              <a:rPr lang="en-US" dirty="0">
                <a:solidFill>
                  <a:srgbClr val="000000"/>
                </a:solidFill>
              </a:rPr>
              <a:t>N</a:t>
            </a:r>
            <a:r>
              <a:rPr lang="en-US" b="0" i="0" u="none" strike="noStrike" dirty="0">
                <a:solidFill>
                  <a:srgbClr val="000000"/>
                </a:solidFill>
                <a:effectLst/>
              </a:rPr>
              <a:t>ational English Language </a:t>
            </a:r>
            <a:r>
              <a:rPr lang="en-US" dirty="0">
                <a:solidFill>
                  <a:srgbClr val="000000"/>
                </a:solidFill>
              </a:rPr>
              <a:t>C</a:t>
            </a:r>
            <a:r>
              <a:rPr lang="en-US" b="0" i="0" u="none" strike="noStrike" dirty="0">
                <a:solidFill>
                  <a:srgbClr val="000000"/>
                </a:solidFill>
                <a:effectLst/>
              </a:rPr>
              <a:t>urriculum</a:t>
            </a:r>
            <a:endParaRPr lang="en-VN" dirty="0"/>
          </a:p>
        </p:txBody>
      </p:sp>
      <p:sp>
        <p:nvSpPr>
          <p:cNvPr id="3" name="Content Placeholder 2">
            <a:extLst>
              <a:ext uri="{FF2B5EF4-FFF2-40B4-BE49-F238E27FC236}">
                <a16:creationId xmlns:a16="http://schemas.microsoft.com/office/drawing/2014/main" id="{7A160EF5-4BFB-5067-EE3C-7697E68DFCE4}"/>
              </a:ext>
            </a:extLst>
          </p:cNvPr>
          <p:cNvSpPr>
            <a:spLocks noGrp="1"/>
          </p:cNvSpPr>
          <p:nvPr>
            <p:ph idx="1"/>
          </p:nvPr>
        </p:nvSpPr>
        <p:spPr>
          <a:xfrm>
            <a:off x="647999" y="1111348"/>
            <a:ext cx="10235591" cy="5242652"/>
          </a:xfrm>
        </p:spPr>
        <p:txBody>
          <a:bodyPr/>
          <a:lstStyle/>
          <a:p>
            <a:pPr marL="457200" indent="-457200">
              <a:lnSpc>
                <a:spcPct val="150000"/>
              </a:lnSpc>
              <a:buClr>
                <a:srgbClr val="005CB9"/>
              </a:buClr>
              <a:buFont typeface="Wingdings" pitchFamily="2" charset="2"/>
              <a:buChar char="Ø"/>
            </a:pPr>
            <a:r>
              <a:rPr lang="en-US" sz="2400" b="0" dirty="0">
                <a:solidFill>
                  <a:srgbClr val="000000"/>
                </a:solidFill>
              </a:rPr>
              <a:t>MOET Circular No. 32/2018/TT- BGDDT (The 2018 curriculum) </a:t>
            </a:r>
          </a:p>
          <a:p>
            <a:pPr marL="457200" indent="-457200">
              <a:lnSpc>
                <a:spcPct val="150000"/>
              </a:lnSpc>
              <a:buClr>
                <a:srgbClr val="005CB9"/>
              </a:buClr>
              <a:buFont typeface="Wingdings" pitchFamily="2" charset="2"/>
              <a:buChar char="Ø"/>
            </a:pPr>
            <a:r>
              <a:rPr lang="en-US" sz="2400" b="0" dirty="0">
                <a:solidFill>
                  <a:srgbClr val="000000"/>
                </a:solidFill>
              </a:rPr>
              <a:t>Representing a fundamental change in the philosophy </a:t>
            </a:r>
          </a:p>
          <a:p>
            <a:pPr marL="457200" indent="-457200">
              <a:lnSpc>
                <a:spcPct val="150000"/>
              </a:lnSpc>
              <a:buClr>
                <a:srgbClr val="005CB9"/>
              </a:buClr>
              <a:buFont typeface="Wingdings" pitchFamily="2" charset="2"/>
              <a:buChar char="Ø"/>
            </a:pPr>
            <a:r>
              <a:rPr lang="en-US" sz="2400" b="0" dirty="0">
                <a:solidFill>
                  <a:srgbClr val="000000"/>
                </a:solidFill>
              </a:rPr>
              <a:t>Major changes in objectives of general education:</a:t>
            </a:r>
          </a:p>
          <a:p>
            <a:pPr lvl="4">
              <a:lnSpc>
                <a:spcPct val="150000"/>
              </a:lnSpc>
              <a:buFont typeface="Wingdings" pitchFamily="2" charset="2"/>
              <a:buChar char="Ø"/>
            </a:pPr>
            <a:r>
              <a:rPr lang="en-US" sz="2400" dirty="0">
                <a:solidFill>
                  <a:srgbClr val="000000"/>
                </a:solidFill>
              </a:rPr>
              <a:t> </a:t>
            </a:r>
            <a:r>
              <a:rPr lang="en-US" sz="2200" dirty="0">
                <a:solidFill>
                  <a:srgbClr val="000000"/>
                </a:solidFill>
              </a:rPr>
              <a:t>The shift to student-centered teaching</a:t>
            </a:r>
          </a:p>
          <a:p>
            <a:pPr lvl="4">
              <a:lnSpc>
                <a:spcPct val="150000"/>
              </a:lnSpc>
              <a:buFont typeface="Wingdings" pitchFamily="2" charset="2"/>
              <a:buChar char="Ø"/>
            </a:pPr>
            <a:r>
              <a:rPr lang="en-US" sz="2200" dirty="0">
                <a:solidFill>
                  <a:srgbClr val="000000"/>
                </a:solidFill>
              </a:rPr>
              <a:t>The shift to learning-oriented assessment</a:t>
            </a:r>
          </a:p>
          <a:p>
            <a:pPr lvl="4">
              <a:lnSpc>
                <a:spcPct val="150000"/>
              </a:lnSpc>
              <a:buFont typeface="Wingdings" pitchFamily="2" charset="2"/>
              <a:buChar char="Ø"/>
            </a:pPr>
            <a:r>
              <a:rPr lang="en-US" sz="2200" dirty="0">
                <a:solidFill>
                  <a:srgbClr val="000000"/>
                </a:solidFill>
              </a:rPr>
              <a:t>The emphasis on students’ personal development</a:t>
            </a:r>
          </a:p>
          <a:p>
            <a:pPr lvl="4">
              <a:lnSpc>
                <a:spcPct val="150000"/>
              </a:lnSpc>
              <a:buFont typeface="Wingdings" pitchFamily="2" charset="2"/>
              <a:buChar char="Ø"/>
            </a:pPr>
            <a:r>
              <a:rPr lang="en-US" sz="2200" dirty="0">
                <a:solidFill>
                  <a:srgbClr val="000000"/>
                </a:solidFill>
              </a:rPr>
              <a:t>Moving to a concern for how the learnt knowledge and skills relate to the life worlds</a:t>
            </a:r>
            <a:endParaRPr lang="en-HK" sz="2200" dirty="0"/>
          </a:p>
          <a:p>
            <a:endParaRPr lang="en-VN" dirty="0"/>
          </a:p>
        </p:txBody>
      </p:sp>
      <p:sp>
        <p:nvSpPr>
          <p:cNvPr id="4" name="Footer Placeholder 3">
            <a:extLst>
              <a:ext uri="{FF2B5EF4-FFF2-40B4-BE49-F238E27FC236}">
                <a16:creationId xmlns:a16="http://schemas.microsoft.com/office/drawing/2014/main" id="{6E52BF05-D071-499A-C48D-81A5C6ECF759}"/>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F5BAF52E-F131-41B1-5278-141C3B7A31B5}"/>
              </a:ext>
            </a:extLst>
          </p:cNvPr>
          <p:cNvSpPr>
            <a:spLocks noGrp="1"/>
          </p:cNvSpPr>
          <p:nvPr>
            <p:ph type="sldNum" sz="quarter" idx="12"/>
          </p:nvPr>
        </p:nvSpPr>
        <p:spPr/>
        <p:txBody>
          <a:bodyPr/>
          <a:lstStyle/>
          <a:p>
            <a:fld id="{A36854FA-307F-854E-96D4-DE585DB24BD3}" type="slidenum">
              <a:rPr lang="en-GB" noProof="0" smtClean="0"/>
              <a:t>3</a:t>
            </a:fld>
            <a:endParaRPr lang="en-GB" noProof="0" dirty="0"/>
          </a:p>
        </p:txBody>
      </p:sp>
    </p:spTree>
    <p:extLst>
      <p:ext uri="{BB962C8B-B14F-4D97-AF65-F5344CB8AC3E}">
        <p14:creationId xmlns:p14="http://schemas.microsoft.com/office/powerpoint/2010/main" val="3368331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611-CC31-BE68-DAC1-219B4FC0E386}"/>
              </a:ext>
            </a:extLst>
          </p:cNvPr>
          <p:cNvSpPr>
            <a:spLocks noGrp="1"/>
          </p:cNvSpPr>
          <p:nvPr>
            <p:ph type="title"/>
          </p:nvPr>
        </p:nvSpPr>
        <p:spPr/>
        <p:txBody>
          <a:bodyPr/>
          <a:lstStyle/>
          <a:p>
            <a:r>
              <a:rPr lang="en-US" dirty="0"/>
              <a:t>English Language Curriculum</a:t>
            </a:r>
            <a:endParaRPr lang="en-VN" dirty="0"/>
          </a:p>
        </p:txBody>
      </p:sp>
      <p:sp>
        <p:nvSpPr>
          <p:cNvPr id="3" name="Content Placeholder 2">
            <a:extLst>
              <a:ext uri="{FF2B5EF4-FFF2-40B4-BE49-F238E27FC236}">
                <a16:creationId xmlns:a16="http://schemas.microsoft.com/office/drawing/2014/main" id="{9BEE407B-3E5D-1834-EE8D-A72ACFC246D4}"/>
              </a:ext>
            </a:extLst>
          </p:cNvPr>
          <p:cNvSpPr>
            <a:spLocks noGrp="1"/>
          </p:cNvSpPr>
          <p:nvPr>
            <p:ph idx="1"/>
          </p:nvPr>
        </p:nvSpPr>
        <p:spPr>
          <a:xfrm>
            <a:off x="647999" y="1103971"/>
            <a:ext cx="10057171" cy="5088029"/>
          </a:xfrm>
        </p:spPr>
        <p:txBody>
          <a:bodyPr/>
          <a:lstStyle/>
          <a:p>
            <a:pPr marL="57150" indent="0">
              <a:lnSpc>
                <a:spcPct val="150000"/>
              </a:lnSpc>
              <a:buNone/>
            </a:pPr>
            <a:r>
              <a:rPr lang="en-US" sz="2400" b="1" i="0" u="none" strike="noStrike" dirty="0">
                <a:solidFill>
                  <a:srgbClr val="000000"/>
                </a:solidFill>
                <a:effectLst/>
              </a:rPr>
              <a:t>Objectives </a:t>
            </a:r>
          </a:p>
          <a:p>
            <a:pPr marL="342900" lvl="1" indent="-342900">
              <a:lnSpc>
                <a:spcPct val="150000"/>
              </a:lnSpc>
              <a:buClr>
                <a:srgbClr val="005CB9"/>
              </a:buClr>
              <a:buFont typeface="Wingdings" pitchFamily="2" charset="2"/>
              <a:buChar char="Ø"/>
            </a:pPr>
            <a:r>
              <a:rPr lang="en-US" sz="2400" b="0" dirty="0"/>
              <a:t>T</a:t>
            </a:r>
            <a:r>
              <a:rPr lang="en-US" sz="2400" b="0" i="0" u="none" strike="noStrike" dirty="0">
                <a:effectLst/>
              </a:rPr>
              <a:t>o achieve </a:t>
            </a:r>
            <a:r>
              <a:rPr lang="en-US" sz="2400" b="0" dirty="0"/>
              <a:t> levels of proficiency in </a:t>
            </a:r>
            <a:r>
              <a:rPr lang="en-US" sz="2400" b="0" i="0" u="none" strike="noStrike" dirty="0">
                <a:effectLst/>
              </a:rPr>
              <a:t>The 6-level Framework of </a:t>
            </a:r>
            <a:r>
              <a:rPr lang="en-US" sz="2400" b="0" dirty="0"/>
              <a:t>Reference for Foreign</a:t>
            </a:r>
            <a:r>
              <a:rPr lang="en-US" sz="2400" b="0" i="0" u="none" strike="noStrike" dirty="0">
                <a:effectLst/>
              </a:rPr>
              <a:t> </a:t>
            </a:r>
            <a:r>
              <a:rPr lang="en-US" sz="2400" b="0" dirty="0"/>
              <a:t>L</a:t>
            </a:r>
            <a:r>
              <a:rPr lang="en-US" sz="2400" b="0" i="0" u="none" strike="noStrike" dirty="0">
                <a:effectLst/>
              </a:rPr>
              <a:t>anguages for Vietnam (V-CEFR);</a:t>
            </a:r>
          </a:p>
          <a:p>
            <a:pPr marL="342900" lvl="1" indent="-342900">
              <a:lnSpc>
                <a:spcPct val="150000"/>
              </a:lnSpc>
              <a:buClr>
                <a:srgbClr val="005CB9"/>
              </a:buClr>
              <a:buFont typeface="Wingdings" pitchFamily="2" charset="2"/>
              <a:buChar char="Ø"/>
            </a:pPr>
            <a:r>
              <a:rPr lang="en-US" sz="2400" b="0" dirty="0"/>
              <a:t>To understand and respect the diversity and differences of cultures;</a:t>
            </a:r>
          </a:p>
          <a:p>
            <a:pPr marL="342900" lvl="1" indent="-342900">
              <a:lnSpc>
                <a:spcPct val="150000"/>
              </a:lnSpc>
              <a:buClr>
                <a:srgbClr val="005CB9"/>
              </a:buClr>
              <a:buFont typeface="Wingdings" pitchFamily="2" charset="2"/>
              <a:buChar char="Ø"/>
            </a:pPr>
            <a:r>
              <a:rPr lang="en-US" sz="2400" b="0" dirty="0"/>
              <a:t>To use English to learn other subjects better;</a:t>
            </a:r>
          </a:p>
          <a:p>
            <a:pPr marL="342900" lvl="1" indent="-342900">
              <a:lnSpc>
                <a:spcPct val="150000"/>
              </a:lnSpc>
              <a:buClr>
                <a:srgbClr val="005CB9"/>
              </a:buClr>
              <a:buFont typeface="Wingdings" pitchFamily="2" charset="2"/>
              <a:buChar char="Ø"/>
            </a:pPr>
            <a:r>
              <a:rPr lang="en-US" sz="2400" b="0" dirty="0"/>
              <a:t>To use English to pursue further learning aims or for work after high school </a:t>
            </a:r>
            <a:r>
              <a:rPr lang="en-US" sz="2400" b="0" dirty="0">
                <a:solidFill>
                  <a:srgbClr val="000000"/>
                </a:solidFill>
              </a:rPr>
              <a:t>graduation…                         </a:t>
            </a:r>
            <a:r>
              <a:rPr lang="en-US" sz="2400" b="0" i="0" u="none" strike="noStrike" dirty="0">
                <a:solidFill>
                  <a:srgbClr val="000000"/>
                </a:solidFill>
                <a:effectLst/>
              </a:rPr>
              <a:t>(MOET, 2018, pp. 5-6)</a:t>
            </a:r>
          </a:p>
          <a:p>
            <a:endParaRPr lang="en-VN" dirty="0"/>
          </a:p>
        </p:txBody>
      </p:sp>
      <p:sp>
        <p:nvSpPr>
          <p:cNvPr id="4" name="Footer Placeholder 3">
            <a:extLst>
              <a:ext uri="{FF2B5EF4-FFF2-40B4-BE49-F238E27FC236}">
                <a16:creationId xmlns:a16="http://schemas.microsoft.com/office/drawing/2014/main" id="{6240D87F-365C-67D8-BEA7-B36D8C37CE2F}"/>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5CDE706C-7B7B-5F74-1D07-AAB62B5107D7}"/>
              </a:ext>
            </a:extLst>
          </p:cNvPr>
          <p:cNvSpPr>
            <a:spLocks noGrp="1"/>
          </p:cNvSpPr>
          <p:nvPr>
            <p:ph type="sldNum" sz="quarter" idx="12"/>
          </p:nvPr>
        </p:nvSpPr>
        <p:spPr/>
        <p:txBody>
          <a:bodyPr/>
          <a:lstStyle/>
          <a:p>
            <a:fld id="{A36854FA-307F-854E-96D4-DE585DB24BD3}" type="slidenum">
              <a:rPr lang="en-GB" noProof="0" smtClean="0"/>
              <a:t>4</a:t>
            </a:fld>
            <a:endParaRPr lang="en-GB" noProof="0" dirty="0"/>
          </a:p>
        </p:txBody>
      </p:sp>
    </p:spTree>
    <p:extLst>
      <p:ext uri="{BB962C8B-B14F-4D97-AF65-F5344CB8AC3E}">
        <p14:creationId xmlns:p14="http://schemas.microsoft.com/office/powerpoint/2010/main" val="3906579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611-CC31-BE68-DAC1-219B4FC0E386}"/>
              </a:ext>
            </a:extLst>
          </p:cNvPr>
          <p:cNvSpPr>
            <a:spLocks noGrp="1"/>
          </p:cNvSpPr>
          <p:nvPr>
            <p:ph type="title"/>
          </p:nvPr>
        </p:nvSpPr>
        <p:spPr/>
        <p:txBody>
          <a:bodyPr/>
          <a:lstStyle/>
          <a:p>
            <a:r>
              <a:rPr lang="en-US" dirty="0"/>
              <a:t>English Language Curriculum</a:t>
            </a:r>
            <a:endParaRPr lang="en-VN" dirty="0"/>
          </a:p>
        </p:txBody>
      </p:sp>
      <p:sp>
        <p:nvSpPr>
          <p:cNvPr id="3" name="Content Placeholder 2">
            <a:extLst>
              <a:ext uri="{FF2B5EF4-FFF2-40B4-BE49-F238E27FC236}">
                <a16:creationId xmlns:a16="http://schemas.microsoft.com/office/drawing/2014/main" id="{9BEE407B-3E5D-1834-EE8D-A72ACFC246D4}"/>
              </a:ext>
            </a:extLst>
          </p:cNvPr>
          <p:cNvSpPr>
            <a:spLocks noGrp="1"/>
          </p:cNvSpPr>
          <p:nvPr>
            <p:ph idx="1"/>
          </p:nvPr>
        </p:nvSpPr>
        <p:spPr>
          <a:xfrm>
            <a:off x="647999" y="1103971"/>
            <a:ext cx="10057171" cy="5088029"/>
          </a:xfrm>
        </p:spPr>
        <p:txBody>
          <a:bodyPr/>
          <a:lstStyle/>
          <a:p>
            <a:pPr marL="57150" indent="0">
              <a:lnSpc>
                <a:spcPct val="150000"/>
              </a:lnSpc>
              <a:buNone/>
            </a:pPr>
            <a:r>
              <a:rPr lang="en-US" sz="2600" b="1" i="0" u="none" strike="noStrike" dirty="0">
                <a:solidFill>
                  <a:srgbClr val="000000"/>
                </a:solidFill>
                <a:effectLst/>
              </a:rPr>
              <a:t>Required learning outcome</a:t>
            </a:r>
          </a:p>
          <a:p>
            <a:pPr marL="400050" indent="-342900">
              <a:lnSpc>
                <a:spcPct val="150000"/>
              </a:lnSpc>
              <a:buClr>
                <a:srgbClr val="005CB9"/>
              </a:buClr>
              <a:buFont typeface="Wingdings" pitchFamily="2" charset="2"/>
              <a:buChar char="Ø"/>
            </a:pPr>
            <a:r>
              <a:rPr lang="en-US" sz="2400" b="0" i="0" u="none" strike="noStrike" dirty="0">
                <a:effectLst/>
              </a:rPr>
              <a:t>Standard- based learning outcome</a:t>
            </a:r>
          </a:p>
          <a:p>
            <a:pPr marL="400050" indent="-342900">
              <a:lnSpc>
                <a:spcPct val="150000"/>
              </a:lnSpc>
              <a:buClr>
                <a:srgbClr val="005CB9"/>
              </a:buClr>
              <a:buFont typeface="Wingdings" pitchFamily="2" charset="2"/>
              <a:buChar char="Ø"/>
            </a:pPr>
            <a:r>
              <a:rPr lang="en-US" sz="2400" b="0" dirty="0">
                <a:solidFill>
                  <a:srgbClr val="000000"/>
                </a:solidFill>
              </a:rPr>
              <a:t>Primary education:</a:t>
            </a:r>
          </a:p>
          <a:p>
            <a:pPr lvl="4">
              <a:lnSpc>
                <a:spcPct val="150000"/>
              </a:lnSpc>
              <a:buSzPct val="96000"/>
              <a:buFont typeface="Wingdings" pitchFamily="2" charset="2"/>
              <a:buChar char="Ø"/>
            </a:pPr>
            <a:r>
              <a:rPr lang="en-US" sz="2200" dirty="0">
                <a:solidFill>
                  <a:srgbClr val="000000"/>
                </a:solidFill>
              </a:rPr>
              <a:t> Grades 1-2: English as an elective subject</a:t>
            </a:r>
          </a:p>
          <a:p>
            <a:pPr lvl="4">
              <a:lnSpc>
                <a:spcPct val="150000"/>
              </a:lnSpc>
              <a:buSzPct val="96000"/>
              <a:buFont typeface="Wingdings" pitchFamily="2" charset="2"/>
              <a:buChar char="Ø"/>
            </a:pPr>
            <a:r>
              <a:rPr lang="en-US" sz="2200" dirty="0">
                <a:solidFill>
                  <a:srgbClr val="000000"/>
                </a:solidFill>
              </a:rPr>
              <a:t> Grades 3-5: level 1/A1 (420 </a:t>
            </a:r>
            <a:r>
              <a:rPr lang="en-US" sz="2200" dirty="0" err="1">
                <a:solidFill>
                  <a:srgbClr val="000000"/>
                </a:solidFill>
              </a:rPr>
              <a:t>prds</a:t>
            </a:r>
            <a:r>
              <a:rPr lang="en-US" sz="2200" dirty="0">
                <a:solidFill>
                  <a:srgbClr val="000000"/>
                </a:solidFill>
              </a:rPr>
              <a:t>.)</a:t>
            </a:r>
          </a:p>
          <a:p>
            <a:pPr lvl="2">
              <a:lnSpc>
                <a:spcPct val="150000"/>
              </a:lnSpc>
              <a:buClr>
                <a:srgbClr val="005CB9"/>
              </a:buClr>
              <a:buFont typeface="Wingdings" pitchFamily="2" charset="2"/>
              <a:buChar char="Ø"/>
            </a:pPr>
            <a:r>
              <a:rPr lang="en-US" sz="2400" i="0" u="none" strike="noStrike" dirty="0">
                <a:solidFill>
                  <a:srgbClr val="000000"/>
                </a:solidFill>
                <a:effectLst/>
              </a:rPr>
              <a:t> Lower secondary: </a:t>
            </a:r>
            <a:r>
              <a:rPr lang="en-US" sz="2400" dirty="0">
                <a:solidFill>
                  <a:srgbClr val="000000"/>
                </a:solidFill>
              </a:rPr>
              <a:t> Grades 6-9: level 2/A2 (420 </a:t>
            </a:r>
            <a:r>
              <a:rPr lang="en-US" sz="2400" dirty="0" err="1">
                <a:solidFill>
                  <a:srgbClr val="000000"/>
                </a:solidFill>
              </a:rPr>
              <a:t>prds</a:t>
            </a:r>
            <a:r>
              <a:rPr lang="en-US" sz="2400" dirty="0">
                <a:solidFill>
                  <a:srgbClr val="000000"/>
                </a:solidFill>
              </a:rPr>
              <a:t>.)</a:t>
            </a:r>
          </a:p>
          <a:p>
            <a:pPr lvl="2">
              <a:lnSpc>
                <a:spcPct val="150000"/>
              </a:lnSpc>
              <a:buClr>
                <a:srgbClr val="005CB9"/>
              </a:buClr>
              <a:buFont typeface="Wingdings" pitchFamily="2" charset="2"/>
              <a:buChar char="Ø"/>
            </a:pPr>
            <a:r>
              <a:rPr lang="en-US" sz="2400" dirty="0">
                <a:solidFill>
                  <a:srgbClr val="000000"/>
                </a:solidFill>
              </a:rPr>
              <a:t> Upper secondary: Grades 10-12: level 3/B1= (315 </a:t>
            </a:r>
            <a:r>
              <a:rPr lang="en-US" sz="2400" dirty="0" err="1">
                <a:solidFill>
                  <a:srgbClr val="000000"/>
                </a:solidFill>
              </a:rPr>
              <a:t>prds</a:t>
            </a:r>
            <a:r>
              <a:rPr lang="en-US" sz="2400" dirty="0">
                <a:solidFill>
                  <a:srgbClr val="000000"/>
                </a:solidFill>
              </a:rPr>
              <a:t>.)</a:t>
            </a:r>
          </a:p>
          <a:p>
            <a:endParaRPr lang="en-VN" dirty="0"/>
          </a:p>
        </p:txBody>
      </p:sp>
      <p:sp>
        <p:nvSpPr>
          <p:cNvPr id="4" name="Footer Placeholder 3">
            <a:extLst>
              <a:ext uri="{FF2B5EF4-FFF2-40B4-BE49-F238E27FC236}">
                <a16:creationId xmlns:a16="http://schemas.microsoft.com/office/drawing/2014/main" id="{6240D87F-365C-67D8-BEA7-B36D8C37CE2F}"/>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5CDE706C-7B7B-5F74-1D07-AAB62B5107D7}"/>
              </a:ext>
            </a:extLst>
          </p:cNvPr>
          <p:cNvSpPr>
            <a:spLocks noGrp="1"/>
          </p:cNvSpPr>
          <p:nvPr>
            <p:ph type="sldNum" sz="quarter" idx="12"/>
          </p:nvPr>
        </p:nvSpPr>
        <p:spPr/>
        <p:txBody>
          <a:bodyPr/>
          <a:lstStyle/>
          <a:p>
            <a:fld id="{A36854FA-307F-854E-96D4-DE585DB24BD3}" type="slidenum">
              <a:rPr lang="en-GB" noProof="0" smtClean="0"/>
              <a:t>5</a:t>
            </a:fld>
            <a:endParaRPr lang="en-GB" noProof="0" dirty="0"/>
          </a:p>
        </p:txBody>
      </p:sp>
    </p:spTree>
    <p:extLst>
      <p:ext uri="{BB962C8B-B14F-4D97-AF65-F5344CB8AC3E}">
        <p14:creationId xmlns:p14="http://schemas.microsoft.com/office/powerpoint/2010/main" val="2285444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611-CC31-BE68-DAC1-219B4FC0E386}"/>
              </a:ext>
            </a:extLst>
          </p:cNvPr>
          <p:cNvSpPr>
            <a:spLocks noGrp="1"/>
          </p:cNvSpPr>
          <p:nvPr>
            <p:ph type="title"/>
          </p:nvPr>
        </p:nvSpPr>
        <p:spPr/>
        <p:txBody>
          <a:bodyPr/>
          <a:lstStyle/>
          <a:p>
            <a:r>
              <a:rPr lang="en-US" dirty="0"/>
              <a:t>English Language Curriculum</a:t>
            </a:r>
            <a:endParaRPr lang="en-VN" dirty="0"/>
          </a:p>
        </p:txBody>
      </p:sp>
      <p:sp>
        <p:nvSpPr>
          <p:cNvPr id="3" name="Content Placeholder 2">
            <a:extLst>
              <a:ext uri="{FF2B5EF4-FFF2-40B4-BE49-F238E27FC236}">
                <a16:creationId xmlns:a16="http://schemas.microsoft.com/office/drawing/2014/main" id="{9BEE407B-3E5D-1834-EE8D-A72ACFC246D4}"/>
              </a:ext>
            </a:extLst>
          </p:cNvPr>
          <p:cNvSpPr>
            <a:spLocks noGrp="1"/>
          </p:cNvSpPr>
          <p:nvPr>
            <p:ph idx="1"/>
          </p:nvPr>
        </p:nvSpPr>
        <p:spPr>
          <a:xfrm>
            <a:off x="647999" y="1103971"/>
            <a:ext cx="10057171" cy="5088029"/>
          </a:xfrm>
        </p:spPr>
        <p:txBody>
          <a:bodyPr/>
          <a:lstStyle/>
          <a:p>
            <a:pPr marL="57150" indent="0">
              <a:lnSpc>
                <a:spcPct val="150000"/>
              </a:lnSpc>
              <a:buNone/>
            </a:pPr>
            <a:r>
              <a:rPr lang="en-US" sz="2600" b="1" i="0" u="none" strike="noStrike" dirty="0">
                <a:solidFill>
                  <a:srgbClr val="000000"/>
                </a:solidFill>
                <a:effectLst/>
              </a:rPr>
              <a:t>Teaching contents</a:t>
            </a:r>
          </a:p>
          <a:p>
            <a:pPr marL="457200" lvl="1" indent="-457200">
              <a:lnSpc>
                <a:spcPct val="150000"/>
              </a:lnSpc>
              <a:buClr>
                <a:srgbClr val="005CB9"/>
              </a:buClr>
              <a:buFont typeface="Wingdings" pitchFamily="2" charset="2"/>
              <a:buChar char="Ø"/>
            </a:pPr>
            <a:r>
              <a:rPr lang="en-US" sz="2400" b="0" dirty="0"/>
              <a:t>Themes &amp; Topics: Suggestive </a:t>
            </a:r>
          </a:p>
          <a:p>
            <a:pPr marL="457200" lvl="1" indent="-457200">
              <a:lnSpc>
                <a:spcPct val="150000"/>
              </a:lnSpc>
              <a:buClr>
                <a:srgbClr val="005CB9"/>
              </a:buClr>
              <a:buFont typeface="Wingdings" pitchFamily="2" charset="2"/>
              <a:buChar char="Ø"/>
            </a:pPr>
            <a:r>
              <a:rPr lang="en-US" sz="2400" b="0" dirty="0"/>
              <a:t>Language functions</a:t>
            </a:r>
          </a:p>
          <a:p>
            <a:pPr marL="457200" lvl="1" indent="-457200">
              <a:lnSpc>
                <a:spcPct val="150000"/>
              </a:lnSpc>
              <a:buClr>
                <a:srgbClr val="005CB9"/>
              </a:buClr>
              <a:buFont typeface="Wingdings" pitchFamily="2" charset="2"/>
              <a:buChar char="Ø"/>
            </a:pPr>
            <a:r>
              <a:rPr lang="en-US" sz="2400" b="0" dirty="0"/>
              <a:t> Language contents:</a:t>
            </a:r>
          </a:p>
          <a:p>
            <a:pPr marL="1314450" lvl="2" indent="-457200">
              <a:lnSpc>
                <a:spcPct val="150000"/>
              </a:lnSpc>
              <a:buClr>
                <a:schemeClr val="accent1"/>
              </a:buClr>
              <a:buFont typeface="Wingdings" pitchFamily="2" charset="2"/>
              <a:buChar char="Ø"/>
            </a:pPr>
            <a:r>
              <a:rPr lang="en-US" sz="2200" dirty="0"/>
              <a:t>Phonics/pronunciation</a:t>
            </a:r>
          </a:p>
          <a:p>
            <a:pPr marL="1314450" lvl="2" indent="-457200">
              <a:lnSpc>
                <a:spcPct val="150000"/>
              </a:lnSpc>
              <a:buClr>
                <a:schemeClr val="accent1"/>
              </a:buClr>
              <a:buFont typeface="Wingdings" pitchFamily="2" charset="2"/>
              <a:buChar char="Ø"/>
            </a:pPr>
            <a:r>
              <a:rPr lang="en-US" sz="2200" dirty="0"/>
              <a:t>Vocabulary: Topic-based &amp; Proficiency level-based</a:t>
            </a:r>
          </a:p>
          <a:p>
            <a:pPr marL="1314450" lvl="2" indent="-457200">
              <a:lnSpc>
                <a:spcPct val="150000"/>
              </a:lnSpc>
              <a:buClr>
                <a:schemeClr val="accent1"/>
              </a:buClr>
              <a:buFont typeface="Wingdings" pitchFamily="2" charset="2"/>
              <a:buChar char="Ø"/>
            </a:pPr>
            <a:r>
              <a:rPr lang="en-US" sz="2200" dirty="0"/>
              <a:t>Grammar: Proficiency level-based &amp; suggestive</a:t>
            </a:r>
            <a:endParaRPr lang="en-US" sz="2200" dirty="0">
              <a:solidFill>
                <a:srgbClr val="000000"/>
              </a:solidFill>
            </a:endParaRPr>
          </a:p>
          <a:p>
            <a:endParaRPr lang="en-VN" dirty="0"/>
          </a:p>
        </p:txBody>
      </p:sp>
      <p:sp>
        <p:nvSpPr>
          <p:cNvPr id="4" name="Footer Placeholder 3">
            <a:extLst>
              <a:ext uri="{FF2B5EF4-FFF2-40B4-BE49-F238E27FC236}">
                <a16:creationId xmlns:a16="http://schemas.microsoft.com/office/drawing/2014/main" id="{6240D87F-365C-67D8-BEA7-B36D8C37CE2F}"/>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5CDE706C-7B7B-5F74-1D07-AAB62B5107D7}"/>
              </a:ext>
            </a:extLst>
          </p:cNvPr>
          <p:cNvSpPr>
            <a:spLocks noGrp="1"/>
          </p:cNvSpPr>
          <p:nvPr>
            <p:ph type="sldNum" sz="quarter" idx="12"/>
          </p:nvPr>
        </p:nvSpPr>
        <p:spPr/>
        <p:txBody>
          <a:bodyPr/>
          <a:lstStyle/>
          <a:p>
            <a:fld id="{A36854FA-307F-854E-96D4-DE585DB24BD3}" type="slidenum">
              <a:rPr lang="en-GB" noProof="0" smtClean="0"/>
              <a:t>6</a:t>
            </a:fld>
            <a:endParaRPr lang="en-GB" noProof="0" dirty="0"/>
          </a:p>
        </p:txBody>
      </p:sp>
    </p:spTree>
    <p:extLst>
      <p:ext uri="{BB962C8B-B14F-4D97-AF65-F5344CB8AC3E}">
        <p14:creationId xmlns:p14="http://schemas.microsoft.com/office/powerpoint/2010/main" val="358676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611-CC31-BE68-DAC1-219B4FC0E386}"/>
              </a:ext>
            </a:extLst>
          </p:cNvPr>
          <p:cNvSpPr>
            <a:spLocks noGrp="1"/>
          </p:cNvSpPr>
          <p:nvPr>
            <p:ph type="title"/>
          </p:nvPr>
        </p:nvSpPr>
        <p:spPr/>
        <p:txBody>
          <a:bodyPr/>
          <a:lstStyle/>
          <a:p>
            <a:r>
              <a:rPr lang="en-US" dirty="0"/>
              <a:t>English Language Curriculum</a:t>
            </a:r>
            <a:endParaRPr lang="en-VN" dirty="0"/>
          </a:p>
        </p:txBody>
      </p:sp>
      <p:sp>
        <p:nvSpPr>
          <p:cNvPr id="3" name="Content Placeholder 2">
            <a:extLst>
              <a:ext uri="{FF2B5EF4-FFF2-40B4-BE49-F238E27FC236}">
                <a16:creationId xmlns:a16="http://schemas.microsoft.com/office/drawing/2014/main" id="{9BEE407B-3E5D-1834-EE8D-A72ACFC246D4}"/>
              </a:ext>
            </a:extLst>
          </p:cNvPr>
          <p:cNvSpPr>
            <a:spLocks noGrp="1"/>
          </p:cNvSpPr>
          <p:nvPr>
            <p:ph idx="1"/>
          </p:nvPr>
        </p:nvSpPr>
        <p:spPr>
          <a:xfrm>
            <a:off x="647999" y="1103971"/>
            <a:ext cx="10057171" cy="5088029"/>
          </a:xfrm>
        </p:spPr>
        <p:txBody>
          <a:bodyPr/>
          <a:lstStyle/>
          <a:p>
            <a:pPr marL="57150" indent="0">
              <a:lnSpc>
                <a:spcPct val="150000"/>
              </a:lnSpc>
              <a:buNone/>
            </a:pPr>
            <a:r>
              <a:rPr lang="en-US" sz="2600" dirty="0">
                <a:solidFill>
                  <a:srgbClr val="000000"/>
                </a:solidFill>
              </a:rPr>
              <a:t>Methodology</a:t>
            </a:r>
          </a:p>
          <a:p>
            <a:pPr marL="400050" indent="-342900">
              <a:lnSpc>
                <a:spcPct val="150000"/>
              </a:lnSpc>
              <a:buClr>
                <a:srgbClr val="005CB9"/>
              </a:buClr>
              <a:buFont typeface="Wingdings" pitchFamily="2" charset="2"/>
              <a:buChar char="Ø"/>
            </a:pPr>
            <a:r>
              <a:rPr lang="en-US" sz="2400" b="0" i="1" dirty="0"/>
              <a:t>Communicative Language Teaching </a:t>
            </a:r>
            <a:r>
              <a:rPr lang="en-US" sz="2400" b="0" dirty="0"/>
              <a:t>as an approach </a:t>
            </a:r>
          </a:p>
          <a:p>
            <a:pPr marL="400050" indent="-342900">
              <a:lnSpc>
                <a:spcPct val="150000"/>
              </a:lnSpc>
              <a:buClr>
                <a:srgbClr val="005CB9"/>
              </a:buClr>
              <a:buFont typeface="Wingdings" pitchFamily="2" charset="2"/>
              <a:buChar char="Ø"/>
            </a:pPr>
            <a:r>
              <a:rPr lang="en-US" sz="2400" b="0" dirty="0"/>
              <a:t>Student-centered</a:t>
            </a:r>
            <a:r>
              <a:rPr lang="en-US" sz="2400" dirty="0"/>
              <a:t> </a:t>
            </a:r>
          </a:p>
          <a:p>
            <a:pPr marL="400050" indent="-342900">
              <a:lnSpc>
                <a:spcPct val="150000"/>
              </a:lnSpc>
              <a:buClr>
                <a:srgbClr val="005CB9"/>
              </a:buClr>
              <a:buFont typeface="Wingdings" pitchFamily="2" charset="2"/>
              <a:buChar char="Ø"/>
            </a:pPr>
            <a:r>
              <a:rPr lang="en-US" sz="2400" b="0" dirty="0"/>
              <a:t>Roles of the teacher: Educator, advisor, participant,  learner/researcher</a:t>
            </a:r>
          </a:p>
          <a:p>
            <a:pPr marL="400050" indent="-342900">
              <a:lnSpc>
                <a:spcPct val="150000"/>
              </a:lnSpc>
              <a:buClr>
                <a:srgbClr val="005CB9"/>
              </a:buClr>
              <a:buFont typeface="Wingdings" pitchFamily="2" charset="2"/>
              <a:buChar char="Ø"/>
            </a:pPr>
            <a:r>
              <a:rPr lang="en-US" sz="2400" b="0" dirty="0"/>
              <a:t>Roles of students: Negotiator, participant </a:t>
            </a:r>
          </a:p>
          <a:p>
            <a:endParaRPr lang="en-VN" dirty="0"/>
          </a:p>
        </p:txBody>
      </p:sp>
      <p:sp>
        <p:nvSpPr>
          <p:cNvPr id="4" name="Footer Placeholder 3">
            <a:extLst>
              <a:ext uri="{FF2B5EF4-FFF2-40B4-BE49-F238E27FC236}">
                <a16:creationId xmlns:a16="http://schemas.microsoft.com/office/drawing/2014/main" id="{6240D87F-365C-67D8-BEA7-B36D8C37CE2F}"/>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5CDE706C-7B7B-5F74-1D07-AAB62B5107D7}"/>
              </a:ext>
            </a:extLst>
          </p:cNvPr>
          <p:cNvSpPr>
            <a:spLocks noGrp="1"/>
          </p:cNvSpPr>
          <p:nvPr>
            <p:ph type="sldNum" sz="quarter" idx="12"/>
          </p:nvPr>
        </p:nvSpPr>
        <p:spPr/>
        <p:txBody>
          <a:bodyPr/>
          <a:lstStyle/>
          <a:p>
            <a:fld id="{A36854FA-307F-854E-96D4-DE585DB24BD3}" type="slidenum">
              <a:rPr lang="en-GB" noProof="0" smtClean="0"/>
              <a:t>7</a:t>
            </a:fld>
            <a:endParaRPr lang="en-GB" noProof="0" dirty="0"/>
          </a:p>
        </p:txBody>
      </p:sp>
    </p:spTree>
    <p:extLst>
      <p:ext uri="{BB962C8B-B14F-4D97-AF65-F5344CB8AC3E}">
        <p14:creationId xmlns:p14="http://schemas.microsoft.com/office/powerpoint/2010/main" val="1949172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611-CC31-BE68-DAC1-219B4FC0E386}"/>
              </a:ext>
            </a:extLst>
          </p:cNvPr>
          <p:cNvSpPr>
            <a:spLocks noGrp="1"/>
          </p:cNvSpPr>
          <p:nvPr>
            <p:ph type="title"/>
          </p:nvPr>
        </p:nvSpPr>
        <p:spPr/>
        <p:txBody>
          <a:bodyPr/>
          <a:lstStyle/>
          <a:p>
            <a:r>
              <a:rPr lang="en-US" dirty="0"/>
              <a:t>English Language Curriculum</a:t>
            </a:r>
            <a:endParaRPr lang="en-VN" dirty="0"/>
          </a:p>
        </p:txBody>
      </p:sp>
      <p:sp>
        <p:nvSpPr>
          <p:cNvPr id="3" name="Content Placeholder 2">
            <a:extLst>
              <a:ext uri="{FF2B5EF4-FFF2-40B4-BE49-F238E27FC236}">
                <a16:creationId xmlns:a16="http://schemas.microsoft.com/office/drawing/2014/main" id="{9BEE407B-3E5D-1834-EE8D-A72ACFC246D4}"/>
              </a:ext>
            </a:extLst>
          </p:cNvPr>
          <p:cNvSpPr>
            <a:spLocks noGrp="1"/>
          </p:cNvSpPr>
          <p:nvPr>
            <p:ph idx="1"/>
          </p:nvPr>
        </p:nvSpPr>
        <p:spPr>
          <a:xfrm>
            <a:off x="647999" y="1103971"/>
            <a:ext cx="10057171" cy="5088029"/>
          </a:xfrm>
        </p:spPr>
        <p:txBody>
          <a:bodyPr/>
          <a:lstStyle/>
          <a:p>
            <a:pPr marL="57150" indent="0">
              <a:lnSpc>
                <a:spcPct val="150000"/>
              </a:lnSpc>
              <a:buNone/>
            </a:pPr>
            <a:r>
              <a:rPr lang="en-US" sz="2600" dirty="0">
                <a:solidFill>
                  <a:srgbClr val="000000"/>
                </a:solidFill>
              </a:rPr>
              <a:t>Assessment</a:t>
            </a:r>
          </a:p>
          <a:p>
            <a:pPr marL="400050" indent="-342900">
              <a:lnSpc>
                <a:spcPct val="150000"/>
              </a:lnSpc>
              <a:buClr>
                <a:srgbClr val="005CB9"/>
              </a:buClr>
              <a:buFont typeface="Wingdings" pitchFamily="2" charset="2"/>
              <a:buChar char="Ø"/>
            </a:pPr>
            <a:r>
              <a:rPr lang="en-US" sz="2400" b="0" dirty="0"/>
              <a:t>A shift to learning-oriented assessment </a:t>
            </a:r>
          </a:p>
          <a:p>
            <a:pPr marL="760050" lvl="4" indent="-342900">
              <a:lnSpc>
                <a:spcPct val="150000"/>
              </a:lnSpc>
              <a:buFont typeface="Wingdings" pitchFamily="2" charset="2"/>
              <a:buChar char="Ø"/>
            </a:pPr>
            <a:r>
              <a:rPr lang="en-US" sz="2000" b="0" dirty="0"/>
              <a:t>Emphasizing on the use of assessment to facilitate learning</a:t>
            </a:r>
          </a:p>
          <a:p>
            <a:pPr marL="760050" lvl="4" indent="-342900">
              <a:lnSpc>
                <a:spcPct val="150000"/>
              </a:lnSpc>
              <a:buFont typeface="Wingdings" pitchFamily="2" charset="2"/>
              <a:buChar char="Ø"/>
            </a:pPr>
            <a:r>
              <a:rPr lang="en-US" sz="2000" b="0" dirty="0"/>
              <a:t>Emphasizing feedback use</a:t>
            </a:r>
          </a:p>
          <a:p>
            <a:pPr marL="760050" lvl="4" indent="-342900">
              <a:lnSpc>
                <a:spcPct val="150000"/>
              </a:lnSpc>
              <a:buFont typeface="Wingdings" pitchFamily="2" charset="2"/>
              <a:buChar char="Ø"/>
            </a:pPr>
            <a:r>
              <a:rPr lang="en-US" sz="2000" b="0" dirty="0"/>
              <a:t>Suggesting involving learners in assessment</a:t>
            </a:r>
          </a:p>
          <a:p>
            <a:pPr marL="760050" lvl="4" indent="-342900">
              <a:lnSpc>
                <a:spcPct val="150000"/>
              </a:lnSpc>
              <a:buFont typeface="Wingdings" pitchFamily="2" charset="2"/>
              <a:buChar char="Ø"/>
            </a:pPr>
            <a:r>
              <a:rPr lang="en-US" sz="2000" b="0" dirty="0"/>
              <a:t>Emphasizing both on learners’ progress and proficiency development</a:t>
            </a:r>
          </a:p>
          <a:p>
            <a:pPr marL="400050" indent="-342900">
              <a:lnSpc>
                <a:spcPct val="150000"/>
              </a:lnSpc>
              <a:buClr>
                <a:srgbClr val="005CB9"/>
              </a:buClr>
              <a:buFont typeface="Wingdings" pitchFamily="2" charset="2"/>
              <a:buChar char="Ø"/>
            </a:pPr>
            <a:r>
              <a:rPr lang="en-US" sz="2400" b="0" dirty="0"/>
              <a:t>Highlighting the use of a variety of assessment tasks</a:t>
            </a:r>
          </a:p>
          <a:p>
            <a:endParaRPr lang="en-VN" dirty="0"/>
          </a:p>
        </p:txBody>
      </p:sp>
      <p:sp>
        <p:nvSpPr>
          <p:cNvPr id="4" name="Footer Placeholder 3">
            <a:extLst>
              <a:ext uri="{FF2B5EF4-FFF2-40B4-BE49-F238E27FC236}">
                <a16:creationId xmlns:a16="http://schemas.microsoft.com/office/drawing/2014/main" id="{6240D87F-365C-67D8-BEA7-B36D8C37CE2F}"/>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5CDE706C-7B7B-5F74-1D07-AAB62B5107D7}"/>
              </a:ext>
            </a:extLst>
          </p:cNvPr>
          <p:cNvSpPr>
            <a:spLocks noGrp="1"/>
          </p:cNvSpPr>
          <p:nvPr>
            <p:ph type="sldNum" sz="quarter" idx="12"/>
          </p:nvPr>
        </p:nvSpPr>
        <p:spPr/>
        <p:txBody>
          <a:bodyPr/>
          <a:lstStyle/>
          <a:p>
            <a:fld id="{A36854FA-307F-854E-96D4-DE585DB24BD3}" type="slidenum">
              <a:rPr lang="en-GB" noProof="0" smtClean="0"/>
              <a:t>8</a:t>
            </a:fld>
            <a:endParaRPr lang="en-GB" noProof="0" dirty="0"/>
          </a:p>
        </p:txBody>
      </p:sp>
    </p:spTree>
    <p:extLst>
      <p:ext uri="{BB962C8B-B14F-4D97-AF65-F5344CB8AC3E}">
        <p14:creationId xmlns:p14="http://schemas.microsoft.com/office/powerpoint/2010/main" val="2418990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611-CC31-BE68-DAC1-219B4FC0E386}"/>
              </a:ext>
            </a:extLst>
          </p:cNvPr>
          <p:cNvSpPr>
            <a:spLocks noGrp="1"/>
          </p:cNvSpPr>
          <p:nvPr>
            <p:ph type="title"/>
          </p:nvPr>
        </p:nvSpPr>
        <p:spPr/>
        <p:txBody>
          <a:bodyPr/>
          <a:lstStyle/>
          <a:p>
            <a:r>
              <a:rPr lang="en-US" dirty="0"/>
              <a:t>Preparation for Implementation</a:t>
            </a:r>
            <a:endParaRPr lang="en-VN" b="1" dirty="0"/>
          </a:p>
        </p:txBody>
      </p:sp>
      <p:sp>
        <p:nvSpPr>
          <p:cNvPr id="3" name="Content Placeholder 2">
            <a:extLst>
              <a:ext uri="{FF2B5EF4-FFF2-40B4-BE49-F238E27FC236}">
                <a16:creationId xmlns:a16="http://schemas.microsoft.com/office/drawing/2014/main" id="{9BEE407B-3E5D-1834-EE8D-A72ACFC246D4}"/>
              </a:ext>
            </a:extLst>
          </p:cNvPr>
          <p:cNvSpPr>
            <a:spLocks noGrp="1"/>
          </p:cNvSpPr>
          <p:nvPr>
            <p:ph idx="1"/>
          </p:nvPr>
        </p:nvSpPr>
        <p:spPr>
          <a:xfrm>
            <a:off x="647999" y="1460810"/>
            <a:ext cx="10057171" cy="4731190"/>
          </a:xfrm>
        </p:spPr>
        <p:txBody>
          <a:bodyPr/>
          <a:lstStyle/>
          <a:p>
            <a:pPr marL="400050" indent="-342900">
              <a:lnSpc>
                <a:spcPct val="150000"/>
              </a:lnSpc>
              <a:buClr>
                <a:srgbClr val="005CB9"/>
              </a:buClr>
              <a:buFont typeface="Wingdings" pitchFamily="2" charset="2"/>
              <a:buChar char="Ø"/>
            </a:pPr>
            <a:r>
              <a:rPr lang="en-US" sz="2400" b="0" dirty="0">
                <a:solidFill>
                  <a:srgbClr val="000000"/>
                </a:solidFill>
              </a:rPr>
              <a:t>In-service education </a:t>
            </a:r>
          </a:p>
          <a:p>
            <a:pPr marL="400050" indent="-342900">
              <a:lnSpc>
                <a:spcPct val="150000"/>
              </a:lnSpc>
              <a:buClr>
                <a:srgbClr val="005CB9"/>
              </a:buClr>
              <a:buFont typeface="Wingdings" pitchFamily="2" charset="2"/>
              <a:buChar char="Ø"/>
            </a:pPr>
            <a:r>
              <a:rPr lang="en-US" sz="2400" b="0" dirty="0">
                <a:solidFill>
                  <a:srgbClr val="000000"/>
                </a:solidFill>
              </a:rPr>
              <a:t>Investments in instructional support</a:t>
            </a:r>
          </a:p>
          <a:p>
            <a:pPr marL="400050" indent="-342900">
              <a:lnSpc>
                <a:spcPct val="150000"/>
              </a:lnSpc>
              <a:buClr>
                <a:srgbClr val="005CB9"/>
              </a:buClr>
              <a:buFont typeface="Wingdings" pitchFamily="2" charset="2"/>
              <a:buChar char="Ø"/>
            </a:pPr>
            <a:r>
              <a:rPr lang="en-US" sz="2400" b="0" dirty="0">
                <a:solidFill>
                  <a:srgbClr val="000000"/>
                </a:solidFill>
              </a:rPr>
              <a:t>T</a:t>
            </a:r>
            <a:r>
              <a:rPr lang="en-US" sz="2400" b="0" i="0" u="none" strike="noStrike" dirty="0">
                <a:solidFill>
                  <a:srgbClr val="000000"/>
                </a:solidFill>
                <a:effectLst/>
              </a:rPr>
              <a:t>extbook appraisal</a:t>
            </a:r>
            <a:endParaRPr lang="en-US" sz="2400" b="0" i="1" dirty="0">
              <a:solidFill>
                <a:srgbClr val="000000"/>
              </a:solidFill>
            </a:endParaRPr>
          </a:p>
          <a:p>
            <a:pPr marL="400050" indent="-342900">
              <a:lnSpc>
                <a:spcPct val="150000"/>
              </a:lnSpc>
              <a:buClr>
                <a:srgbClr val="005CB9"/>
              </a:buClr>
              <a:buFont typeface="Wingdings" pitchFamily="2" charset="2"/>
              <a:buChar char="Ø"/>
            </a:pPr>
            <a:r>
              <a:rPr lang="en-US" sz="2400" b="0" i="0" u="none" strike="noStrike" dirty="0">
                <a:solidFill>
                  <a:srgbClr val="000000"/>
                </a:solidFill>
                <a:effectLst/>
              </a:rPr>
              <a:t>Textbook choices available: “</a:t>
            </a:r>
            <a:r>
              <a:rPr lang="en-US" sz="2400" b="0" i="1" u="none" strike="noStrike" dirty="0">
                <a:solidFill>
                  <a:srgbClr val="000000"/>
                </a:solidFill>
                <a:effectLst/>
              </a:rPr>
              <a:t>One curriculum, many textbooks”</a:t>
            </a:r>
          </a:p>
          <a:p>
            <a:pPr marL="400050" indent="-342900">
              <a:lnSpc>
                <a:spcPct val="150000"/>
              </a:lnSpc>
              <a:buClr>
                <a:srgbClr val="005CB9"/>
              </a:buClr>
              <a:buFont typeface="Wingdings" pitchFamily="2" charset="2"/>
              <a:buChar char="Ø"/>
            </a:pPr>
            <a:r>
              <a:rPr lang="en-US" sz="2400" b="0" u="none" strike="noStrike" dirty="0">
                <a:solidFill>
                  <a:srgbClr val="000000"/>
                </a:solidFill>
                <a:effectLst/>
              </a:rPr>
              <a:t>MOET I</a:t>
            </a:r>
            <a:r>
              <a:rPr lang="en-US" sz="2400" b="0" dirty="0">
                <a:solidFill>
                  <a:srgbClr val="000000"/>
                </a:solidFill>
              </a:rPr>
              <a:t>nstructions/Directives</a:t>
            </a:r>
            <a:endParaRPr lang="en-US" sz="2400" b="0" u="none" strike="noStrike" dirty="0">
              <a:solidFill>
                <a:srgbClr val="000000"/>
              </a:solidFill>
              <a:effectLst/>
            </a:endParaRPr>
          </a:p>
          <a:p>
            <a:endParaRPr lang="en-VN" dirty="0"/>
          </a:p>
        </p:txBody>
      </p:sp>
      <p:sp>
        <p:nvSpPr>
          <p:cNvPr id="4" name="Footer Placeholder 3">
            <a:extLst>
              <a:ext uri="{FF2B5EF4-FFF2-40B4-BE49-F238E27FC236}">
                <a16:creationId xmlns:a16="http://schemas.microsoft.com/office/drawing/2014/main" id="{6240D87F-365C-67D8-BEA7-B36D8C37CE2F}"/>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5CDE706C-7B7B-5F74-1D07-AAB62B5107D7}"/>
              </a:ext>
            </a:extLst>
          </p:cNvPr>
          <p:cNvSpPr>
            <a:spLocks noGrp="1"/>
          </p:cNvSpPr>
          <p:nvPr>
            <p:ph type="sldNum" sz="quarter" idx="12"/>
          </p:nvPr>
        </p:nvSpPr>
        <p:spPr/>
        <p:txBody>
          <a:bodyPr/>
          <a:lstStyle/>
          <a:p>
            <a:fld id="{A36854FA-307F-854E-96D4-DE585DB24BD3}" type="slidenum">
              <a:rPr lang="en-GB" noProof="0" smtClean="0"/>
              <a:t>9</a:t>
            </a:fld>
            <a:endParaRPr lang="en-GB" noProof="0" dirty="0"/>
          </a:p>
        </p:txBody>
      </p:sp>
    </p:spTree>
    <p:extLst>
      <p:ext uri="{BB962C8B-B14F-4D97-AF65-F5344CB8AC3E}">
        <p14:creationId xmlns:p14="http://schemas.microsoft.com/office/powerpoint/2010/main" val="4256709208"/>
      </p:ext>
    </p:extLst>
  </p:cSld>
  <p:clrMapOvr>
    <a:masterClrMapping/>
  </p:clrMapOvr>
</p:sld>
</file>

<file path=ppt/theme/theme1.xml><?xml version="1.0" encoding="utf-8"?>
<a:theme xmlns:a="http://schemas.openxmlformats.org/drawingml/2006/main" name="Cover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9DEF295-565D-4119-9CFA-5FDFF474518C}" vid="{8F1BC71D-B402-4C6F-8FB0-826FC2432CCE}"/>
    </a:ext>
  </a:extLst>
</a:theme>
</file>

<file path=ppt/theme/theme2.xml><?xml version="1.0" encoding="utf-8"?>
<a:theme xmlns:a="http://schemas.openxmlformats.org/drawingml/2006/main" name="Section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9DEF295-565D-4119-9CFA-5FDFF474518C}" vid="{B8320594-7952-4771-A1E7-98F1BABCEC7B}"/>
    </a:ext>
  </a:extLst>
</a:theme>
</file>

<file path=ppt/theme/theme3.xml><?xml version="1.0" encoding="utf-8"?>
<a:theme xmlns:a="http://schemas.openxmlformats.org/drawingml/2006/main" name="British Council">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9DEF295-565D-4119-9CFA-5FDFF474518C}" vid="{604A4441-5F32-4CA5-8191-D6472D98E2A6}"/>
    </a:ext>
  </a:extLst>
</a:theme>
</file>

<file path=ppt/theme/theme4.xml><?xml version="1.0" encoding="utf-8"?>
<a:theme xmlns:a="http://schemas.openxmlformats.org/drawingml/2006/main" name="British Council blank">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9DEF295-565D-4119-9CFA-5FDFF474518C}" vid="{65CA23FF-7338-4623-8B84-200853EF48A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6c23e9a-b3b1-4886-aa7c-25f380ccbb5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B9E15104F576944949AE8AD398F02D9" ma:contentTypeVersion="11" ma:contentTypeDescription="Create a new document." ma:contentTypeScope="" ma:versionID="9e103e30bb8b7cd78d13a9b7de290402">
  <xsd:schema xmlns:xsd="http://www.w3.org/2001/XMLSchema" xmlns:xs="http://www.w3.org/2001/XMLSchema" xmlns:p="http://schemas.microsoft.com/office/2006/metadata/properties" xmlns:ns2="a6c23e9a-b3b1-4886-aa7c-25f380ccbb5e" xmlns:ns3="717b0eb2-10c5-486c-90bc-6d6cc468bc44" targetNamespace="http://schemas.microsoft.com/office/2006/metadata/properties" ma:root="true" ma:fieldsID="0c8fec6792ef247c8a5f3026373ce5b1" ns2:_="" ns3:_="">
    <xsd:import namespace="a6c23e9a-b3b1-4886-aa7c-25f380ccbb5e"/>
    <xsd:import namespace="717b0eb2-10c5-486c-90bc-6d6cc468bc4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c23e9a-b3b1-4886-aa7c-25f380ccbb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d8b47c1-f241-41f3-8d01-b95036d9ee9d"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17b0eb2-10c5-486c-90bc-6d6cc468bc4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547776-A198-4D12-964D-840511495268}">
  <ds:schemaRefs>
    <ds:schemaRef ds:uri="http://schemas.microsoft.com/sharepoint/v3/contenttype/forms"/>
  </ds:schemaRefs>
</ds:datastoreItem>
</file>

<file path=customXml/itemProps2.xml><?xml version="1.0" encoding="utf-8"?>
<ds:datastoreItem xmlns:ds="http://schemas.openxmlformats.org/officeDocument/2006/customXml" ds:itemID="{8696C625-6196-4BAD-9526-2E4F197546E9}">
  <ds:schemaRefs>
    <ds:schemaRef ds:uri="http://schemas.microsoft.com/office/2006/metadata/properties"/>
    <ds:schemaRef ds:uri="http://schemas.microsoft.com/office/infopath/2007/PartnerControls"/>
    <ds:schemaRef ds:uri="a6c23e9a-b3b1-4886-aa7c-25f380ccbb5e"/>
  </ds:schemaRefs>
</ds:datastoreItem>
</file>

<file path=customXml/itemProps3.xml><?xml version="1.0" encoding="utf-8"?>
<ds:datastoreItem xmlns:ds="http://schemas.openxmlformats.org/officeDocument/2006/customXml" ds:itemID="{211BF488-E4CB-443B-87C0-A7BA91325AB0}"/>
</file>

<file path=docProps/app.xml><?xml version="1.0" encoding="utf-8"?>
<Properties xmlns="http://schemas.openxmlformats.org/officeDocument/2006/extended-properties" xmlns:vt="http://schemas.openxmlformats.org/officeDocument/2006/docPropsVTypes">
  <Template>Blank - blue widescreen</Template>
  <TotalTime>1103</TotalTime>
  <Words>2292</Words>
  <Application>Microsoft Macintosh PowerPoint</Application>
  <PresentationFormat>Widescreen</PresentationFormat>
  <Paragraphs>215</Paragraphs>
  <Slides>24</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24</vt:i4>
      </vt:variant>
    </vt:vector>
  </HeadingPairs>
  <TitlesOfParts>
    <vt:vector size="34" baseType="lpstr">
      <vt:lpstr>Calibri</vt:lpstr>
      <vt:lpstr>British Council Sans Headline</vt:lpstr>
      <vt:lpstr>Wingdings</vt:lpstr>
      <vt:lpstr>British Council Sans</vt:lpstr>
      <vt:lpstr>Arial</vt:lpstr>
      <vt:lpstr>Times New Roman</vt:lpstr>
      <vt:lpstr>Cover - white</vt:lpstr>
      <vt:lpstr>Section - white</vt:lpstr>
      <vt:lpstr>British Council</vt:lpstr>
      <vt:lpstr>British Council blank</vt:lpstr>
      <vt:lpstr>Assessing language learners  in an extended time of uncertainty</vt:lpstr>
      <vt:lpstr>In this talk</vt:lpstr>
      <vt:lpstr>The National English Language Curriculum</vt:lpstr>
      <vt:lpstr>English Language Curriculum</vt:lpstr>
      <vt:lpstr>English Language Curriculum</vt:lpstr>
      <vt:lpstr>English Language Curriculum</vt:lpstr>
      <vt:lpstr>English Language Curriculum</vt:lpstr>
      <vt:lpstr>English Language Curriculum</vt:lpstr>
      <vt:lpstr>Preparation for Implementation</vt:lpstr>
      <vt:lpstr>MOET Instructions on Assessment</vt:lpstr>
      <vt:lpstr>MOET Instructions on Assessment</vt:lpstr>
      <vt:lpstr>MOET Instructions on Assessment</vt:lpstr>
      <vt:lpstr>What do we learn about curriculum and assessment reform?</vt:lpstr>
      <vt:lpstr>What is the uncertainty? – Existing problems (2019)</vt:lpstr>
      <vt:lpstr>What makes it even more challenging?</vt:lpstr>
      <vt:lpstr>The Data</vt:lpstr>
      <vt:lpstr>What have the teachers learnt?</vt:lpstr>
      <vt:lpstr>What have the teachers learnt?</vt:lpstr>
      <vt:lpstr>What have the teachers learnt?</vt:lpstr>
      <vt:lpstr>What have the teachers learnt?</vt:lpstr>
      <vt:lpstr>So what is certain in a time of uncertainty?</vt:lpstr>
      <vt:lpstr>Implications</vt:lpstr>
      <vt:lpstr>References</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Stead, Neil (UK)</dc:creator>
  <cp:lastModifiedBy>Microsoft Office User</cp:lastModifiedBy>
  <cp:revision>52</cp:revision>
  <cp:lastPrinted>2023-03-21T09:19:49Z</cp:lastPrinted>
  <dcterms:created xsi:type="dcterms:W3CDTF">2023-03-08T14:13:32Z</dcterms:created>
  <dcterms:modified xsi:type="dcterms:W3CDTF">2023-03-24T23:43:39Z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0x010100FB9E15104F576944949AE8AD398F02D9</vt:lpwstr>
  </property>
  <property fmtid="{D5CDD505-2E9C-101B-9397-08002B2CF9AE}" pid="3" name="MediaServiceImageTags">
    <vt:lpwstr/>
  </property>
</Properties>
</file>