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7" r:id="rId4"/>
    <p:sldMasterId id="2147483759" r:id="rId5"/>
    <p:sldMasterId id="2147483660" r:id="rId6"/>
    <p:sldMasterId id="2147483700" r:id="rId7"/>
  </p:sldMasterIdLst>
  <p:notesMasterIdLst>
    <p:notesMasterId r:id="rId36"/>
  </p:notesMasterIdLst>
  <p:handoutMasterIdLst>
    <p:handoutMasterId r:id="rId37"/>
  </p:handoutMasterIdLst>
  <p:sldIdLst>
    <p:sldId id="281" r:id="rId8"/>
    <p:sldId id="328" r:id="rId9"/>
    <p:sldId id="329" r:id="rId10"/>
    <p:sldId id="330" r:id="rId11"/>
    <p:sldId id="331" r:id="rId12"/>
    <p:sldId id="336" r:id="rId13"/>
    <p:sldId id="332" r:id="rId14"/>
    <p:sldId id="333" r:id="rId15"/>
    <p:sldId id="334" r:id="rId16"/>
    <p:sldId id="337" r:id="rId17"/>
    <p:sldId id="335" r:id="rId18"/>
    <p:sldId id="339" r:id="rId19"/>
    <p:sldId id="338" r:id="rId20"/>
    <p:sldId id="340" r:id="rId21"/>
    <p:sldId id="341" r:id="rId22"/>
    <p:sldId id="343" r:id="rId23"/>
    <p:sldId id="344" r:id="rId24"/>
    <p:sldId id="345" r:id="rId25"/>
    <p:sldId id="346" r:id="rId26"/>
    <p:sldId id="347" r:id="rId27"/>
    <p:sldId id="342" r:id="rId28"/>
    <p:sldId id="348" r:id="rId29"/>
    <p:sldId id="350" r:id="rId30"/>
    <p:sldId id="349" r:id="rId31"/>
    <p:sldId id="351" r:id="rId32"/>
    <p:sldId id="352" r:id="rId33"/>
    <p:sldId id="353" r:id="rId34"/>
    <p:sldId id="322" r:id="rId35"/>
  </p:sldIdLst>
  <p:sldSz cx="12192000" cy="6858000"/>
  <p:notesSz cx="6858000" cy="9144000"/>
  <p:embeddedFontLst>
    <p:embeddedFont>
      <p:font typeface="British Council Sans" panose="020B0504020202020204" pitchFamily="34" charset="0"/>
      <p:regular r:id="rId38"/>
      <p:bold r:id="rId39"/>
      <p:italic r:id="rId40"/>
      <p:boldItalic r:id="rId41"/>
    </p:embeddedFont>
    <p:embeddedFont>
      <p:font typeface="British Council Sans Headline" panose="020B0504020202020204" pitchFamily="34" charset="0"/>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890C0-CC8A-4213-B098-309EAA9C12EC}" v="22" dt="2023-03-09T10:30:34.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9" autoAdjust="0"/>
    <p:restoredTop sz="85885" autoAdjust="0"/>
  </p:normalViewPr>
  <p:slideViewPr>
    <p:cSldViewPr snapToGrid="0" snapToObjects="1">
      <p:cViewPr>
        <p:scale>
          <a:sx n="84" d="100"/>
          <a:sy n="84" d="100"/>
        </p:scale>
        <p:origin x="-56" y="6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2.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ad, Neil (UK)" userId="82f600b3-bf3b-4f0e-984d-2bc0d0cec491" providerId="ADAL" clId="{ED49DDCE-D4D6-438C-A7D4-D287D63F392A}"/>
    <pc:docChg chg="addSld delSld modSld modMainMaster">
      <pc:chgData name="Stead, Neil (UK)" userId="82f600b3-bf3b-4f0e-984d-2bc0d0cec491" providerId="ADAL" clId="{ED49DDCE-D4D6-438C-A7D4-D287D63F392A}" dt="2023-03-09T10:25:26.905" v="5"/>
      <pc:docMkLst>
        <pc:docMk/>
      </pc:docMkLst>
      <pc:sldChg chg="setBg">
        <pc:chgData name="Stead, Neil (UK)" userId="82f600b3-bf3b-4f0e-984d-2bc0d0cec491" providerId="ADAL" clId="{ED49DDCE-D4D6-438C-A7D4-D287D63F392A}" dt="2023-03-09T10:25:26.905" v="5"/>
        <pc:sldMkLst>
          <pc:docMk/>
          <pc:sldMk cId="1569505331" sldId="281"/>
        </pc:sldMkLst>
      </pc:sldChg>
      <pc:sldChg chg="add del">
        <pc:chgData name="Stead, Neil (UK)" userId="82f600b3-bf3b-4f0e-984d-2bc0d0cec491" providerId="ADAL" clId="{ED49DDCE-D4D6-438C-A7D4-D287D63F392A}" dt="2023-03-09T10:23:44.616" v="3"/>
        <pc:sldMkLst>
          <pc:docMk/>
          <pc:sldMk cId="1169188501" sldId="322"/>
        </pc:sldMkLst>
      </pc:sldChg>
      <pc:sldMasterChg chg="setBg">
        <pc:chgData name="Stead, Neil (UK)" userId="82f600b3-bf3b-4f0e-984d-2bc0d0cec491" providerId="ADAL" clId="{ED49DDCE-D4D6-438C-A7D4-D287D63F392A}" dt="2023-03-09T10:23:06.185" v="1"/>
        <pc:sldMasterMkLst>
          <pc:docMk/>
          <pc:sldMasterMk cId="58982871" sldId="2147483727"/>
        </pc:sldMasterMkLst>
      </pc:sldMasterChg>
    </pc:docChg>
  </pc:docChgLst>
  <pc:docChgLst>
    <pc:chgData name="Stead, Neil (UK)" userId="82f600b3-bf3b-4f0e-984d-2bc0d0cec491" providerId="ADAL" clId="{139890C0-CC8A-4213-B098-309EAA9C12EC}"/>
    <pc:docChg chg="addSld delSld modSld modMainMaster">
      <pc:chgData name="Stead, Neil (UK)" userId="82f600b3-bf3b-4f0e-984d-2bc0d0cec491" providerId="ADAL" clId="{139890C0-CC8A-4213-B098-309EAA9C12EC}" dt="2023-03-09T10:30:48.510" v="16" actId="2696"/>
      <pc:docMkLst>
        <pc:docMk/>
      </pc:docMkLst>
      <pc:sldChg chg="setBg">
        <pc:chgData name="Stead, Neil (UK)" userId="82f600b3-bf3b-4f0e-984d-2bc0d0cec491" providerId="ADAL" clId="{139890C0-CC8A-4213-B098-309EAA9C12EC}" dt="2023-03-09T10:29:06.864" v="7"/>
        <pc:sldMkLst>
          <pc:docMk/>
          <pc:sldMk cId="1569505331" sldId="281"/>
        </pc:sldMkLst>
      </pc:sldChg>
      <pc:sldChg chg="add">
        <pc:chgData name="Stead, Neil (UK)" userId="82f600b3-bf3b-4f0e-984d-2bc0d0cec491" providerId="ADAL" clId="{139890C0-CC8A-4213-B098-309EAA9C12EC}" dt="2023-03-09T10:30:26.840" v="14"/>
        <pc:sldMkLst>
          <pc:docMk/>
          <pc:sldMk cId="1837610974" sldId="322"/>
        </pc:sldMkLst>
      </pc:sldChg>
      <pc:sldChg chg="add del">
        <pc:chgData name="Stead, Neil (UK)" userId="82f600b3-bf3b-4f0e-984d-2bc0d0cec491" providerId="ADAL" clId="{139890C0-CC8A-4213-B098-309EAA9C12EC}" dt="2023-03-09T10:29:52.374" v="11"/>
        <pc:sldMkLst>
          <pc:docMk/>
          <pc:sldMk cId="2504537952" sldId="322"/>
        </pc:sldMkLst>
      </pc:sldChg>
      <pc:sldChg chg="add del">
        <pc:chgData name="Stead, Neil (UK)" userId="82f600b3-bf3b-4f0e-984d-2bc0d0cec491" providerId="ADAL" clId="{139890C0-CC8A-4213-B098-309EAA9C12EC}" dt="2023-03-09T10:30:48.510" v="16" actId="2696"/>
        <pc:sldMkLst>
          <pc:docMk/>
          <pc:sldMk cId="1703410090" sldId="323"/>
        </pc:sldMkLst>
      </pc:sldChg>
      <pc:sldMasterChg chg="setBg modSldLayout">
        <pc:chgData name="Stead, Neil (UK)" userId="82f600b3-bf3b-4f0e-984d-2bc0d0cec491" providerId="ADAL" clId="{139890C0-CC8A-4213-B098-309EAA9C12EC}" dt="2023-03-09T10:29:06.864" v="7"/>
        <pc:sldMasterMkLst>
          <pc:docMk/>
          <pc:sldMasterMk cId="1248408318" sldId="2147483660"/>
        </pc:sldMasterMkLst>
        <pc:sldLayoutChg chg="setBg">
          <pc:chgData name="Stead, Neil (UK)" userId="82f600b3-bf3b-4f0e-984d-2bc0d0cec491" providerId="ADAL" clId="{139890C0-CC8A-4213-B098-309EAA9C12EC}" dt="2023-03-09T10:29:06.864" v="7"/>
          <pc:sldLayoutMkLst>
            <pc:docMk/>
            <pc:sldMasterMk cId="1248408318" sldId="2147483660"/>
            <pc:sldLayoutMk cId="2074470383" sldId="2147483662"/>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3350895512" sldId="2147483664"/>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037743431" sldId="2147483666"/>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634010198" sldId="2147483667"/>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925159295" sldId="2147483684"/>
          </pc:sldLayoutMkLst>
        </pc:sldLayoutChg>
        <pc:sldLayoutChg chg="setBg">
          <pc:chgData name="Stead, Neil (UK)" userId="82f600b3-bf3b-4f0e-984d-2bc0d0cec491" providerId="ADAL" clId="{139890C0-CC8A-4213-B098-309EAA9C12EC}" dt="2023-03-09T10:29:06.864" v="7"/>
          <pc:sldLayoutMkLst>
            <pc:docMk/>
            <pc:sldMasterMk cId="1248408318" sldId="2147483660"/>
            <pc:sldLayoutMk cId="2992826113" sldId="2147483685"/>
          </pc:sldLayoutMkLst>
        </pc:sldLayoutChg>
      </pc:sldMasterChg>
      <pc:sldMasterChg chg="setBg modSldLayout">
        <pc:chgData name="Stead, Neil (UK)" userId="82f600b3-bf3b-4f0e-984d-2bc0d0cec491" providerId="ADAL" clId="{139890C0-CC8A-4213-B098-309EAA9C12EC}" dt="2023-03-09T10:29:06.864" v="7"/>
        <pc:sldMasterMkLst>
          <pc:docMk/>
          <pc:sldMasterMk cId="3762126171" sldId="2147483700"/>
        </pc:sldMasterMkLst>
        <pc:sldLayoutChg chg="setBg">
          <pc:chgData name="Stead, Neil (UK)" userId="82f600b3-bf3b-4f0e-984d-2bc0d0cec491" providerId="ADAL" clId="{139890C0-CC8A-4213-B098-309EAA9C12EC}" dt="2023-03-09T10:29:06.864" v="7"/>
          <pc:sldLayoutMkLst>
            <pc:docMk/>
            <pc:sldMasterMk cId="3762126171" sldId="2147483700"/>
            <pc:sldLayoutMk cId="3333516388" sldId="2147483708"/>
          </pc:sldLayoutMkLst>
        </pc:sldLayoutChg>
      </pc:sldMasterChg>
      <pc:sldMasterChg chg="setBg modSldLayout">
        <pc:chgData name="Stead, Neil (UK)" userId="82f600b3-bf3b-4f0e-984d-2bc0d0cec491" providerId="ADAL" clId="{139890C0-CC8A-4213-B098-309EAA9C12EC}" dt="2023-03-09T10:29:30.088" v="9"/>
        <pc:sldMasterMkLst>
          <pc:docMk/>
          <pc:sldMasterMk cId="58982871" sldId="2147483727"/>
        </pc:sldMasterMkLst>
        <pc:sldLayoutChg chg="setBg">
          <pc:chgData name="Stead, Neil (UK)" userId="82f600b3-bf3b-4f0e-984d-2bc0d0cec491" providerId="ADAL" clId="{139890C0-CC8A-4213-B098-309EAA9C12EC}" dt="2023-03-09T10:29:06.864" v="7"/>
          <pc:sldLayoutMkLst>
            <pc:docMk/>
            <pc:sldMasterMk cId="58982871" sldId="2147483727"/>
            <pc:sldLayoutMk cId="1939506492" sldId="2147483728"/>
          </pc:sldLayoutMkLst>
        </pc:sldLayoutChg>
        <pc:sldLayoutChg chg="setBg">
          <pc:chgData name="Stead, Neil (UK)" userId="82f600b3-bf3b-4f0e-984d-2bc0d0cec491" providerId="ADAL" clId="{139890C0-CC8A-4213-B098-309EAA9C12EC}" dt="2023-03-09T10:29:06.864" v="7"/>
          <pc:sldLayoutMkLst>
            <pc:docMk/>
            <pc:sldMasterMk cId="58982871" sldId="2147483727"/>
            <pc:sldLayoutMk cId="3342158559" sldId="2147483729"/>
          </pc:sldLayoutMkLst>
        </pc:sldLayoutChg>
        <pc:sldLayoutChg chg="setBg">
          <pc:chgData name="Stead, Neil (UK)" userId="82f600b3-bf3b-4f0e-984d-2bc0d0cec491" providerId="ADAL" clId="{139890C0-CC8A-4213-B098-309EAA9C12EC}" dt="2023-03-09T10:29:06.864" v="7"/>
          <pc:sldLayoutMkLst>
            <pc:docMk/>
            <pc:sldMasterMk cId="58982871" sldId="2147483727"/>
            <pc:sldLayoutMk cId="1365415548" sldId="2147483764"/>
          </pc:sldLayoutMkLst>
        </pc:sldLayoutChg>
      </pc:sldMasterChg>
      <pc:sldMasterChg chg="setBg modSldLayout">
        <pc:chgData name="Stead, Neil (UK)" userId="82f600b3-bf3b-4f0e-984d-2bc0d0cec491" providerId="ADAL" clId="{139890C0-CC8A-4213-B098-309EAA9C12EC}" dt="2023-03-09T10:30:15.695" v="13"/>
        <pc:sldMasterMkLst>
          <pc:docMk/>
          <pc:sldMasterMk cId="1119160655" sldId="2147483759"/>
        </pc:sldMasterMkLst>
        <pc:sldLayoutChg chg="setBg">
          <pc:chgData name="Stead, Neil (UK)" userId="82f600b3-bf3b-4f0e-984d-2bc0d0cec491" providerId="ADAL" clId="{139890C0-CC8A-4213-B098-309EAA9C12EC}" dt="2023-03-09T10:29:06.864" v="7"/>
          <pc:sldLayoutMkLst>
            <pc:docMk/>
            <pc:sldMasterMk cId="1119160655" sldId="2147483759"/>
            <pc:sldLayoutMk cId="1452402591" sldId="2147483760"/>
          </pc:sldLayoutMkLst>
        </pc:sldLayoutChg>
        <pc:sldLayoutChg chg="setBg">
          <pc:chgData name="Stead, Neil (UK)" userId="82f600b3-bf3b-4f0e-984d-2bc0d0cec491" providerId="ADAL" clId="{139890C0-CC8A-4213-B098-309EAA9C12EC}" dt="2023-03-09T10:29:06.864" v="7"/>
          <pc:sldLayoutMkLst>
            <pc:docMk/>
            <pc:sldMasterMk cId="1119160655" sldId="2147483759"/>
            <pc:sldLayoutMk cId="2777072681" sldId="2147483761"/>
          </pc:sldLayoutMkLst>
        </pc:sldLayoutChg>
        <pc:sldLayoutChg chg="setBg">
          <pc:chgData name="Stead, Neil (UK)" userId="82f600b3-bf3b-4f0e-984d-2bc0d0cec491" providerId="ADAL" clId="{139890C0-CC8A-4213-B098-309EAA9C12EC}" dt="2023-03-09T10:29:06.864" v="7"/>
          <pc:sldLayoutMkLst>
            <pc:docMk/>
            <pc:sldMasterMk cId="1119160655" sldId="2147483759"/>
            <pc:sldLayoutMk cId="1323745139" sldId="2147483762"/>
          </pc:sldLayoutMkLst>
        </pc:sldLayoutChg>
        <pc:sldLayoutChg chg="setBg">
          <pc:chgData name="Stead, Neil (UK)" userId="82f600b3-bf3b-4f0e-984d-2bc0d0cec491" providerId="ADAL" clId="{139890C0-CC8A-4213-B098-309EAA9C12EC}" dt="2023-03-09T10:29:06.864" v="7"/>
          <pc:sldLayoutMkLst>
            <pc:docMk/>
            <pc:sldMasterMk cId="1119160655" sldId="2147483759"/>
            <pc:sldLayoutMk cId="379372022" sldId="214748376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nguyenthanhbinh/Desktop/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05796584208841E-2"/>
          <c:y val="3.8523274478330656E-2"/>
          <c:w val="0.54674220963172804"/>
          <c:h val="0.9293739967897271"/>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396-3C4C-B7D1-FB3EC909B56C}"/>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4396-3C4C-B7D1-FB3EC909B56C}"/>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4396-3C4C-B7D1-FB3EC909B56C}"/>
              </c:ext>
            </c:extLst>
          </c:dPt>
          <c:dPt>
            <c:idx val="3"/>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7-4396-3C4C-B7D1-FB3EC909B56C}"/>
              </c:ext>
            </c:extLst>
          </c:dPt>
          <c:dPt>
            <c:idx val="4"/>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09-4396-3C4C-B7D1-FB3EC909B56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Sheet1!$B$5:$B$9</c:f>
              <c:strCache>
                <c:ptCount val="5"/>
                <c:pt idx="0">
                  <c:v>Preschool</c:v>
                </c:pt>
                <c:pt idx="1">
                  <c:v>Primary</c:v>
                </c:pt>
                <c:pt idx="2">
                  <c:v>Lower secondary</c:v>
                </c:pt>
                <c:pt idx="3">
                  <c:v>Upper secondary</c:v>
                </c:pt>
                <c:pt idx="4">
                  <c:v>Continuing education</c:v>
                </c:pt>
              </c:strCache>
            </c:strRef>
          </c:cat>
          <c:val>
            <c:numRef>
              <c:f>Sheet1!$C$5:$C$9</c:f>
              <c:numCache>
                <c:formatCode>0.00%</c:formatCode>
                <c:ptCount val="5"/>
                <c:pt idx="0">
                  <c:v>1E-3</c:v>
                </c:pt>
                <c:pt idx="1">
                  <c:v>0.38400000000000001</c:v>
                </c:pt>
                <c:pt idx="2">
                  <c:v>0.34300000000000003</c:v>
                </c:pt>
                <c:pt idx="3" formatCode="0%">
                  <c:v>0.27</c:v>
                </c:pt>
                <c:pt idx="4">
                  <c:v>2E-3</c:v>
                </c:pt>
              </c:numCache>
            </c:numRef>
          </c:val>
          <c:extLst>
            <c:ext xmlns:c16="http://schemas.microsoft.com/office/drawing/2014/chart" uri="{C3380CC4-5D6E-409C-BE32-E72D297353CC}">
              <c16:uniqueId val="{0000000A-4396-3C4C-B7D1-FB3EC909B5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7CC93-85B3-7F44-B989-28DE5D5919B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5AAEB14A-2745-7E47-8CCD-7A84B364C26A}">
      <dgm:prSet phldrT="[Text]"/>
      <dgm:spPr/>
      <dgm:t>
        <a:bodyPr/>
        <a:lstStyle/>
        <a:p>
          <a:r>
            <a:rPr lang="en-AU" dirty="0">
              <a:solidFill>
                <a:schemeClr val="tx1"/>
              </a:solidFill>
            </a:rPr>
            <a:t>The assessment of students' learning activities must adhere to the teaching objectives and contents of the curriculum </a:t>
          </a:r>
          <a:endParaRPr lang="en-GB" dirty="0"/>
        </a:p>
      </dgm:t>
    </dgm:pt>
    <dgm:pt modelId="{C335EE83-F91C-9941-ABBB-1FDDF8A71C9E}" type="parTrans" cxnId="{4762B7FB-8732-0442-AC08-0E575ED47A6C}">
      <dgm:prSet/>
      <dgm:spPr/>
      <dgm:t>
        <a:bodyPr/>
        <a:lstStyle/>
        <a:p>
          <a:endParaRPr lang="en-GB"/>
        </a:p>
      </dgm:t>
    </dgm:pt>
    <dgm:pt modelId="{34BA91B3-CBA3-5346-B64F-D3E4B26E6CA7}" type="sibTrans" cxnId="{4762B7FB-8732-0442-AC08-0E575ED47A6C}">
      <dgm:prSet/>
      <dgm:spPr/>
      <dgm:t>
        <a:bodyPr/>
        <a:lstStyle/>
        <a:p>
          <a:endParaRPr lang="en-GB"/>
        </a:p>
      </dgm:t>
    </dgm:pt>
    <dgm:pt modelId="{EBA493D4-18E7-EF4E-A0B3-C69283DD9E04}">
      <dgm:prSet phldrT="[Text]"/>
      <dgm:spPr/>
      <dgm:t>
        <a:bodyPr/>
        <a:lstStyle/>
        <a:p>
          <a:r>
            <a:rPr lang="en-AU" dirty="0">
              <a:solidFill>
                <a:schemeClr val="tx1"/>
              </a:solidFill>
            </a:rPr>
            <a:t>Assessment should include formative assessment and summative assessment </a:t>
          </a:r>
          <a:endParaRPr lang="en-GB" dirty="0"/>
        </a:p>
      </dgm:t>
    </dgm:pt>
    <dgm:pt modelId="{01997352-E99F-C644-BF4A-6F8AE2C46E28}" type="parTrans" cxnId="{BDD84402-C1C8-1549-B684-C2BE3F144019}">
      <dgm:prSet/>
      <dgm:spPr/>
      <dgm:t>
        <a:bodyPr/>
        <a:lstStyle/>
        <a:p>
          <a:endParaRPr lang="en-GB"/>
        </a:p>
      </dgm:t>
    </dgm:pt>
    <dgm:pt modelId="{1B54ABEF-334A-DC4A-B690-7866E28A6836}" type="sibTrans" cxnId="{BDD84402-C1C8-1549-B684-C2BE3F144019}">
      <dgm:prSet/>
      <dgm:spPr/>
      <dgm:t>
        <a:bodyPr/>
        <a:lstStyle/>
        <a:p>
          <a:endParaRPr lang="en-GB"/>
        </a:p>
      </dgm:t>
    </dgm:pt>
    <dgm:pt modelId="{5FE383DE-4327-C344-9475-D2216D74EA14}">
      <dgm:prSet/>
      <dgm:spPr/>
      <dgm:t>
        <a:bodyPr/>
        <a:lstStyle/>
        <a:p>
          <a:r>
            <a:rPr lang="en-AU" dirty="0">
              <a:solidFill>
                <a:schemeClr val="tx1"/>
              </a:solidFill>
            </a:rPr>
            <a:t>Formats of assessment need to be diverse in nature and must include quantitative, qualitative and combination of quantitative and qualitative assessment throughout the learning process, combining teachers’ assessment, students’ peer assessment and self-assessment </a:t>
          </a:r>
          <a:endParaRPr lang="en-GB" dirty="0">
            <a:solidFill>
              <a:schemeClr val="tx1"/>
            </a:solidFill>
          </a:endParaRPr>
        </a:p>
      </dgm:t>
    </dgm:pt>
    <dgm:pt modelId="{67458648-4286-A349-B7A2-46008F5A3F19}" type="parTrans" cxnId="{78741B62-2710-CA4B-A27C-92C9E9DF64BE}">
      <dgm:prSet/>
      <dgm:spPr/>
    </dgm:pt>
    <dgm:pt modelId="{A7224EA5-9D9F-2D44-8CF5-A0CD8144D5C4}" type="sibTrans" cxnId="{78741B62-2710-CA4B-A27C-92C9E9DF64BE}">
      <dgm:prSet/>
      <dgm:spPr/>
    </dgm:pt>
    <dgm:pt modelId="{278CA645-A450-1049-821A-85BCE2F581DE}" type="pres">
      <dgm:prSet presAssocID="{5207CC93-85B3-7F44-B989-28DE5D5919B9}" presName="linear" presStyleCnt="0">
        <dgm:presLayoutVars>
          <dgm:animLvl val="lvl"/>
          <dgm:resizeHandles val="exact"/>
        </dgm:presLayoutVars>
      </dgm:prSet>
      <dgm:spPr/>
    </dgm:pt>
    <dgm:pt modelId="{B5675F2A-C4AC-F84D-BA14-5295B7C4178D}" type="pres">
      <dgm:prSet presAssocID="{5AAEB14A-2745-7E47-8CCD-7A84B364C26A}" presName="parentText" presStyleLbl="node1" presStyleIdx="0" presStyleCnt="3">
        <dgm:presLayoutVars>
          <dgm:chMax val="0"/>
          <dgm:bulletEnabled val="1"/>
        </dgm:presLayoutVars>
      </dgm:prSet>
      <dgm:spPr/>
    </dgm:pt>
    <dgm:pt modelId="{BFD38F63-44BC-EE47-B1AB-6744BFE51789}" type="pres">
      <dgm:prSet presAssocID="{34BA91B3-CBA3-5346-B64F-D3E4B26E6CA7}" presName="spacer" presStyleCnt="0"/>
      <dgm:spPr/>
    </dgm:pt>
    <dgm:pt modelId="{FEBB3311-DDBE-4944-A8EB-9F4FAC1EADBC}" type="pres">
      <dgm:prSet presAssocID="{EBA493D4-18E7-EF4E-A0B3-C69283DD9E04}" presName="parentText" presStyleLbl="node1" presStyleIdx="1" presStyleCnt="3">
        <dgm:presLayoutVars>
          <dgm:chMax val="0"/>
          <dgm:bulletEnabled val="1"/>
        </dgm:presLayoutVars>
      </dgm:prSet>
      <dgm:spPr/>
    </dgm:pt>
    <dgm:pt modelId="{20DF374F-3F7D-B24D-9B7B-A5AC4D61489C}" type="pres">
      <dgm:prSet presAssocID="{1B54ABEF-334A-DC4A-B690-7866E28A6836}" presName="spacer" presStyleCnt="0"/>
      <dgm:spPr/>
    </dgm:pt>
    <dgm:pt modelId="{4D37FB8C-0D30-674A-A792-488B0ADA883B}" type="pres">
      <dgm:prSet presAssocID="{5FE383DE-4327-C344-9475-D2216D74EA14}" presName="parentText" presStyleLbl="node1" presStyleIdx="2" presStyleCnt="3">
        <dgm:presLayoutVars>
          <dgm:chMax val="0"/>
          <dgm:bulletEnabled val="1"/>
        </dgm:presLayoutVars>
      </dgm:prSet>
      <dgm:spPr/>
    </dgm:pt>
  </dgm:ptLst>
  <dgm:cxnLst>
    <dgm:cxn modelId="{BDD84402-C1C8-1549-B684-C2BE3F144019}" srcId="{5207CC93-85B3-7F44-B989-28DE5D5919B9}" destId="{EBA493D4-18E7-EF4E-A0B3-C69283DD9E04}" srcOrd="1" destOrd="0" parTransId="{01997352-E99F-C644-BF4A-6F8AE2C46E28}" sibTransId="{1B54ABEF-334A-DC4A-B690-7866E28A6836}"/>
    <dgm:cxn modelId="{46D6B821-CF23-3F4C-9ACC-0CB44C06DECA}" type="presOf" srcId="{EBA493D4-18E7-EF4E-A0B3-C69283DD9E04}" destId="{FEBB3311-DDBE-4944-A8EB-9F4FAC1EADBC}" srcOrd="0" destOrd="0" presId="urn:microsoft.com/office/officeart/2005/8/layout/vList2"/>
    <dgm:cxn modelId="{78741B62-2710-CA4B-A27C-92C9E9DF64BE}" srcId="{5207CC93-85B3-7F44-B989-28DE5D5919B9}" destId="{5FE383DE-4327-C344-9475-D2216D74EA14}" srcOrd="2" destOrd="0" parTransId="{67458648-4286-A349-B7A2-46008F5A3F19}" sibTransId="{A7224EA5-9D9F-2D44-8CF5-A0CD8144D5C4}"/>
    <dgm:cxn modelId="{EED5D6A6-01BC-194B-90CB-63ADFAE6B71A}" type="presOf" srcId="{5207CC93-85B3-7F44-B989-28DE5D5919B9}" destId="{278CA645-A450-1049-821A-85BCE2F581DE}" srcOrd="0" destOrd="0" presId="urn:microsoft.com/office/officeart/2005/8/layout/vList2"/>
    <dgm:cxn modelId="{B25E44B7-8D3B-D244-83D0-A37BE9F400D6}" type="presOf" srcId="{5AAEB14A-2745-7E47-8CCD-7A84B364C26A}" destId="{B5675F2A-C4AC-F84D-BA14-5295B7C4178D}" srcOrd="0" destOrd="0" presId="urn:microsoft.com/office/officeart/2005/8/layout/vList2"/>
    <dgm:cxn modelId="{C4494CD3-36CE-B64A-B3DC-F54E05F9BC39}" type="presOf" srcId="{5FE383DE-4327-C344-9475-D2216D74EA14}" destId="{4D37FB8C-0D30-674A-A792-488B0ADA883B}" srcOrd="0" destOrd="0" presId="urn:microsoft.com/office/officeart/2005/8/layout/vList2"/>
    <dgm:cxn modelId="{4762B7FB-8732-0442-AC08-0E575ED47A6C}" srcId="{5207CC93-85B3-7F44-B989-28DE5D5919B9}" destId="{5AAEB14A-2745-7E47-8CCD-7A84B364C26A}" srcOrd="0" destOrd="0" parTransId="{C335EE83-F91C-9941-ABBB-1FDDF8A71C9E}" sibTransId="{34BA91B3-CBA3-5346-B64F-D3E4B26E6CA7}"/>
    <dgm:cxn modelId="{1E6F148B-F9B2-0444-8C0C-AEA81707A72B}" type="presParOf" srcId="{278CA645-A450-1049-821A-85BCE2F581DE}" destId="{B5675F2A-C4AC-F84D-BA14-5295B7C4178D}" srcOrd="0" destOrd="0" presId="urn:microsoft.com/office/officeart/2005/8/layout/vList2"/>
    <dgm:cxn modelId="{04BA8242-1F97-5C4E-A184-397269078ADA}" type="presParOf" srcId="{278CA645-A450-1049-821A-85BCE2F581DE}" destId="{BFD38F63-44BC-EE47-B1AB-6744BFE51789}" srcOrd="1" destOrd="0" presId="urn:microsoft.com/office/officeart/2005/8/layout/vList2"/>
    <dgm:cxn modelId="{648DCECC-6773-FC43-B1ED-BFC9C234489F}" type="presParOf" srcId="{278CA645-A450-1049-821A-85BCE2F581DE}" destId="{FEBB3311-DDBE-4944-A8EB-9F4FAC1EADBC}" srcOrd="2" destOrd="0" presId="urn:microsoft.com/office/officeart/2005/8/layout/vList2"/>
    <dgm:cxn modelId="{02BD7C5C-BA08-604E-9728-BD90914B4BB6}" type="presParOf" srcId="{278CA645-A450-1049-821A-85BCE2F581DE}" destId="{20DF374F-3F7D-B24D-9B7B-A5AC4D61489C}" srcOrd="3" destOrd="0" presId="urn:microsoft.com/office/officeart/2005/8/layout/vList2"/>
    <dgm:cxn modelId="{832AAB2A-E184-DF46-88A6-B54C69980378}" type="presParOf" srcId="{278CA645-A450-1049-821A-85BCE2F581DE}" destId="{4D37FB8C-0D30-674A-A792-488B0ADA88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ED0BF-AD05-004D-9978-49A2C5CAF8E8}"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GB"/>
        </a:p>
      </dgm:t>
    </dgm:pt>
    <dgm:pt modelId="{FB43132A-4F38-4E46-95E1-2D6B24D7BF4B}">
      <dgm:prSet phldrT="[Text]"/>
      <dgm:spPr/>
      <dgm:t>
        <a:bodyPr/>
        <a:lstStyle/>
        <a:p>
          <a:r>
            <a:rPr lang="en-AU" dirty="0">
              <a:solidFill>
                <a:schemeClr val="tx1"/>
              </a:solidFill>
            </a:rPr>
            <a:t>Primary</a:t>
          </a:r>
          <a:endParaRPr lang="en-GB" dirty="0">
            <a:solidFill>
              <a:schemeClr val="tx1"/>
            </a:solidFill>
          </a:endParaRPr>
        </a:p>
      </dgm:t>
    </dgm:pt>
    <dgm:pt modelId="{56676F39-449F-4841-9649-714B16A04689}" type="parTrans" cxnId="{3E58F9F4-42E8-2F4F-B9F4-06D6DE76E409}">
      <dgm:prSet/>
      <dgm:spPr/>
      <dgm:t>
        <a:bodyPr/>
        <a:lstStyle/>
        <a:p>
          <a:endParaRPr lang="en-GB"/>
        </a:p>
      </dgm:t>
    </dgm:pt>
    <dgm:pt modelId="{C19D1FFF-D614-134D-86B1-071BF3C9F3F6}" type="sibTrans" cxnId="{3E58F9F4-42E8-2F4F-B9F4-06D6DE76E409}">
      <dgm:prSet/>
      <dgm:spPr/>
      <dgm:t>
        <a:bodyPr/>
        <a:lstStyle/>
        <a:p>
          <a:endParaRPr lang="en-GB"/>
        </a:p>
      </dgm:t>
    </dgm:pt>
    <dgm:pt modelId="{664083AE-06E5-EC44-998E-7F5E71B6F89B}">
      <dgm:prSet phldrT="[Text]" custT="1"/>
      <dgm:spPr>
        <a:solidFill>
          <a:srgbClr val="00DCF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194310" tIns="97155" rIns="194310" bIns="97155" numCol="1" spcCol="1270" anchor="ctr" anchorCtr="0"/>
        <a:lstStyle/>
        <a:p>
          <a:pPr marL="0" lvl="0" indent="0" algn="ctr" defTabSz="2266950">
            <a:lnSpc>
              <a:spcPct val="90000"/>
            </a:lnSpc>
            <a:spcBef>
              <a:spcPct val="0"/>
            </a:spcBef>
            <a:spcAft>
              <a:spcPct val="35000"/>
            </a:spcAft>
            <a:buNone/>
          </a:pPr>
          <a:r>
            <a:rPr lang="en-GB" sz="5100" kern="1200" dirty="0">
              <a:solidFill>
                <a:srgbClr val="000000"/>
              </a:solidFill>
              <a:latin typeface="British Council Sans"/>
              <a:ea typeface="+mn-ea"/>
              <a:cs typeface="+mn-cs"/>
            </a:rPr>
            <a:t>Lower secondary</a:t>
          </a:r>
        </a:p>
      </dgm:t>
    </dgm:pt>
    <dgm:pt modelId="{3A7C19AF-292A-CE46-B38A-428FDBE04329}" type="parTrans" cxnId="{B3FE2849-D5EE-5145-AD41-D603930FCFCB}">
      <dgm:prSet/>
      <dgm:spPr/>
      <dgm:t>
        <a:bodyPr/>
        <a:lstStyle/>
        <a:p>
          <a:endParaRPr lang="en-GB"/>
        </a:p>
      </dgm:t>
    </dgm:pt>
    <dgm:pt modelId="{F50CF70A-9AAB-8F48-B7D1-60368ECA9D2D}" type="sibTrans" cxnId="{B3FE2849-D5EE-5145-AD41-D603930FCFCB}">
      <dgm:prSet/>
      <dgm:spPr/>
      <dgm:t>
        <a:bodyPr/>
        <a:lstStyle/>
        <a:p>
          <a:endParaRPr lang="en-GB"/>
        </a:p>
      </dgm:t>
    </dgm:pt>
    <dgm:pt modelId="{DFF7E3F4-A727-ED4C-97A5-FA264A538ED2}">
      <dgm:prSet/>
      <dgm:spPr/>
      <dgm:t>
        <a:bodyPr/>
        <a:lstStyle/>
        <a:p>
          <a:r>
            <a:rPr lang="en-GB" dirty="0">
              <a:solidFill>
                <a:schemeClr val="tx1"/>
              </a:solidFill>
            </a:rPr>
            <a:t>Upper secondary</a:t>
          </a:r>
        </a:p>
      </dgm:t>
    </dgm:pt>
    <dgm:pt modelId="{F601D6F8-E487-2447-A1D5-614ACA380DB4}" type="parTrans" cxnId="{FF14A9CB-61D4-9245-98BF-52129FB37F6C}">
      <dgm:prSet/>
      <dgm:spPr/>
      <dgm:t>
        <a:bodyPr/>
        <a:lstStyle/>
        <a:p>
          <a:endParaRPr lang="en-GB"/>
        </a:p>
      </dgm:t>
    </dgm:pt>
    <dgm:pt modelId="{5CD9A83B-9C97-0D49-B44F-62F5B9A516D9}" type="sibTrans" cxnId="{FF14A9CB-61D4-9245-98BF-52129FB37F6C}">
      <dgm:prSet/>
      <dgm:spPr/>
      <dgm:t>
        <a:bodyPr/>
        <a:lstStyle/>
        <a:p>
          <a:endParaRPr lang="en-GB"/>
        </a:p>
      </dgm:t>
    </dgm:pt>
    <dgm:pt modelId="{820FD2C7-47AC-AA48-BA18-D04ACF8A4C93}">
      <dgm:prSet custT="1"/>
      <dgm:spPr/>
      <dgm:t>
        <a:bodyPr/>
        <a:lstStyle/>
        <a:p>
          <a:pPr algn="ctr">
            <a:buNone/>
          </a:pPr>
          <a:r>
            <a:rPr lang="en-GB" sz="6000" dirty="0">
              <a:solidFill>
                <a:schemeClr val="tx1"/>
              </a:solidFill>
            </a:rPr>
            <a:t>Level 1</a:t>
          </a:r>
          <a:r>
            <a:rPr lang="en-GB" sz="3200" dirty="0">
              <a:solidFill>
                <a:schemeClr val="tx1"/>
              </a:solidFill>
            </a:rPr>
            <a:t> </a:t>
          </a:r>
        </a:p>
      </dgm:t>
    </dgm:pt>
    <dgm:pt modelId="{3B69ECDD-A39B-E843-A562-BD499496970A}" type="parTrans" cxnId="{5D972539-F1A9-D64E-87BD-7D51E3D26030}">
      <dgm:prSet/>
      <dgm:spPr/>
      <dgm:t>
        <a:bodyPr/>
        <a:lstStyle/>
        <a:p>
          <a:endParaRPr lang="en-GB"/>
        </a:p>
      </dgm:t>
    </dgm:pt>
    <dgm:pt modelId="{64554224-717E-2A4F-B540-5EE635D99B49}" type="sibTrans" cxnId="{5D972539-F1A9-D64E-87BD-7D51E3D26030}">
      <dgm:prSet/>
      <dgm:spPr/>
      <dgm:t>
        <a:bodyPr/>
        <a:lstStyle/>
        <a:p>
          <a:endParaRPr lang="en-GB"/>
        </a:p>
      </dgm:t>
    </dgm:pt>
    <dgm:pt modelId="{3CAC41C8-85AC-3B47-AE4D-819C516FFB0A}">
      <dgm:prSet custT="1"/>
      <dgm:spPr/>
      <dgm:t>
        <a:bodyPr/>
        <a:lstStyle/>
        <a:p>
          <a:pPr algn="ctr">
            <a:buNone/>
          </a:pPr>
          <a:r>
            <a:rPr lang="en-GB" sz="6000" dirty="0">
              <a:solidFill>
                <a:schemeClr val="tx1"/>
              </a:solidFill>
            </a:rPr>
            <a:t>Level 2</a:t>
          </a:r>
          <a:endParaRPr lang="en-GB" sz="6000" dirty="0"/>
        </a:p>
      </dgm:t>
    </dgm:pt>
    <dgm:pt modelId="{FABC1BDC-EAD3-C84D-82FA-ED3FFC024915}" type="parTrans" cxnId="{A9D4A1FC-4E28-EA41-8BFF-43E0F1ECBBAD}">
      <dgm:prSet/>
      <dgm:spPr/>
      <dgm:t>
        <a:bodyPr/>
        <a:lstStyle/>
        <a:p>
          <a:endParaRPr lang="en-GB"/>
        </a:p>
      </dgm:t>
    </dgm:pt>
    <dgm:pt modelId="{0A890FB4-B64F-794D-9FB1-F54E115A7BF7}" type="sibTrans" cxnId="{A9D4A1FC-4E28-EA41-8BFF-43E0F1ECBBAD}">
      <dgm:prSet/>
      <dgm:spPr/>
      <dgm:t>
        <a:bodyPr/>
        <a:lstStyle/>
        <a:p>
          <a:endParaRPr lang="en-GB"/>
        </a:p>
      </dgm:t>
    </dgm:pt>
    <dgm:pt modelId="{0FFF737C-ACB8-7B43-B893-C6DBA37C7BD0}">
      <dgm:prSet custT="1"/>
      <dgm:spPr/>
      <dgm:t>
        <a:bodyPr/>
        <a:lstStyle/>
        <a:p>
          <a:pPr algn="ctr">
            <a:buNone/>
          </a:pPr>
          <a:r>
            <a:rPr lang="en-GB" sz="6000" dirty="0">
              <a:solidFill>
                <a:schemeClr val="tx1"/>
              </a:solidFill>
            </a:rPr>
            <a:t>Level 3</a:t>
          </a:r>
          <a:endParaRPr lang="en-GB" sz="6000" dirty="0"/>
        </a:p>
      </dgm:t>
    </dgm:pt>
    <dgm:pt modelId="{73E6E27F-4E06-C942-9714-722D2A148613}" type="parTrans" cxnId="{1A6528EF-5386-F844-A73D-494917E73F86}">
      <dgm:prSet/>
      <dgm:spPr/>
      <dgm:t>
        <a:bodyPr/>
        <a:lstStyle/>
        <a:p>
          <a:endParaRPr lang="en-GB"/>
        </a:p>
      </dgm:t>
    </dgm:pt>
    <dgm:pt modelId="{3001BDBB-3CF9-614D-A355-C22C693A721B}" type="sibTrans" cxnId="{1A6528EF-5386-F844-A73D-494917E73F86}">
      <dgm:prSet/>
      <dgm:spPr/>
      <dgm:t>
        <a:bodyPr/>
        <a:lstStyle/>
        <a:p>
          <a:endParaRPr lang="en-GB"/>
        </a:p>
      </dgm:t>
    </dgm:pt>
    <dgm:pt modelId="{4077BF93-A074-F448-9F13-787E2242338C}" type="pres">
      <dgm:prSet presAssocID="{C9EED0BF-AD05-004D-9978-49A2C5CAF8E8}" presName="Name0" presStyleCnt="0">
        <dgm:presLayoutVars>
          <dgm:dir/>
          <dgm:animLvl val="lvl"/>
          <dgm:resizeHandles/>
        </dgm:presLayoutVars>
      </dgm:prSet>
      <dgm:spPr/>
    </dgm:pt>
    <dgm:pt modelId="{63871C48-7CD6-194F-9CC7-1C445268F1E2}" type="pres">
      <dgm:prSet presAssocID="{FB43132A-4F38-4E46-95E1-2D6B24D7BF4B}" presName="linNode" presStyleCnt="0"/>
      <dgm:spPr/>
    </dgm:pt>
    <dgm:pt modelId="{F089B94D-50C2-8845-9A71-E2FAAD2AB0AE}" type="pres">
      <dgm:prSet presAssocID="{FB43132A-4F38-4E46-95E1-2D6B24D7BF4B}" presName="parentShp" presStyleLbl="node1" presStyleIdx="0" presStyleCnt="3" custScaleX="1693012">
        <dgm:presLayoutVars>
          <dgm:bulletEnabled val="1"/>
        </dgm:presLayoutVars>
      </dgm:prSet>
      <dgm:spPr/>
    </dgm:pt>
    <dgm:pt modelId="{A30B830C-E708-594C-B89E-EFF020205B99}" type="pres">
      <dgm:prSet presAssocID="{FB43132A-4F38-4E46-95E1-2D6B24D7BF4B}" presName="childShp" presStyleLbl="bgAccFollowNode1" presStyleIdx="0" presStyleCnt="3" custScaleX="577938" custScaleY="119394">
        <dgm:presLayoutVars>
          <dgm:bulletEnabled val="1"/>
        </dgm:presLayoutVars>
      </dgm:prSet>
      <dgm:spPr/>
    </dgm:pt>
    <dgm:pt modelId="{D44E3330-3C79-F44B-BB21-210F21D9B9BC}" type="pres">
      <dgm:prSet presAssocID="{C19D1FFF-D614-134D-86B1-071BF3C9F3F6}" presName="spacing" presStyleCnt="0"/>
      <dgm:spPr/>
    </dgm:pt>
    <dgm:pt modelId="{0B5DFF07-9E2E-AD44-9129-61ED3C0EAF53}" type="pres">
      <dgm:prSet presAssocID="{664083AE-06E5-EC44-998E-7F5E71B6F89B}" presName="linNode" presStyleCnt="0"/>
      <dgm:spPr/>
    </dgm:pt>
    <dgm:pt modelId="{700FDF28-59DF-4F4A-A332-866BF0291BA9}" type="pres">
      <dgm:prSet presAssocID="{664083AE-06E5-EC44-998E-7F5E71B6F89B}" presName="parentShp" presStyleLbl="node1" presStyleIdx="1" presStyleCnt="3" custScaleX="296258">
        <dgm:presLayoutVars>
          <dgm:bulletEnabled val="1"/>
        </dgm:presLayoutVars>
      </dgm:prSet>
      <dgm:spPr>
        <a:xfrm>
          <a:off x="3626" y="1283141"/>
          <a:ext cx="8582916" cy="990731"/>
        </a:xfrm>
        <a:prstGeom prst="roundRect">
          <a:avLst/>
        </a:prstGeom>
      </dgm:spPr>
    </dgm:pt>
    <dgm:pt modelId="{5095133A-AEB4-8942-ABC9-2F2375A02D2D}" type="pres">
      <dgm:prSet presAssocID="{664083AE-06E5-EC44-998E-7F5E71B6F89B}" presName="childShp" presStyleLbl="bgAccFollowNode1" presStyleIdx="1" presStyleCnt="3">
        <dgm:presLayoutVars>
          <dgm:bulletEnabled val="1"/>
        </dgm:presLayoutVars>
      </dgm:prSet>
      <dgm:spPr/>
    </dgm:pt>
    <dgm:pt modelId="{55B168FE-C7E6-B944-8D54-F0C6DE194015}" type="pres">
      <dgm:prSet presAssocID="{F50CF70A-9AAB-8F48-B7D1-60368ECA9D2D}" presName="spacing" presStyleCnt="0"/>
      <dgm:spPr/>
    </dgm:pt>
    <dgm:pt modelId="{C09062EB-B0EF-2C4C-B085-C7A2319DB2E7}" type="pres">
      <dgm:prSet presAssocID="{DFF7E3F4-A727-ED4C-97A5-FA264A538ED2}" presName="linNode" presStyleCnt="0"/>
      <dgm:spPr/>
    </dgm:pt>
    <dgm:pt modelId="{69EC0946-D372-2F4C-9EAC-89A0538B47FF}" type="pres">
      <dgm:prSet presAssocID="{DFF7E3F4-A727-ED4C-97A5-FA264A538ED2}" presName="parentShp" presStyleLbl="node1" presStyleIdx="2" presStyleCnt="3" custScaleX="295648">
        <dgm:presLayoutVars>
          <dgm:bulletEnabled val="1"/>
        </dgm:presLayoutVars>
      </dgm:prSet>
      <dgm:spPr/>
    </dgm:pt>
    <dgm:pt modelId="{2936FC62-1FC2-6C4B-970F-B05CF2576C39}" type="pres">
      <dgm:prSet presAssocID="{DFF7E3F4-A727-ED4C-97A5-FA264A538ED2}" presName="childShp" presStyleLbl="bgAccFollowNode1" presStyleIdx="2" presStyleCnt="3">
        <dgm:presLayoutVars>
          <dgm:bulletEnabled val="1"/>
        </dgm:presLayoutVars>
      </dgm:prSet>
      <dgm:spPr/>
    </dgm:pt>
  </dgm:ptLst>
  <dgm:cxnLst>
    <dgm:cxn modelId="{73199103-A68D-3241-A488-DF0897C69AA8}" type="presOf" srcId="{C9EED0BF-AD05-004D-9978-49A2C5CAF8E8}" destId="{4077BF93-A074-F448-9F13-787E2242338C}" srcOrd="0" destOrd="0" presId="urn:microsoft.com/office/officeart/2005/8/layout/vList6"/>
    <dgm:cxn modelId="{29677C13-CE6C-2B40-BFAF-EE9A9B8200FA}" type="presOf" srcId="{664083AE-06E5-EC44-998E-7F5E71B6F89B}" destId="{700FDF28-59DF-4F4A-A332-866BF0291BA9}" srcOrd="0" destOrd="0" presId="urn:microsoft.com/office/officeart/2005/8/layout/vList6"/>
    <dgm:cxn modelId="{F200A221-9247-AA49-8ED5-2AB96BF15004}" type="presOf" srcId="{820FD2C7-47AC-AA48-BA18-D04ACF8A4C93}" destId="{A30B830C-E708-594C-B89E-EFF020205B99}" srcOrd="0" destOrd="0" presId="urn:microsoft.com/office/officeart/2005/8/layout/vList6"/>
    <dgm:cxn modelId="{787A7924-F810-1F48-815D-0A82A2FB70A4}" type="presOf" srcId="{3CAC41C8-85AC-3B47-AE4D-819C516FFB0A}" destId="{5095133A-AEB4-8942-ABC9-2F2375A02D2D}" srcOrd="0" destOrd="0" presId="urn:microsoft.com/office/officeart/2005/8/layout/vList6"/>
    <dgm:cxn modelId="{5D972539-F1A9-D64E-87BD-7D51E3D26030}" srcId="{FB43132A-4F38-4E46-95E1-2D6B24D7BF4B}" destId="{820FD2C7-47AC-AA48-BA18-D04ACF8A4C93}" srcOrd="0" destOrd="0" parTransId="{3B69ECDD-A39B-E843-A562-BD499496970A}" sibTransId="{64554224-717E-2A4F-B540-5EE635D99B49}"/>
    <dgm:cxn modelId="{B3FE2849-D5EE-5145-AD41-D603930FCFCB}" srcId="{C9EED0BF-AD05-004D-9978-49A2C5CAF8E8}" destId="{664083AE-06E5-EC44-998E-7F5E71B6F89B}" srcOrd="1" destOrd="0" parTransId="{3A7C19AF-292A-CE46-B38A-428FDBE04329}" sibTransId="{F50CF70A-9AAB-8F48-B7D1-60368ECA9D2D}"/>
    <dgm:cxn modelId="{ABD9A87D-3168-4B42-8B89-745B71802A04}" type="presOf" srcId="{0FFF737C-ACB8-7B43-B893-C6DBA37C7BD0}" destId="{2936FC62-1FC2-6C4B-970F-B05CF2576C39}" srcOrd="0" destOrd="0" presId="urn:microsoft.com/office/officeart/2005/8/layout/vList6"/>
    <dgm:cxn modelId="{E2A0A191-EF9B-2049-9688-4530B5C6E1EB}" type="presOf" srcId="{FB43132A-4F38-4E46-95E1-2D6B24D7BF4B}" destId="{F089B94D-50C2-8845-9A71-E2FAAD2AB0AE}" srcOrd="0" destOrd="0" presId="urn:microsoft.com/office/officeart/2005/8/layout/vList6"/>
    <dgm:cxn modelId="{3AD2C5BA-903C-6240-8237-CC3736DED1C4}" type="presOf" srcId="{DFF7E3F4-A727-ED4C-97A5-FA264A538ED2}" destId="{69EC0946-D372-2F4C-9EAC-89A0538B47FF}" srcOrd="0" destOrd="0" presId="urn:microsoft.com/office/officeart/2005/8/layout/vList6"/>
    <dgm:cxn modelId="{FF14A9CB-61D4-9245-98BF-52129FB37F6C}" srcId="{C9EED0BF-AD05-004D-9978-49A2C5CAF8E8}" destId="{DFF7E3F4-A727-ED4C-97A5-FA264A538ED2}" srcOrd="2" destOrd="0" parTransId="{F601D6F8-E487-2447-A1D5-614ACA380DB4}" sibTransId="{5CD9A83B-9C97-0D49-B44F-62F5B9A516D9}"/>
    <dgm:cxn modelId="{1A6528EF-5386-F844-A73D-494917E73F86}" srcId="{DFF7E3F4-A727-ED4C-97A5-FA264A538ED2}" destId="{0FFF737C-ACB8-7B43-B893-C6DBA37C7BD0}" srcOrd="0" destOrd="0" parTransId="{73E6E27F-4E06-C942-9714-722D2A148613}" sibTransId="{3001BDBB-3CF9-614D-A355-C22C693A721B}"/>
    <dgm:cxn modelId="{3E58F9F4-42E8-2F4F-B9F4-06D6DE76E409}" srcId="{C9EED0BF-AD05-004D-9978-49A2C5CAF8E8}" destId="{FB43132A-4F38-4E46-95E1-2D6B24D7BF4B}" srcOrd="0" destOrd="0" parTransId="{56676F39-449F-4841-9649-714B16A04689}" sibTransId="{C19D1FFF-D614-134D-86B1-071BF3C9F3F6}"/>
    <dgm:cxn modelId="{A9D4A1FC-4E28-EA41-8BFF-43E0F1ECBBAD}" srcId="{664083AE-06E5-EC44-998E-7F5E71B6F89B}" destId="{3CAC41C8-85AC-3B47-AE4D-819C516FFB0A}" srcOrd="0" destOrd="0" parTransId="{FABC1BDC-EAD3-C84D-82FA-ED3FFC024915}" sibTransId="{0A890FB4-B64F-794D-9FB1-F54E115A7BF7}"/>
    <dgm:cxn modelId="{323864E2-87D9-AC43-8F4E-5499538894F3}" type="presParOf" srcId="{4077BF93-A074-F448-9F13-787E2242338C}" destId="{63871C48-7CD6-194F-9CC7-1C445268F1E2}" srcOrd="0" destOrd="0" presId="urn:microsoft.com/office/officeart/2005/8/layout/vList6"/>
    <dgm:cxn modelId="{52A1388A-8E75-CC42-9CED-C5345BD543E2}" type="presParOf" srcId="{63871C48-7CD6-194F-9CC7-1C445268F1E2}" destId="{F089B94D-50C2-8845-9A71-E2FAAD2AB0AE}" srcOrd="0" destOrd="0" presId="urn:microsoft.com/office/officeart/2005/8/layout/vList6"/>
    <dgm:cxn modelId="{B47EBF16-B8E3-5143-8A2D-D70E4AE6B877}" type="presParOf" srcId="{63871C48-7CD6-194F-9CC7-1C445268F1E2}" destId="{A30B830C-E708-594C-B89E-EFF020205B99}" srcOrd="1" destOrd="0" presId="urn:microsoft.com/office/officeart/2005/8/layout/vList6"/>
    <dgm:cxn modelId="{3C57E4F8-6B33-A545-BFD6-714A2788E387}" type="presParOf" srcId="{4077BF93-A074-F448-9F13-787E2242338C}" destId="{D44E3330-3C79-F44B-BB21-210F21D9B9BC}" srcOrd="1" destOrd="0" presId="urn:microsoft.com/office/officeart/2005/8/layout/vList6"/>
    <dgm:cxn modelId="{5E77DFB0-AE8D-FB4B-88FA-985707A99E4E}" type="presParOf" srcId="{4077BF93-A074-F448-9F13-787E2242338C}" destId="{0B5DFF07-9E2E-AD44-9129-61ED3C0EAF53}" srcOrd="2" destOrd="0" presId="urn:microsoft.com/office/officeart/2005/8/layout/vList6"/>
    <dgm:cxn modelId="{4B0EDCD9-61AB-3646-94EC-C2C34B1746C7}" type="presParOf" srcId="{0B5DFF07-9E2E-AD44-9129-61ED3C0EAF53}" destId="{700FDF28-59DF-4F4A-A332-866BF0291BA9}" srcOrd="0" destOrd="0" presId="urn:microsoft.com/office/officeart/2005/8/layout/vList6"/>
    <dgm:cxn modelId="{7C93016C-23E6-B94E-8C8C-8F67F163D795}" type="presParOf" srcId="{0B5DFF07-9E2E-AD44-9129-61ED3C0EAF53}" destId="{5095133A-AEB4-8942-ABC9-2F2375A02D2D}" srcOrd="1" destOrd="0" presId="urn:microsoft.com/office/officeart/2005/8/layout/vList6"/>
    <dgm:cxn modelId="{79171B58-E4FA-3142-B66B-3EB41E2505F0}" type="presParOf" srcId="{4077BF93-A074-F448-9F13-787E2242338C}" destId="{55B168FE-C7E6-B944-8D54-F0C6DE194015}" srcOrd="3" destOrd="0" presId="urn:microsoft.com/office/officeart/2005/8/layout/vList6"/>
    <dgm:cxn modelId="{50B0ADF3-7EC3-FD46-8305-A4D3362A29AB}" type="presParOf" srcId="{4077BF93-A074-F448-9F13-787E2242338C}" destId="{C09062EB-B0EF-2C4C-B085-C7A2319DB2E7}" srcOrd="4" destOrd="0" presId="urn:microsoft.com/office/officeart/2005/8/layout/vList6"/>
    <dgm:cxn modelId="{26AC15A7-66CC-A941-B23C-FBF7BE62B5A8}" type="presParOf" srcId="{C09062EB-B0EF-2C4C-B085-C7A2319DB2E7}" destId="{69EC0946-D372-2F4C-9EAC-89A0538B47FF}" srcOrd="0" destOrd="0" presId="urn:microsoft.com/office/officeart/2005/8/layout/vList6"/>
    <dgm:cxn modelId="{6A321CF0-82E4-D847-A2A6-78C906740533}" type="presParOf" srcId="{C09062EB-B0EF-2C4C-B085-C7A2319DB2E7}" destId="{2936FC62-1FC2-6C4B-970F-B05CF2576C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049F4-3D01-7E48-B0CB-5CB96629EEB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4E1FB44D-17A2-9F43-8070-CBA6C1D988A2}">
      <dgm:prSet phldrT="[Text]"/>
      <dgm:spPr/>
      <dgm:t>
        <a:bodyPr/>
        <a:lstStyle/>
        <a:p>
          <a:r>
            <a:rPr lang="en-GB" dirty="0">
              <a:solidFill>
                <a:schemeClr val="tx1"/>
              </a:solidFill>
            </a:rPr>
            <a:t>Assessing all 4 language skills</a:t>
          </a:r>
        </a:p>
      </dgm:t>
    </dgm:pt>
    <dgm:pt modelId="{30ECE235-389B-B945-8854-707208DA475B}" type="parTrans" cxnId="{7E0F9EB5-C826-8F4A-928C-ABFB9C191D0A}">
      <dgm:prSet/>
      <dgm:spPr/>
      <dgm:t>
        <a:bodyPr/>
        <a:lstStyle/>
        <a:p>
          <a:endParaRPr lang="en-GB"/>
        </a:p>
      </dgm:t>
    </dgm:pt>
    <dgm:pt modelId="{C2A9628D-0F48-4946-97A3-A6304049F01C}" type="sibTrans" cxnId="{7E0F9EB5-C826-8F4A-928C-ABFB9C191D0A}">
      <dgm:prSet/>
      <dgm:spPr/>
      <dgm:t>
        <a:bodyPr/>
        <a:lstStyle/>
        <a:p>
          <a:endParaRPr lang="en-GB"/>
        </a:p>
      </dgm:t>
    </dgm:pt>
    <dgm:pt modelId="{A1EBFD2F-4567-1B44-8011-D26BE0BEED2A}">
      <dgm:prSet phldrT="[Text]"/>
      <dgm:spPr/>
      <dgm:t>
        <a:bodyPr/>
        <a:lstStyle/>
        <a:p>
          <a:r>
            <a:rPr lang="en-GB" dirty="0">
              <a:solidFill>
                <a:schemeClr val="tx1"/>
              </a:solidFill>
            </a:rPr>
            <a:t>Putting a strong focus on both Listening and Speaking</a:t>
          </a:r>
        </a:p>
      </dgm:t>
    </dgm:pt>
    <dgm:pt modelId="{0ED5CA4A-A499-C34F-8C44-4BFB06648B64}" type="parTrans" cxnId="{F6A7992B-000F-E145-A40A-069FE021DF1A}">
      <dgm:prSet/>
      <dgm:spPr/>
      <dgm:t>
        <a:bodyPr/>
        <a:lstStyle/>
        <a:p>
          <a:endParaRPr lang="en-GB"/>
        </a:p>
      </dgm:t>
    </dgm:pt>
    <dgm:pt modelId="{29974A4C-A8F0-2847-BEF8-95EBDC87952B}" type="sibTrans" cxnId="{F6A7992B-000F-E145-A40A-069FE021DF1A}">
      <dgm:prSet/>
      <dgm:spPr/>
      <dgm:t>
        <a:bodyPr/>
        <a:lstStyle/>
        <a:p>
          <a:endParaRPr lang="en-GB"/>
        </a:p>
      </dgm:t>
    </dgm:pt>
    <dgm:pt modelId="{22576C31-8442-5144-87B7-DCB1201FC0CE}">
      <dgm:prSet phldrT="[Text]"/>
      <dgm:spPr/>
      <dgm:t>
        <a:bodyPr/>
        <a:lstStyle/>
        <a:p>
          <a:r>
            <a:rPr lang="en-GB" dirty="0">
              <a:solidFill>
                <a:schemeClr val="tx1"/>
              </a:solidFill>
            </a:rPr>
            <a:t>Fostering formative assessment</a:t>
          </a:r>
          <a:endParaRPr lang="en-GB" dirty="0"/>
        </a:p>
      </dgm:t>
    </dgm:pt>
    <dgm:pt modelId="{535009E8-CE0B-C848-B46B-6ADE22481F05}" type="parTrans" cxnId="{2B168E8F-DDEF-8844-84C4-8C7D15B0464E}">
      <dgm:prSet/>
      <dgm:spPr/>
      <dgm:t>
        <a:bodyPr/>
        <a:lstStyle/>
        <a:p>
          <a:endParaRPr lang="en-GB"/>
        </a:p>
      </dgm:t>
    </dgm:pt>
    <dgm:pt modelId="{27FE989D-630C-244B-AD30-3D37D4B2A9D0}" type="sibTrans" cxnId="{2B168E8F-DDEF-8844-84C4-8C7D15B0464E}">
      <dgm:prSet/>
      <dgm:spPr/>
      <dgm:t>
        <a:bodyPr/>
        <a:lstStyle/>
        <a:p>
          <a:endParaRPr lang="en-GB"/>
        </a:p>
      </dgm:t>
    </dgm:pt>
    <dgm:pt modelId="{762A1810-BEC6-7A46-95BE-B13BBD95E265}" type="pres">
      <dgm:prSet presAssocID="{DAB049F4-3D01-7E48-B0CB-5CB96629EEBE}" presName="Name0" presStyleCnt="0">
        <dgm:presLayoutVars>
          <dgm:chMax val="7"/>
          <dgm:chPref val="7"/>
          <dgm:dir/>
        </dgm:presLayoutVars>
      </dgm:prSet>
      <dgm:spPr/>
    </dgm:pt>
    <dgm:pt modelId="{D195949C-2643-AA41-94C2-A981B9BCC2A5}" type="pres">
      <dgm:prSet presAssocID="{DAB049F4-3D01-7E48-B0CB-5CB96629EEBE}" presName="Name1" presStyleCnt="0"/>
      <dgm:spPr/>
    </dgm:pt>
    <dgm:pt modelId="{37749224-9E16-A84E-9715-EF1356FFF2FA}" type="pres">
      <dgm:prSet presAssocID="{DAB049F4-3D01-7E48-B0CB-5CB96629EEBE}" presName="cycle" presStyleCnt="0"/>
      <dgm:spPr/>
    </dgm:pt>
    <dgm:pt modelId="{E9198157-AC97-1B45-BE6A-BF50686C5E63}" type="pres">
      <dgm:prSet presAssocID="{DAB049F4-3D01-7E48-B0CB-5CB96629EEBE}" presName="srcNode" presStyleLbl="node1" presStyleIdx="0" presStyleCnt="3"/>
      <dgm:spPr/>
    </dgm:pt>
    <dgm:pt modelId="{0DC8824A-C337-9649-808A-6296CA707F36}" type="pres">
      <dgm:prSet presAssocID="{DAB049F4-3D01-7E48-B0CB-5CB96629EEBE}" presName="conn" presStyleLbl="parChTrans1D2" presStyleIdx="0" presStyleCnt="1"/>
      <dgm:spPr/>
    </dgm:pt>
    <dgm:pt modelId="{54184588-ECEA-274B-8738-6549BC940ADE}" type="pres">
      <dgm:prSet presAssocID="{DAB049F4-3D01-7E48-B0CB-5CB96629EEBE}" presName="extraNode" presStyleLbl="node1" presStyleIdx="0" presStyleCnt="3"/>
      <dgm:spPr/>
    </dgm:pt>
    <dgm:pt modelId="{5E7D810E-6E2F-4645-B6D4-AD52D2A34DEB}" type="pres">
      <dgm:prSet presAssocID="{DAB049F4-3D01-7E48-B0CB-5CB96629EEBE}" presName="dstNode" presStyleLbl="node1" presStyleIdx="0" presStyleCnt="3"/>
      <dgm:spPr/>
    </dgm:pt>
    <dgm:pt modelId="{D39CABD7-82C6-DB4E-A9DA-43573A2A55E5}" type="pres">
      <dgm:prSet presAssocID="{4E1FB44D-17A2-9F43-8070-CBA6C1D988A2}" presName="text_1" presStyleLbl="node1" presStyleIdx="0" presStyleCnt="3">
        <dgm:presLayoutVars>
          <dgm:bulletEnabled val="1"/>
        </dgm:presLayoutVars>
      </dgm:prSet>
      <dgm:spPr/>
    </dgm:pt>
    <dgm:pt modelId="{8D2E4039-D79D-CF42-88C3-B6DC3EA59472}" type="pres">
      <dgm:prSet presAssocID="{4E1FB44D-17A2-9F43-8070-CBA6C1D988A2}" presName="accent_1" presStyleCnt="0"/>
      <dgm:spPr/>
    </dgm:pt>
    <dgm:pt modelId="{21F13D46-18F6-C340-84C9-53194073A2BA}" type="pres">
      <dgm:prSet presAssocID="{4E1FB44D-17A2-9F43-8070-CBA6C1D988A2}" presName="accentRepeatNode" presStyleLbl="solidFgAcc1" presStyleIdx="0" presStyleCnt="3"/>
      <dgm:spPr/>
    </dgm:pt>
    <dgm:pt modelId="{758C3E2E-3C56-5141-8567-56069041D3C3}" type="pres">
      <dgm:prSet presAssocID="{A1EBFD2F-4567-1B44-8011-D26BE0BEED2A}" presName="text_2" presStyleLbl="node1" presStyleIdx="1" presStyleCnt="3">
        <dgm:presLayoutVars>
          <dgm:bulletEnabled val="1"/>
        </dgm:presLayoutVars>
      </dgm:prSet>
      <dgm:spPr/>
    </dgm:pt>
    <dgm:pt modelId="{ADE3E06A-5CFE-FC42-81E9-139F14D41B62}" type="pres">
      <dgm:prSet presAssocID="{A1EBFD2F-4567-1B44-8011-D26BE0BEED2A}" presName="accent_2" presStyleCnt="0"/>
      <dgm:spPr/>
    </dgm:pt>
    <dgm:pt modelId="{25DB07CD-581F-FE45-A339-D9B777D68069}" type="pres">
      <dgm:prSet presAssocID="{A1EBFD2F-4567-1B44-8011-D26BE0BEED2A}" presName="accentRepeatNode" presStyleLbl="solidFgAcc1" presStyleIdx="1" presStyleCnt="3"/>
      <dgm:spPr/>
    </dgm:pt>
    <dgm:pt modelId="{8413B3FC-CE90-4346-B550-322BC900DAE8}" type="pres">
      <dgm:prSet presAssocID="{22576C31-8442-5144-87B7-DCB1201FC0CE}" presName="text_3" presStyleLbl="node1" presStyleIdx="2" presStyleCnt="3">
        <dgm:presLayoutVars>
          <dgm:bulletEnabled val="1"/>
        </dgm:presLayoutVars>
      </dgm:prSet>
      <dgm:spPr/>
    </dgm:pt>
    <dgm:pt modelId="{9E404315-EDD1-4040-8320-CF1DA825B27C}" type="pres">
      <dgm:prSet presAssocID="{22576C31-8442-5144-87B7-DCB1201FC0CE}" presName="accent_3" presStyleCnt="0"/>
      <dgm:spPr/>
    </dgm:pt>
    <dgm:pt modelId="{F17F636C-2A9A-484C-AA20-7C2074296D1E}" type="pres">
      <dgm:prSet presAssocID="{22576C31-8442-5144-87B7-DCB1201FC0CE}" presName="accentRepeatNode" presStyleLbl="solidFgAcc1" presStyleIdx="2" presStyleCnt="3"/>
      <dgm:spPr/>
    </dgm:pt>
  </dgm:ptLst>
  <dgm:cxnLst>
    <dgm:cxn modelId="{1045182A-91B2-E549-8882-ECB60E2FA0BE}" type="presOf" srcId="{4E1FB44D-17A2-9F43-8070-CBA6C1D988A2}" destId="{D39CABD7-82C6-DB4E-A9DA-43573A2A55E5}" srcOrd="0" destOrd="0" presId="urn:microsoft.com/office/officeart/2008/layout/VerticalCurvedList"/>
    <dgm:cxn modelId="{F6A7992B-000F-E145-A40A-069FE021DF1A}" srcId="{DAB049F4-3D01-7E48-B0CB-5CB96629EEBE}" destId="{A1EBFD2F-4567-1B44-8011-D26BE0BEED2A}" srcOrd="1" destOrd="0" parTransId="{0ED5CA4A-A499-C34F-8C44-4BFB06648B64}" sibTransId="{29974A4C-A8F0-2847-BEF8-95EBDC87952B}"/>
    <dgm:cxn modelId="{CE86B136-92CE-7D4A-8E60-4BCADF84B247}" type="presOf" srcId="{22576C31-8442-5144-87B7-DCB1201FC0CE}" destId="{8413B3FC-CE90-4346-B550-322BC900DAE8}" srcOrd="0" destOrd="0" presId="urn:microsoft.com/office/officeart/2008/layout/VerticalCurvedList"/>
    <dgm:cxn modelId="{97758F53-899E-8D4D-B9A2-186281A4CACD}" type="presOf" srcId="{DAB049F4-3D01-7E48-B0CB-5CB96629EEBE}" destId="{762A1810-BEC6-7A46-95BE-B13BBD95E265}" srcOrd="0" destOrd="0" presId="urn:microsoft.com/office/officeart/2008/layout/VerticalCurvedList"/>
    <dgm:cxn modelId="{2B168E8F-DDEF-8844-84C4-8C7D15B0464E}" srcId="{DAB049F4-3D01-7E48-B0CB-5CB96629EEBE}" destId="{22576C31-8442-5144-87B7-DCB1201FC0CE}" srcOrd="2" destOrd="0" parTransId="{535009E8-CE0B-C848-B46B-6ADE22481F05}" sibTransId="{27FE989D-630C-244B-AD30-3D37D4B2A9D0}"/>
    <dgm:cxn modelId="{7E0F9EB5-C826-8F4A-928C-ABFB9C191D0A}" srcId="{DAB049F4-3D01-7E48-B0CB-5CB96629EEBE}" destId="{4E1FB44D-17A2-9F43-8070-CBA6C1D988A2}" srcOrd="0" destOrd="0" parTransId="{30ECE235-389B-B945-8854-707208DA475B}" sibTransId="{C2A9628D-0F48-4946-97A3-A6304049F01C}"/>
    <dgm:cxn modelId="{29E11DC1-5CAB-4746-9D6F-DD2BC82CD9E0}" type="presOf" srcId="{C2A9628D-0F48-4946-97A3-A6304049F01C}" destId="{0DC8824A-C337-9649-808A-6296CA707F36}" srcOrd="0" destOrd="0" presId="urn:microsoft.com/office/officeart/2008/layout/VerticalCurvedList"/>
    <dgm:cxn modelId="{C876B8F8-56DF-B943-BA37-4DD1C191C790}" type="presOf" srcId="{A1EBFD2F-4567-1B44-8011-D26BE0BEED2A}" destId="{758C3E2E-3C56-5141-8567-56069041D3C3}" srcOrd="0" destOrd="0" presId="urn:microsoft.com/office/officeart/2008/layout/VerticalCurvedList"/>
    <dgm:cxn modelId="{71358AEB-0CBF-A646-AACB-3A23EDC49087}" type="presParOf" srcId="{762A1810-BEC6-7A46-95BE-B13BBD95E265}" destId="{D195949C-2643-AA41-94C2-A981B9BCC2A5}" srcOrd="0" destOrd="0" presId="urn:microsoft.com/office/officeart/2008/layout/VerticalCurvedList"/>
    <dgm:cxn modelId="{B8106A14-4AC4-DC4E-82D0-C2437CB12D84}" type="presParOf" srcId="{D195949C-2643-AA41-94C2-A981B9BCC2A5}" destId="{37749224-9E16-A84E-9715-EF1356FFF2FA}" srcOrd="0" destOrd="0" presId="urn:microsoft.com/office/officeart/2008/layout/VerticalCurvedList"/>
    <dgm:cxn modelId="{1D89289F-BA99-7348-8237-A93EC6E053D5}" type="presParOf" srcId="{37749224-9E16-A84E-9715-EF1356FFF2FA}" destId="{E9198157-AC97-1B45-BE6A-BF50686C5E63}" srcOrd="0" destOrd="0" presId="urn:microsoft.com/office/officeart/2008/layout/VerticalCurvedList"/>
    <dgm:cxn modelId="{02C8A7D0-6FE4-4141-B8AD-484A86813AC1}" type="presParOf" srcId="{37749224-9E16-A84E-9715-EF1356FFF2FA}" destId="{0DC8824A-C337-9649-808A-6296CA707F36}" srcOrd="1" destOrd="0" presId="urn:microsoft.com/office/officeart/2008/layout/VerticalCurvedList"/>
    <dgm:cxn modelId="{589E5A7E-1660-A348-81AA-1CD2F7FD3123}" type="presParOf" srcId="{37749224-9E16-A84E-9715-EF1356FFF2FA}" destId="{54184588-ECEA-274B-8738-6549BC940ADE}" srcOrd="2" destOrd="0" presId="urn:microsoft.com/office/officeart/2008/layout/VerticalCurvedList"/>
    <dgm:cxn modelId="{EADC4A60-6667-7B49-B9C8-DBC58F88FC37}" type="presParOf" srcId="{37749224-9E16-A84E-9715-EF1356FFF2FA}" destId="{5E7D810E-6E2F-4645-B6D4-AD52D2A34DEB}" srcOrd="3" destOrd="0" presId="urn:microsoft.com/office/officeart/2008/layout/VerticalCurvedList"/>
    <dgm:cxn modelId="{B504D3B2-72F1-2241-B510-38AD8BA2C5A1}" type="presParOf" srcId="{D195949C-2643-AA41-94C2-A981B9BCC2A5}" destId="{D39CABD7-82C6-DB4E-A9DA-43573A2A55E5}" srcOrd="1" destOrd="0" presId="urn:microsoft.com/office/officeart/2008/layout/VerticalCurvedList"/>
    <dgm:cxn modelId="{A5E3ECF3-CABC-8D41-AF50-2DCFCDF8B452}" type="presParOf" srcId="{D195949C-2643-AA41-94C2-A981B9BCC2A5}" destId="{8D2E4039-D79D-CF42-88C3-B6DC3EA59472}" srcOrd="2" destOrd="0" presId="urn:microsoft.com/office/officeart/2008/layout/VerticalCurvedList"/>
    <dgm:cxn modelId="{63CCF34D-2DF8-EA47-AA71-34A2805FDA28}" type="presParOf" srcId="{8D2E4039-D79D-CF42-88C3-B6DC3EA59472}" destId="{21F13D46-18F6-C340-84C9-53194073A2BA}" srcOrd="0" destOrd="0" presId="urn:microsoft.com/office/officeart/2008/layout/VerticalCurvedList"/>
    <dgm:cxn modelId="{82314B3E-9CE3-584F-BBB1-E7715E0BE31F}" type="presParOf" srcId="{D195949C-2643-AA41-94C2-A981B9BCC2A5}" destId="{758C3E2E-3C56-5141-8567-56069041D3C3}" srcOrd="3" destOrd="0" presId="urn:microsoft.com/office/officeart/2008/layout/VerticalCurvedList"/>
    <dgm:cxn modelId="{3ED9E28D-682E-A344-BDD6-912D9863FED3}" type="presParOf" srcId="{D195949C-2643-AA41-94C2-A981B9BCC2A5}" destId="{ADE3E06A-5CFE-FC42-81E9-139F14D41B62}" srcOrd="4" destOrd="0" presId="urn:microsoft.com/office/officeart/2008/layout/VerticalCurvedList"/>
    <dgm:cxn modelId="{001F2883-4A51-4F42-ADC3-22A6E4383138}" type="presParOf" srcId="{ADE3E06A-5CFE-FC42-81E9-139F14D41B62}" destId="{25DB07CD-581F-FE45-A339-D9B777D68069}" srcOrd="0" destOrd="0" presId="urn:microsoft.com/office/officeart/2008/layout/VerticalCurvedList"/>
    <dgm:cxn modelId="{D99BFF9C-3DCD-D746-A8D9-CBDB60E900E7}" type="presParOf" srcId="{D195949C-2643-AA41-94C2-A981B9BCC2A5}" destId="{8413B3FC-CE90-4346-B550-322BC900DAE8}" srcOrd="5" destOrd="0" presId="urn:microsoft.com/office/officeart/2008/layout/VerticalCurvedList"/>
    <dgm:cxn modelId="{74D86AD0-9A6D-9C4A-8DBB-E8294599FCF2}" type="presParOf" srcId="{D195949C-2643-AA41-94C2-A981B9BCC2A5}" destId="{9E404315-EDD1-4040-8320-CF1DA825B27C}" srcOrd="6" destOrd="0" presId="urn:microsoft.com/office/officeart/2008/layout/VerticalCurvedList"/>
    <dgm:cxn modelId="{14DAEEC0-3595-B740-854E-A3B37BAED521}" type="presParOf" srcId="{9E404315-EDD1-4040-8320-CF1DA825B27C}" destId="{F17F636C-2A9A-484C-AA20-7C2074296D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AEE14-FC37-6C48-B885-9AAE6785492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008C84DF-0510-AF4F-A9A3-C3261337C6F0}">
      <dgm:prSet phldrT="[Text]"/>
      <dgm:spPr/>
      <dgm:t>
        <a:bodyPr/>
        <a:lstStyle/>
        <a:p>
          <a:r>
            <a:rPr lang="en-GB" dirty="0">
              <a:solidFill>
                <a:schemeClr val="tx1"/>
              </a:solidFill>
            </a:rPr>
            <a:t>Giving effective feedback</a:t>
          </a:r>
        </a:p>
      </dgm:t>
    </dgm:pt>
    <dgm:pt modelId="{CF15A639-7036-3F4B-AB64-53E64CE92725}" type="parTrans" cxnId="{22433727-5408-FC4C-A6AC-F4891D5B6295}">
      <dgm:prSet/>
      <dgm:spPr/>
      <dgm:t>
        <a:bodyPr/>
        <a:lstStyle/>
        <a:p>
          <a:endParaRPr lang="en-GB">
            <a:solidFill>
              <a:schemeClr val="tx1"/>
            </a:solidFill>
          </a:endParaRPr>
        </a:p>
      </dgm:t>
    </dgm:pt>
    <dgm:pt modelId="{28E70B95-1F83-AD49-A84C-BB77B9F543EE}" type="sibTrans" cxnId="{22433727-5408-FC4C-A6AC-F4891D5B6295}">
      <dgm:prSet/>
      <dgm:spPr/>
      <dgm:t>
        <a:bodyPr/>
        <a:lstStyle/>
        <a:p>
          <a:endParaRPr lang="en-GB">
            <a:solidFill>
              <a:schemeClr val="tx1"/>
            </a:solidFill>
          </a:endParaRPr>
        </a:p>
      </dgm:t>
    </dgm:pt>
    <dgm:pt modelId="{92079367-D070-344A-9519-E380A3D4D5F8}">
      <dgm:prSet phldrT="[Text]"/>
      <dgm:spPr/>
      <dgm:t>
        <a:bodyPr/>
        <a:lstStyle/>
        <a:p>
          <a:r>
            <a:rPr lang="en-GB" dirty="0">
              <a:solidFill>
                <a:schemeClr val="tx1"/>
              </a:solidFill>
            </a:rPr>
            <a:t>Grading</a:t>
          </a:r>
        </a:p>
      </dgm:t>
    </dgm:pt>
    <dgm:pt modelId="{2303D381-47F6-8C4D-B146-784857900FF8}" type="parTrans" cxnId="{81A47C05-A69C-7A45-83BF-7F6BF6B9D48D}">
      <dgm:prSet/>
      <dgm:spPr/>
      <dgm:t>
        <a:bodyPr/>
        <a:lstStyle/>
        <a:p>
          <a:endParaRPr lang="en-GB">
            <a:solidFill>
              <a:schemeClr val="tx1"/>
            </a:solidFill>
          </a:endParaRPr>
        </a:p>
      </dgm:t>
    </dgm:pt>
    <dgm:pt modelId="{D1A32EDE-1140-2D44-8495-5740E2291B04}" type="sibTrans" cxnId="{81A47C05-A69C-7A45-83BF-7F6BF6B9D48D}">
      <dgm:prSet/>
      <dgm:spPr/>
      <dgm:t>
        <a:bodyPr/>
        <a:lstStyle/>
        <a:p>
          <a:endParaRPr lang="en-GB">
            <a:solidFill>
              <a:schemeClr val="tx1"/>
            </a:solidFill>
          </a:endParaRPr>
        </a:p>
      </dgm:t>
    </dgm:pt>
    <dgm:pt modelId="{5B79033F-A05F-1243-B82F-9191A5DFE823}">
      <dgm:prSet/>
      <dgm:spPr/>
      <dgm:t>
        <a:bodyPr/>
        <a:lstStyle/>
        <a:p>
          <a:r>
            <a:rPr lang="en-GB" dirty="0">
              <a:solidFill>
                <a:schemeClr val="tx1"/>
              </a:solidFill>
            </a:rPr>
            <a:t>oral &amp; written feedback</a:t>
          </a:r>
        </a:p>
      </dgm:t>
    </dgm:pt>
    <dgm:pt modelId="{99C80D34-926F-9F4A-9240-04E0C842BF61}" type="parTrans" cxnId="{F4E76952-3B5F-CD44-BADF-AEF081BC3503}">
      <dgm:prSet/>
      <dgm:spPr/>
      <dgm:t>
        <a:bodyPr/>
        <a:lstStyle/>
        <a:p>
          <a:endParaRPr lang="en-GB">
            <a:solidFill>
              <a:schemeClr val="tx1"/>
            </a:solidFill>
          </a:endParaRPr>
        </a:p>
      </dgm:t>
    </dgm:pt>
    <dgm:pt modelId="{E73A26F4-0D01-714E-A4EB-D6E85AA1BF69}" type="sibTrans" cxnId="{F4E76952-3B5F-CD44-BADF-AEF081BC3503}">
      <dgm:prSet/>
      <dgm:spPr/>
      <dgm:t>
        <a:bodyPr/>
        <a:lstStyle/>
        <a:p>
          <a:endParaRPr lang="en-GB">
            <a:solidFill>
              <a:schemeClr val="tx1"/>
            </a:solidFill>
          </a:endParaRPr>
        </a:p>
      </dgm:t>
    </dgm:pt>
    <dgm:pt modelId="{D4B8E26E-AE54-FE44-82E1-99E3FC9BF720}">
      <dgm:prSet/>
      <dgm:spPr/>
      <dgm:t>
        <a:bodyPr/>
        <a:lstStyle/>
        <a:p>
          <a:r>
            <a:rPr lang="en-GB" dirty="0">
              <a:solidFill>
                <a:schemeClr val="tx1"/>
              </a:solidFill>
            </a:rPr>
            <a:t>Peer assessment</a:t>
          </a:r>
        </a:p>
      </dgm:t>
    </dgm:pt>
    <dgm:pt modelId="{746F447A-8D34-144A-AAB3-EE2231CE3209}" type="parTrans" cxnId="{3531AC64-279D-0B44-B7CB-AC44571F4E53}">
      <dgm:prSet/>
      <dgm:spPr/>
      <dgm:t>
        <a:bodyPr/>
        <a:lstStyle/>
        <a:p>
          <a:endParaRPr lang="en-GB">
            <a:solidFill>
              <a:schemeClr val="tx1"/>
            </a:solidFill>
          </a:endParaRPr>
        </a:p>
      </dgm:t>
    </dgm:pt>
    <dgm:pt modelId="{83347A3A-333D-4340-AFD6-B2C0755C4C73}" type="sibTrans" cxnId="{3531AC64-279D-0B44-B7CB-AC44571F4E53}">
      <dgm:prSet/>
      <dgm:spPr/>
      <dgm:t>
        <a:bodyPr/>
        <a:lstStyle/>
        <a:p>
          <a:endParaRPr lang="en-GB">
            <a:solidFill>
              <a:schemeClr val="tx1"/>
            </a:solidFill>
          </a:endParaRPr>
        </a:p>
      </dgm:t>
    </dgm:pt>
    <dgm:pt modelId="{7450E338-8974-F34E-BCEE-98565DB153DF}">
      <dgm:prSet/>
      <dgm:spPr/>
      <dgm:t>
        <a:bodyPr/>
        <a:lstStyle/>
        <a:p>
          <a:r>
            <a:rPr lang="en-GB" dirty="0">
              <a:solidFill>
                <a:schemeClr val="tx1"/>
              </a:solidFill>
            </a:rPr>
            <a:t>Self-assessment</a:t>
          </a:r>
        </a:p>
      </dgm:t>
    </dgm:pt>
    <dgm:pt modelId="{E804AD7C-7E95-8D44-AFC0-444CF3DE385E}" type="parTrans" cxnId="{A80F533C-774E-7547-8432-FC86164B673D}">
      <dgm:prSet/>
      <dgm:spPr/>
      <dgm:t>
        <a:bodyPr/>
        <a:lstStyle/>
        <a:p>
          <a:endParaRPr lang="en-GB">
            <a:solidFill>
              <a:schemeClr val="tx1"/>
            </a:solidFill>
          </a:endParaRPr>
        </a:p>
      </dgm:t>
    </dgm:pt>
    <dgm:pt modelId="{AEE95BBC-E3BE-CA4B-8153-B9336E84334A}" type="sibTrans" cxnId="{A80F533C-774E-7547-8432-FC86164B673D}">
      <dgm:prSet/>
      <dgm:spPr/>
      <dgm:t>
        <a:bodyPr/>
        <a:lstStyle/>
        <a:p>
          <a:endParaRPr lang="en-GB">
            <a:solidFill>
              <a:schemeClr val="tx1"/>
            </a:solidFill>
          </a:endParaRPr>
        </a:p>
      </dgm:t>
    </dgm:pt>
    <dgm:pt modelId="{EEC42CEC-3333-6447-9BE1-7A2B864249AE}" type="pres">
      <dgm:prSet presAssocID="{342AEE14-FC37-6C48-B885-9AAE67854929}" presName="linear" presStyleCnt="0">
        <dgm:presLayoutVars>
          <dgm:animLvl val="lvl"/>
          <dgm:resizeHandles val="exact"/>
        </dgm:presLayoutVars>
      </dgm:prSet>
      <dgm:spPr/>
    </dgm:pt>
    <dgm:pt modelId="{95697108-D4B2-3D49-B7F5-9A606471D384}" type="pres">
      <dgm:prSet presAssocID="{008C84DF-0510-AF4F-A9A3-C3261337C6F0}" presName="parentText" presStyleLbl="node1" presStyleIdx="0" presStyleCnt="4">
        <dgm:presLayoutVars>
          <dgm:chMax val="0"/>
          <dgm:bulletEnabled val="1"/>
        </dgm:presLayoutVars>
      </dgm:prSet>
      <dgm:spPr/>
    </dgm:pt>
    <dgm:pt modelId="{190FECC6-17CE-994C-AC5D-9BE478F4F55F}" type="pres">
      <dgm:prSet presAssocID="{008C84DF-0510-AF4F-A9A3-C3261337C6F0}" presName="childText" presStyleLbl="revTx" presStyleIdx="0" presStyleCnt="1">
        <dgm:presLayoutVars>
          <dgm:bulletEnabled val="1"/>
        </dgm:presLayoutVars>
      </dgm:prSet>
      <dgm:spPr/>
    </dgm:pt>
    <dgm:pt modelId="{DEF600CD-75C2-A74E-AE78-C01373FEA7FA}" type="pres">
      <dgm:prSet presAssocID="{92079367-D070-344A-9519-E380A3D4D5F8}" presName="parentText" presStyleLbl="node1" presStyleIdx="1" presStyleCnt="4">
        <dgm:presLayoutVars>
          <dgm:chMax val="0"/>
          <dgm:bulletEnabled val="1"/>
        </dgm:presLayoutVars>
      </dgm:prSet>
      <dgm:spPr/>
    </dgm:pt>
    <dgm:pt modelId="{9A23B5FF-9A9D-474C-B3D0-D55F7A637637}" type="pres">
      <dgm:prSet presAssocID="{D1A32EDE-1140-2D44-8495-5740E2291B04}" presName="spacer" presStyleCnt="0"/>
      <dgm:spPr/>
    </dgm:pt>
    <dgm:pt modelId="{231A012F-635D-0E47-9BDA-92798A1E88D1}" type="pres">
      <dgm:prSet presAssocID="{D4B8E26E-AE54-FE44-82E1-99E3FC9BF720}" presName="parentText" presStyleLbl="node1" presStyleIdx="2" presStyleCnt="4">
        <dgm:presLayoutVars>
          <dgm:chMax val="0"/>
          <dgm:bulletEnabled val="1"/>
        </dgm:presLayoutVars>
      </dgm:prSet>
      <dgm:spPr/>
    </dgm:pt>
    <dgm:pt modelId="{2CBF1912-051A-9442-8F9A-D3038ACDC1F9}" type="pres">
      <dgm:prSet presAssocID="{83347A3A-333D-4340-AFD6-B2C0755C4C73}" presName="spacer" presStyleCnt="0"/>
      <dgm:spPr/>
    </dgm:pt>
    <dgm:pt modelId="{385B1258-1130-6C45-8ED4-54435E02D552}" type="pres">
      <dgm:prSet presAssocID="{7450E338-8974-F34E-BCEE-98565DB153DF}" presName="parentText" presStyleLbl="node1" presStyleIdx="3" presStyleCnt="4">
        <dgm:presLayoutVars>
          <dgm:chMax val="0"/>
          <dgm:bulletEnabled val="1"/>
        </dgm:presLayoutVars>
      </dgm:prSet>
      <dgm:spPr/>
    </dgm:pt>
  </dgm:ptLst>
  <dgm:cxnLst>
    <dgm:cxn modelId="{81A47C05-A69C-7A45-83BF-7F6BF6B9D48D}" srcId="{342AEE14-FC37-6C48-B885-9AAE67854929}" destId="{92079367-D070-344A-9519-E380A3D4D5F8}" srcOrd="1" destOrd="0" parTransId="{2303D381-47F6-8C4D-B146-784857900FF8}" sibTransId="{D1A32EDE-1140-2D44-8495-5740E2291B04}"/>
    <dgm:cxn modelId="{901FF61A-98DD-2345-8777-ADF62F45D352}" type="presOf" srcId="{342AEE14-FC37-6C48-B885-9AAE67854929}" destId="{EEC42CEC-3333-6447-9BE1-7A2B864249AE}" srcOrd="0" destOrd="0" presId="urn:microsoft.com/office/officeart/2005/8/layout/vList2"/>
    <dgm:cxn modelId="{22433727-5408-FC4C-A6AC-F4891D5B6295}" srcId="{342AEE14-FC37-6C48-B885-9AAE67854929}" destId="{008C84DF-0510-AF4F-A9A3-C3261337C6F0}" srcOrd="0" destOrd="0" parTransId="{CF15A639-7036-3F4B-AB64-53E64CE92725}" sibTransId="{28E70B95-1F83-AD49-A84C-BB77B9F543EE}"/>
    <dgm:cxn modelId="{91223028-A82D-3C4C-B6DD-18233C52941E}" type="presOf" srcId="{92079367-D070-344A-9519-E380A3D4D5F8}" destId="{DEF600CD-75C2-A74E-AE78-C01373FEA7FA}" srcOrd="0" destOrd="0" presId="urn:microsoft.com/office/officeart/2005/8/layout/vList2"/>
    <dgm:cxn modelId="{B860372F-7D0A-7242-B81F-C7F623F5444D}" type="presOf" srcId="{5B79033F-A05F-1243-B82F-9191A5DFE823}" destId="{190FECC6-17CE-994C-AC5D-9BE478F4F55F}" srcOrd="0" destOrd="0" presId="urn:microsoft.com/office/officeart/2005/8/layout/vList2"/>
    <dgm:cxn modelId="{A80F533C-774E-7547-8432-FC86164B673D}" srcId="{342AEE14-FC37-6C48-B885-9AAE67854929}" destId="{7450E338-8974-F34E-BCEE-98565DB153DF}" srcOrd="3" destOrd="0" parTransId="{E804AD7C-7E95-8D44-AFC0-444CF3DE385E}" sibTransId="{AEE95BBC-E3BE-CA4B-8153-B9336E84334A}"/>
    <dgm:cxn modelId="{F4E76952-3B5F-CD44-BADF-AEF081BC3503}" srcId="{008C84DF-0510-AF4F-A9A3-C3261337C6F0}" destId="{5B79033F-A05F-1243-B82F-9191A5DFE823}" srcOrd="0" destOrd="0" parTransId="{99C80D34-926F-9F4A-9240-04E0C842BF61}" sibTransId="{E73A26F4-0D01-714E-A4EB-D6E85AA1BF69}"/>
    <dgm:cxn modelId="{3531AC64-279D-0B44-B7CB-AC44571F4E53}" srcId="{342AEE14-FC37-6C48-B885-9AAE67854929}" destId="{D4B8E26E-AE54-FE44-82E1-99E3FC9BF720}" srcOrd="2" destOrd="0" parTransId="{746F447A-8D34-144A-AAB3-EE2231CE3209}" sibTransId="{83347A3A-333D-4340-AFD6-B2C0755C4C73}"/>
    <dgm:cxn modelId="{F46AF56E-F3F1-0B4D-B093-97BE64E2A2B0}" type="presOf" srcId="{D4B8E26E-AE54-FE44-82E1-99E3FC9BF720}" destId="{231A012F-635D-0E47-9BDA-92798A1E88D1}" srcOrd="0" destOrd="0" presId="urn:microsoft.com/office/officeart/2005/8/layout/vList2"/>
    <dgm:cxn modelId="{819F7681-0AAC-C144-B364-761F1A8C5662}" type="presOf" srcId="{008C84DF-0510-AF4F-A9A3-C3261337C6F0}" destId="{95697108-D4B2-3D49-B7F5-9A606471D384}" srcOrd="0" destOrd="0" presId="urn:microsoft.com/office/officeart/2005/8/layout/vList2"/>
    <dgm:cxn modelId="{623A758F-9F6A-514F-B8AF-225605F46564}" type="presOf" srcId="{7450E338-8974-F34E-BCEE-98565DB153DF}" destId="{385B1258-1130-6C45-8ED4-54435E02D552}" srcOrd="0" destOrd="0" presId="urn:microsoft.com/office/officeart/2005/8/layout/vList2"/>
    <dgm:cxn modelId="{0D5503C1-98F9-BD4B-AAF9-3688ED572E0D}" type="presParOf" srcId="{EEC42CEC-3333-6447-9BE1-7A2B864249AE}" destId="{95697108-D4B2-3D49-B7F5-9A606471D384}" srcOrd="0" destOrd="0" presId="urn:microsoft.com/office/officeart/2005/8/layout/vList2"/>
    <dgm:cxn modelId="{8C94CD06-5037-054F-848D-8CD839263FF0}" type="presParOf" srcId="{EEC42CEC-3333-6447-9BE1-7A2B864249AE}" destId="{190FECC6-17CE-994C-AC5D-9BE478F4F55F}" srcOrd="1" destOrd="0" presId="urn:microsoft.com/office/officeart/2005/8/layout/vList2"/>
    <dgm:cxn modelId="{011EDDF8-E4AA-5A49-87A4-19ACA4A58443}" type="presParOf" srcId="{EEC42CEC-3333-6447-9BE1-7A2B864249AE}" destId="{DEF600CD-75C2-A74E-AE78-C01373FEA7FA}" srcOrd="2" destOrd="0" presId="urn:microsoft.com/office/officeart/2005/8/layout/vList2"/>
    <dgm:cxn modelId="{67B1BF14-2D3E-8943-927F-7236E9D10F3A}" type="presParOf" srcId="{EEC42CEC-3333-6447-9BE1-7A2B864249AE}" destId="{9A23B5FF-9A9D-474C-B3D0-D55F7A637637}" srcOrd="3" destOrd="0" presId="urn:microsoft.com/office/officeart/2005/8/layout/vList2"/>
    <dgm:cxn modelId="{B96582C3-9119-004F-93A4-2CCA15B815F6}" type="presParOf" srcId="{EEC42CEC-3333-6447-9BE1-7A2B864249AE}" destId="{231A012F-635D-0E47-9BDA-92798A1E88D1}" srcOrd="4" destOrd="0" presId="urn:microsoft.com/office/officeart/2005/8/layout/vList2"/>
    <dgm:cxn modelId="{0546C675-8484-3441-A6FB-06E1F1CCBB77}" type="presParOf" srcId="{EEC42CEC-3333-6447-9BE1-7A2B864249AE}" destId="{2CBF1912-051A-9442-8F9A-D3038ACDC1F9}" srcOrd="5" destOrd="0" presId="urn:microsoft.com/office/officeart/2005/8/layout/vList2"/>
    <dgm:cxn modelId="{84150F1A-792D-524C-B924-5FF637D2D2BA}" type="presParOf" srcId="{EEC42CEC-3333-6447-9BE1-7A2B864249AE}" destId="{385B1258-1130-6C45-8ED4-54435E02D55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2AEE14-FC37-6C48-B885-9AAE6785492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008C84DF-0510-AF4F-A9A3-C3261337C6F0}">
      <dgm:prSet phldrT="[Text]"/>
      <dgm:spPr/>
      <dgm:t>
        <a:bodyPr/>
        <a:lstStyle/>
        <a:p>
          <a:r>
            <a:rPr lang="en-GB" dirty="0">
              <a:solidFill>
                <a:schemeClr val="tx1"/>
              </a:solidFill>
            </a:rPr>
            <a:t>Observation</a:t>
          </a:r>
        </a:p>
      </dgm:t>
    </dgm:pt>
    <dgm:pt modelId="{CF15A639-7036-3F4B-AB64-53E64CE92725}" type="parTrans" cxnId="{22433727-5408-FC4C-A6AC-F4891D5B6295}">
      <dgm:prSet/>
      <dgm:spPr/>
      <dgm:t>
        <a:bodyPr/>
        <a:lstStyle/>
        <a:p>
          <a:endParaRPr lang="en-GB">
            <a:solidFill>
              <a:schemeClr val="tx1"/>
            </a:solidFill>
          </a:endParaRPr>
        </a:p>
      </dgm:t>
    </dgm:pt>
    <dgm:pt modelId="{28E70B95-1F83-AD49-A84C-BB77B9F543EE}" type="sibTrans" cxnId="{22433727-5408-FC4C-A6AC-F4891D5B6295}">
      <dgm:prSet/>
      <dgm:spPr/>
      <dgm:t>
        <a:bodyPr/>
        <a:lstStyle/>
        <a:p>
          <a:endParaRPr lang="en-GB">
            <a:solidFill>
              <a:schemeClr val="tx1"/>
            </a:solidFill>
          </a:endParaRPr>
        </a:p>
      </dgm:t>
    </dgm:pt>
    <dgm:pt modelId="{92079367-D070-344A-9519-E380A3D4D5F8}">
      <dgm:prSet phldrT="[Text]"/>
      <dgm:spPr/>
      <dgm:t>
        <a:bodyPr/>
        <a:lstStyle/>
        <a:p>
          <a:r>
            <a:rPr lang="en-GB" dirty="0">
              <a:solidFill>
                <a:schemeClr val="tx1"/>
              </a:solidFill>
            </a:rPr>
            <a:t>Academic records</a:t>
          </a:r>
        </a:p>
      </dgm:t>
    </dgm:pt>
    <dgm:pt modelId="{D1A32EDE-1140-2D44-8495-5740E2291B04}" type="sibTrans" cxnId="{81A47C05-A69C-7A45-83BF-7F6BF6B9D48D}">
      <dgm:prSet/>
      <dgm:spPr/>
      <dgm:t>
        <a:bodyPr/>
        <a:lstStyle/>
        <a:p>
          <a:endParaRPr lang="en-GB">
            <a:solidFill>
              <a:schemeClr val="tx1"/>
            </a:solidFill>
          </a:endParaRPr>
        </a:p>
      </dgm:t>
    </dgm:pt>
    <dgm:pt modelId="{2303D381-47F6-8C4D-B146-784857900FF8}" type="parTrans" cxnId="{81A47C05-A69C-7A45-83BF-7F6BF6B9D48D}">
      <dgm:prSet/>
      <dgm:spPr/>
      <dgm:t>
        <a:bodyPr/>
        <a:lstStyle/>
        <a:p>
          <a:endParaRPr lang="en-GB">
            <a:solidFill>
              <a:schemeClr val="tx1"/>
            </a:solidFill>
          </a:endParaRPr>
        </a:p>
      </dgm:t>
    </dgm:pt>
    <dgm:pt modelId="{D4B8E26E-AE54-FE44-82E1-99E3FC9BF720}">
      <dgm:prSet/>
      <dgm:spPr/>
      <dgm:t>
        <a:bodyPr/>
        <a:lstStyle/>
        <a:p>
          <a:r>
            <a:rPr lang="en-GB" dirty="0">
              <a:solidFill>
                <a:schemeClr val="tx1"/>
              </a:solidFill>
            </a:rPr>
            <a:t>Oral &amp; written tests</a:t>
          </a:r>
        </a:p>
      </dgm:t>
    </dgm:pt>
    <dgm:pt modelId="{83347A3A-333D-4340-AFD6-B2C0755C4C73}" type="sibTrans" cxnId="{3531AC64-279D-0B44-B7CB-AC44571F4E53}">
      <dgm:prSet/>
      <dgm:spPr/>
      <dgm:t>
        <a:bodyPr/>
        <a:lstStyle/>
        <a:p>
          <a:endParaRPr lang="en-GB">
            <a:solidFill>
              <a:schemeClr val="tx1"/>
            </a:solidFill>
          </a:endParaRPr>
        </a:p>
      </dgm:t>
    </dgm:pt>
    <dgm:pt modelId="{746F447A-8D34-144A-AAB3-EE2231CE3209}" type="parTrans" cxnId="{3531AC64-279D-0B44-B7CB-AC44571F4E53}">
      <dgm:prSet/>
      <dgm:spPr/>
      <dgm:t>
        <a:bodyPr/>
        <a:lstStyle/>
        <a:p>
          <a:endParaRPr lang="en-GB">
            <a:solidFill>
              <a:schemeClr val="tx1"/>
            </a:solidFill>
          </a:endParaRPr>
        </a:p>
      </dgm:t>
    </dgm:pt>
    <dgm:pt modelId="{EEC42CEC-3333-6447-9BE1-7A2B864249AE}" type="pres">
      <dgm:prSet presAssocID="{342AEE14-FC37-6C48-B885-9AAE67854929}" presName="linear" presStyleCnt="0">
        <dgm:presLayoutVars>
          <dgm:animLvl val="lvl"/>
          <dgm:resizeHandles val="exact"/>
        </dgm:presLayoutVars>
      </dgm:prSet>
      <dgm:spPr/>
    </dgm:pt>
    <dgm:pt modelId="{95697108-D4B2-3D49-B7F5-9A606471D384}" type="pres">
      <dgm:prSet presAssocID="{008C84DF-0510-AF4F-A9A3-C3261337C6F0}" presName="parentText" presStyleLbl="node1" presStyleIdx="0" presStyleCnt="3">
        <dgm:presLayoutVars>
          <dgm:chMax val="0"/>
          <dgm:bulletEnabled val="1"/>
        </dgm:presLayoutVars>
      </dgm:prSet>
      <dgm:spPr/>
    </dgm:pt>
    <dgm:pt modelId="{3EDB892E-1EBC-CB46-8575-9ADB167D6B09}" type="pres">
      <dgm:prSet presAssocID="{28E70B95-1F83-AD49-A84C-BB77B9F543EE}" presName="spacer" presStyleCnt="0"/>
      <dgm:spPr/>
    </dgm:pt>
    <dgm:pt modelId="{DEF600CD-75C2-A74E-AE78-C01373FEA7FA}" type="pres">
      <dgm:prSet presAssocID="{92079367-D070-344A-9519-E380A3D4D5F8}" presName="parentText" presStyleLbl="node1" presStyleIdx="1" presStyleCnt="3">
        <dgm:presLayoutVars>
          <dgm:chMax val="0"/>
          <dgm:bulletEnabled val="1"/>
        </dgm:presLayoutVars>
      </dgm:prSet>
      <dgm:spPr/>
    </dgm:pt>
    <dgm:pt modelId="{9A23B5FF-9A9D-474C-B3D0-D55F7A637637}" type="pres">
      <dgm:prSet presAssocID="{D1A32EDE-1140-2D44-8495-5740E2291B04}" presName="spacer" presStyleCnt="0"/>
      <dgm:spPr/>
    </dgm:pt>
    <dgm:pt modelId="{231A012F-635D-0E47-9BDA-92798A1E88D1}" type="pres">
      <dgm:prSet presAssocID="{D4B8E26E-AE54-FE44-82E1-99E3FC9BF720}" presName="parentText" presStyleLbl="node1" presStyleIdx="2" presStyleCnt="3">
        <dgm:presLayoutVars>
          <dgm:chMax val="0"/>
          <dgm:bulletEnabled val="1"/>
        </dgm:presLayoutVars>
      </dgm:prSet>
      <dgm:spPr/>
    </dgm:pt>
  </dgm:ptLst>
  <dgm:cxnLst>
    <dgm:cxn modelId="{81A47C05-A69C-7A45-83BF-7F6BF6B9D48D}" srcId="{342AEE14-FC37-6C48-B885-9AAE67854929}" destId="{92079367-D070-344A-9519-E380A3D4D5F8}" srcOrd="1" destOrd="0" parTransId="{2303D381-47F6-8C4D-B146-784857900FF8}" sibTransId="{D1A32EDE-1140-2D44-8495-5740E2291B04}"/>
    <dgm:cxn modelId="{901FF61A-98DD-2345-8777-ADF62F45D352}" type="presOf" srcId="{342AEE14-FC37-6C48-B885-9AAE67854929}" destId="{EEC42CEC-3333-6447-9BE1-7A2B864249AE}" srcOrd="0" destOrd="0" presId="urn:microsoft.com/office/officeart/2005/8/layout/vList2"/>
    <dgm:cxn modelId="{22433727-5408-FC4C-A6AC-F4891D5B6295}" srcId="{342AEE14-FC37-6C48-B885-9AAE67854929}" destId="{008C84DF-0510-AF4F-A9A3-C3261337C6F0}" srcOrd="0" destOrd="0" parTransId="{CF15A639-7036-3F4B-AB64-53E64CE92725}" sibTransId="{28E70B95-1F83-AD49-A84C-BB77B9F543EE}"/>
    <dgm:cxn modelId="{91223028-A82D-3C4C-B6DD-18233C52941E}" type="presOf" srcId="{92079367-D070-344A-9519-E380A3D4D5F8}" destId="{DEF600CD-75C2-A74E-AE78-C01373FEA7FA}" srcOrd="0" destOrd="0" presId="urn:microsoft.com/office/officeart/2005/8/layout/vList2"/>
    <dgm:cxn modelId="{3531AC64-279D-0B44-B7CB-AC44571F4E53}" srcId="{342AEE14-FC37-6C48-B885-9AAE67854929}" destId="{D4B8E26E-AE54-FE44-82E1-99E3FC9BF720}" srcOrd="2" destOrd="0" parTransId="{746F447A-8D34-144A-AAB3-EE2231CE3209}" sibTransId="{83347A3A-333D-4340-AFD6-B2C0755C4C73}"/>
    <dgm:cxn modelId="{F46AF56E-F3F1-0B4D-B093-97BE64E2A2B0}" type="presOf" srcId="{D4B8E26E-AE54-FE44-82E1-99E3FC9BF720}" destId="{231A012F-635D-0E47-9BDA-92798A1E88D1}" srcOrd="0" destOrd="0" presId="urn:microsoft.com/office/officeart/2005/8/layout/vList2"/>
    <dgm:cxn modelId="{819F7681-0AAC-C144-B364-761F1A8C5662}" type="presOf" srcId="{008C84DF-0510-AF4F-A9A3-C3261337C6F0}" destId="{95697108-D4B2-3D49-B7F5-9A606471D384}" srcOrd="0" destOrd="0" presId="urn:microsoft.com/office/officeart/2005/8/layout/vList2"/>
    <dgm:cxn modelId="{0D5503C1-98F9-BD4B-AAF9-3688ED572E0D}" type="presParOf" srcId="{EEC42CEC-3333-6447-9BE1-7A2B864249AE}" destId="{95697108-D4B2-3D49-B7F5-9A606471D384}" srcOrd="0" destOrd="0" presId="urn:microsoft.com/office/officeart/2005/8/layout/vList2"/>
    <dgm:cxn modelId="{44B6372A-5292-434C-8013-70D727D97DE0}" type="presParOf" srcId="{EEC42CEC-3333-6447-9BE1-7A2B864249AE}" destId="{3EDB892E-1EBC-CB46-8575-9ADB167D6B09}" srcOrd="1" destOrd="0" presId="urn:microsoft.com/office/officeart/2005/8/layout/vList2"/>
    <dgm:cxn modelId="{011EDDF8-E4AA-5A49-87A4-19ACA4A58443}" type="presParOf" srcId="{EEC42CEC-3333-6447-9BE1-7A2B864249AE}" destId="{DEF600CD-75C2-A74E-AE78-C01373FEA7FA}" srcOrd="2" destOrd="0" presId="urn:microsoft.com/office/officeart/2005/8/layout/vList2"/>
    <dgm:cxn modelId="{67B1BF14-2D3E-8943-927F-7236E9D10F3A}" type="presParOf" srcId="{EEC42CEC-3333-6447-9BE1-7A2B864249AE}" destId="{9A23B5FF-9A9D-474C-B3D0-D55F7A637637}" srcOrd="3" destOrd="0" presId="urn:microsoft.com/office/officeart/2005/8/layout/vList2"/>
    <dgm:cxn modelId="{B96582C3-9119-004F-93A4-2CCA15B815F6}" type="presParOf" srcId="{EEC42CEC-3333-6447-9BE1-7A2B864249AE}" destId="{231A012F-635D-0E47-9BDA-92798A1E88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75F2A-C4AC-F84D-BA14-5295B7C4178D}">
      <dsp:nvSpPr>
        <dsp:cNvPr id="0" name=""/>
        <dsp:cNvSpPr/>
      </dsp:nvSpPr>
      <dsp:spPr>
        <a:xfrm>
          <a:off x="0" y="19570"/>
          <a:ext cx="8136000" cy="760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The assessment of students' learning activities must adhere to the teaching objectives and contents of the curriculum </a:t>
          </a:r>
          <a:endParaRPr lang="en-GB" sz="1400" kern="1200" dirty="0"/>
        </a:p>
      </dsp:txBody>
      <dsp:txXfrm>
        <a:off x="37107" y="56677"/>
        <a:ext cx="8061786" cy="685920"/>
      </dsp:txXfrm>
    </dsp:sp>
    <dsp:sp modelId="{FEBB3311-DDBE-4944-A8EB-9F4FAC1EADBC}">
      <dsp:nvSpPr>
        <dsp:cNvPr id="0" name=""/>
        <dsp:cNvSpPr/>
      </dsp:nvSpPr>
      <dsp:spPr>
        <a:xfrm>
          <a:off x="0" y="820025"/>
          <a:ext cx="8136000" cy="760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Assessment should include formative assessment and summative assessment </a:t>
          </a:r>
          <a:endParaRPr lang="en-GB" sz="1400" kern="1200" dirty="0"/>
        </a:p>
      </dsp:txBody>
      <dsp:txXfrm>
        <a:off x="37107" y="857132"/>
        <a:ext cx="8061786" cy="685920"/>
      </dsp:txXfrm>
    </dsp:sp>
    <dsp:sp modelId="{4D37FB8C-0D30-674A-A792-488B0ADA883B}">
      <dsp:nvSpPr>
        <dsp:cNvPr id="0" name=""/>
        <dsp:cNvSpPr/>
      </dsp:nvSpPr>
      <dsp:spPr>
        <a:xfrm>
          <a:off x="0" y="1620479"/>
          <a:ext cx="8136000" cy="760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Formats of assessment need to be diverse in nature and must include quantitative, qualitative and combination of quantitative and qualitative assessment throughout the learning process, combining teachers’ assessment, students’ peer assessment and self-assessment </a:t>
          </a:r>
          <a:endParaRPr lang="en-GB" sz="1400" kern="1200" dirty="0">
            <a:solidFill>
              <a:schemeClr val="tx1"/>
            </a:solidFill>
          </a:endParaRPr>
        </a:p>
      </dsp:txBody>
      <dsp:txXfrm>
        <a:off x="37107" y="1657586"/>
        <a:ext cx="8061786" cy="68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B830C-E708-594C-B89E-EFF020205B99}">
      <dsp:nvSpPr>
        <dsp:cNvPr id="0" name=""/>
        <dsp:cNvSpPr/>
      </dsp:nvSpPr>
      <dsp:spPr>
        <a:xfrm>
          <a:off x="6726098" y="1194"/>
          <a:ext cx="3441473" cy="11828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85750" lvl="1" indent="-285750" algn="ctr" defTabSz="2667000">
            <a:lnSpc>
              <a:spcPct val="90000"/>
            </a:lnSpc>
            <a:spcBef>
              <a:spcPct val="0"/>
            </a:spcBef>
            <a:spcAft>
              <a:spcPct val="15000"/>
            </a:spcAft>
            <a:buNone/>
          </a:pPr>
          <a:r>
            <a:rPr lang="en-GB" sz="6000" kern="1200" dirty="0">
              <a:solidFill>
                <a:schemeClr val="tx1"/>
              </a:solidFill>
            </a:rPr>
            <a:t>Level 1</a:t>
          </a:r>
          <a:r>
            <a:rPr lang="en-GB" sz="3200" kern="1200" dirty="0">
              <a:solidFill>
                <a:schemeClr val="tx1"/>
              </a:solidFill>
            </a:rPr>
            <a:t> </a:t>
          </a:r>
        </a:p>
      </dsp:txBody>
      <dsp:txXfrm>
        <a:off x="6726098" y="149053"/>
        <a:ext cx="2997896" cy="887155"/>
      </dsp:txXfrm>
    </dsp:sp>
    <dsp:sp modelId="{F089B94D-50C2-8845-9A71-E2FAAD2AB0AE}">
      <dsp:nvSpPr>
        <dsp:cNvPr id="0" name=""/>
        <dsp:cNvSpPr/>
      </dsp:nvSpPr>
      <dsp:spPr>
        <a:xfrm>
          <a:off x="5127" y="97265"/>
          <a:ext cx="6720970" cy="9907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AU" sz="5100" kern="1200" dirty="0">
              <a:solidFill>
                <a:schemeClr val="tx1"/>
              </a:solidFill>
            </a:rPr>
            <a:t>Primary</a:t>
          </a:r>
          <a:endParaRPr lang="en-GB" sz="5100" kern="1200" dirty="0">
            <a:solidFill>
              <a:schemeClr val="tx1"/>
            </a:solidFill>
          </a:endParaRPr>
        </a:p>
      </dsp:txBody>
      <dsp:txXfrm>
        <a:off x="53491" y="145629"/>
        <a:ext cx="6624242" cy="894003"/>
      </dsp:txXfrm>
    </dsp:sp>
    <dsp:sp modelId="{5095133A-AEB4-8942-ABC9-2F2375A02D2D}">
      <dsp:nvSpPr>
        <dsp:cNvPr id="0" name=""/>
        <dsp:cNvSpPr/>
      </dsp:nvSpPr>
      <dsp:spPr>
        <a:xfrm>
          <a:off x="6751450" y="1283141"/>
          <a:ext cx="3415404" cy="99073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85750" lvl="1" indent="-285750" algn="ctr" defTabSz="2667000">
            <a:lnSpc>
              <a:spcPct val="90000"/>
            </a:lnSpc>
            <a:spcBef>
              <a:spcPct val="0"/>
            </a:spcBef>
            <a:spcAft>
              <a:spcPct val="15000"/>
            </a:spcAft>
            <a:buNone/>
          </a:pPr>
          <a:r>
            <a:rPr lang="en-GB" sz="6000" kern="1200" dirty="0">
              <a:solidFill>
                <a:schemeClr val="tx1"/>
              </a:solidFill>
            </a:rPr>
            <a:t>Level 2</a:t>
          </a:r>
          <a:endParaRPr lang="en-GB" sz="6000" kern="1200" dirty="0"/>
        </a:p>
      </dsp:txBody>
      <dsp:txXfrm>
        <a:off x="6751450" y="1406982"/>
        <a:ext cx="3043880" cy="743049"/>
      </dsp:txXfrm>
    </dsp:sp>
    <dsp:sp modelId="{700FDF28-59DF-4F4A-A332-866BF0291BA9}">
      <dsp:nvSpPr>
        <dsp:cNvPr id="0" name=""/>
        <dsp:cNvSpPr/>
      </dsp:nvSpPr>
      <dsp:spPr>
        <a:xfrm>
          <a:off x="5844" y="1283141"/>
          <a:ext cx="6745606" cy="990731"/>
        </a:xfrm>
        <a:prstGeom prst="roundRect">
          <a:avLst/>
        </a:prstGeom>
        <a:solidFill>
          <a:srgbClr val="00DCFF">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GB" sz="5100" kern="1200" dirty="0">
              <a:solidFill>
                <a:srgbClr val="000000"/>
              </a:solidFill>
              <a:latin typeface="British Council Sans"/>
              <a:ea typeface="+mn-ea"/>
              <a:cs typeface="+mn-cs"/>
            </a:rPr>
            <a:t>Lower secondary</a:t>
          </a:r>
        </a:p>
      </dsp:txBody>
      <dsp:txXfrm>
        <a:off x="54208" y="1331505"/>
        <a:ext cx="6648878" cy="894003"/>
      </dsp:txXfrm>
    </dsp:sp>
    <dsp:sp modelId="{2936FC62-1FC2-6C4B-970F-B05CF2576C39}">
      <dsp:nvSpPr>
        <dsp:cNvPr id="0" name=""/>
        <dsp:cNvSpPr/>
      </dsp:nvSpPr>
      <dsp:spPr>
        <a:xfrm>
          <a:off x="6747399" y="2372945"/>
          <a:ext cx="3421365" cy="99073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85750" lvl="1" indent="-285750" algn="ctr" defTabSz="2667000">
            <a:lnSpc>
              <a:spcPct val="90000"/>
            </a:lnSpc>
            <a:spcBef>
              <a:spcPct val="0"/>
            </a:spcBef>
            <a:spcAft>
              <a:spcPct val="15000"/>
            </a:spcAft>
            <a:buNone/>
          </a:pPr>
          <a:r>
            <a:rPr lang="en-GB" sz="6000" kern="1200" dirty="0">
              <a:solidFill>
                <a:schemeClr val="tx1"/>
              </a:solidFill>
            </a:rPr>
            <a:t>Level 3</a:t>
          </a:r>
          <a:endParaRPr lang="en-GB" sz="6000" kern="1200" dirty="0"/>
        </a:p>
      </dsp:txBody>
      <dsp:txXfrm>
        <a:off x="6747399" y="2496786"/>
        <a:ext cx="3049841" cy="743049"/>
      </dsp:txXfrm>
    </dsp:sp>
    <dsp:sp modelId="{69EC0946-D372-2F4C-9EAC-89A0538B47FF}">
      <dsp:nvSpPr>
        <dsp:cNvPr id="0" name=""/>
        <dsp:cNvSpPr/>
      </dsp:nvSpPr>
      <dsp:spPr>
        <a:xfrm>
          <a:off x="3934" y="2372945"/>
          <a:ext cx="6743465" cy="9907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GB" sz="5100" kern="1200" dirty="0">
              <a:solidFill>
                <a:schemeClr val="tx1"/>
              </a:solidFill>
            </a:rPr>
            <a:t>Upper secondary</a:t>
          </a:r>
        </a:p>
      </dsp:txBody>
      <dsp:txXfrm>
        <a:off x="52298" y="2421309"/>
        <a:ext cx="6646737" cy="894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8824A-C337-9649-808A-6296CA707F36}">
      <dsp:nvSpPr>
        <dsp:cNvPr id="0" name=""/>
        <dsp:cNvSpPr/>
      </dsp:nvSpPr>
      <dsp:spPr>
        <a:xfrm>
          <a:off x="-5088255" y="-779496"/>
          <a:ext cx="6059556" cy="6059556"/>
        </a:xfrm>
        <a:prstGeom prst="blockArc">
          <a:avLst>
            <a:gd name="adj1" fmla="val 18900000"/>
            <a:gd name="adj2" fmla="val 2700000"/>
            <a:gd name="adj3" fmla="val 3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CABD7-82C6-DB4E-A9DA-43573A2A55E5}">
      <dsp:nvSpPr>
        <dsp:cNvPr id="0" name=""/>
        <dsp:cNvSpPr/>
      </dsp:nvSpPr>
      <dsp:spPr>
        <a:xfrm>
          <a:off x="624704" y="450056"/>
          <a:ext cx="7449152" cy="900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446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Assessing all 4 language skills</a:t>
          </a:r>
        </a:p>
      </dsp:txBody>
      <dsp:txXfrm>
        <a:off x="624704" y="450056"/>
        <a:ext cx="7449152" cy="900112"/>
      </dsp:txXfrm>
    </dsp:sp>
    <dsp:sp modelId="{21F13D46-18F6-C340-84C9-53194073A2BA}">
      <dsp:nvSpPr>
        <dsp:cNvPr id="0" name=""/>
        <dsp:cNvSpPr/>
      </dsp:nvSpPr>
      <dsp:spPr>
        <a:xfrm>
          <a:off x="62133" y="337542"/>
          <a:ext cx="1125140" cy="1125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C3E2E-3C56-5141-8567-56069041D3C3}">
      <dsp:nvSpPr>
        <dsp:cNvPr id="0" name=""/>
        <dsp:cNvSpPr/>
      </dsp:nvSpPr>
      <dsp:spPr>
        <a:xfrm>
          <a:off x="951895" y="1800225"/>
          <a:ext cx="7121961" cy="900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446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Putting a strong focus on both Listening and Speaking</a:t>
          </a:r>
        </a:p>
      </dsp:txBody>
      <dsp:txXfrm>
        <a:off x="951895" y="1800225"/>
        <a:ext cx="7121961" cy="900112"/>
      </dsp:txXfrm>
    </dsp:sp>
    <dsp:sp modelId="{25DB07CD-581F-FE45-A339-D9B777D68069}">
      <dsp:nvSpPr>
        <dsp:cNvPr id="0" name=""/>
        <dsp:cNvSpPr/>
      </dsp:nvSpPr>
      <dsp:spPr>
        <a:xfrm>
          <a:off x="389324" y="1687711"/>
          <a:ext cx="1125140" cy="1125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13B3FC-CE90-4346-B550-322BC900DAE8}">
      <dsp:nvSpPr>
        <dsp:cNvPr id="0" name=""/>
        <dsp:cNvSpPr/>
      </dsp:nvSpPr>
      <dsp:spPr>
        <a:xfrm>
          <a:off x="624704" y="3150394"/>
          <a:ext cx="7449152" cy="900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4464"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Fostering formative assessment</a:t>
          </a:r>
          <a:endParaRPr lang="en-GB" sz="2800" kern="1200" dirty="0"/>
        </a:p>
      </dsp:txBody>
      <dsp:txXfrm>
        <a:off x="624704" y="3150394"/>
        <a:ext cx="7449152" cy="900112"/>
      </dsp:txXfrm>
    </dsp:sp>
    <dsp:sp modelId="{F17F636C-2A9A-484C-AA20-7C2074296D1E}">
      <dsp:nvSpPr>
        <dsp:cNvPr id="0" name=""/>
        <dsp:cNvSpPr/>
      </dsp:nvSpPr>
      <dsp:spPr>
        <a:xfrm>
          <a:off x="62133" y="3037880"/>
          <a:ext cx="1125140" cy="1125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97108-D4B2-3D49-B7F5-9A606471D384}">
      <dsp:nvSpPr>
        <dsp:cNvPr id="0" name=""/>
        <dsp:cNvSpPr/>
      </dsp:nvSpPr>
      <dsp:spPr>
        <a:xfrm>
          <a:off x="0" y="47801"/>
          <a:ext cx="8139113"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solidFill>
                <a:schemeClr val="tx1"/>
              </a:solidFill>
            </a:rPr>
            <a:t>Giving effective feedback</a:t>
          </a:r>
        </a:p>
      </dsp:txBody>
      <dsp:txXfrm>
        <a:off x="43407" y="91208"/>
        <a:ext cx="8052299" cy="802386"/>
      </dsp:txXfrm>
    </dsp:sp>
    <dsp:sp modelId="{190FECC6-17CE-994C-AC5D-9BE478F4F55F}">
      <dsp:nvSpPr>
        <dsp:cNvPr id="0" name=""/>
        <dsp:cNvSpPr/>
      </dsp:nvSpPr>
      <dsp:spPr>
        <a:xfrm>
          <a:off x="0" y="937001"/>
          <a:ext cx="8139113"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17"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GB" sz="3000" kern="1200" dirty="0">
              <a:solidFill>
                <a:schemeClr val="tx1"/>
              </a:solidFill>
            </a:rPr>
            <a:t>oral &amp; written feedback</a:t>
          </a:r>
        </a:p>
      </dsp:txBody>
      <dsp:txXfrm>
        <a:off x="0" y="937001"/>
        <a:ext cx="8139113" cy="629280"/>
      </dsp:txXfrm>
    </dsp:sp>
    <dsp:sp modelId="{DEF600CD-75C2-A74E-AE78-C01373FEA7FA}">
      <dsp:nvSpPr>
        <dsp:cNvPr id="0" name=""/>
        <dsp:cNvSpPr/>
      </dsp:nvSpPr>
      <dsp:spPr>
        <a:xfrm>
          <a:off x="0" y="1566281"/>
          <a:ext cx="8139113"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solidFill>
                <a:schemeClr val="tx1"/>
              </a:solidFill>
            </a:rPr>
            <a:t>Grading</a:t>
          </a:r>
        </a:p>
      </dsp:txBody>
      <dsp:txXfrm>
        <a:off x="43407" y="1609688"/>
        <a:ext cx="8052299" cy="802386"/>
      </dsp:txXfrm>
    </dsp:sp>
    <dsp:sp modelId="{231A012F-635D-0E47-9BDA-92798A1E88D1}">
      <dsp:nvSpPr>
        <dsp:cNvPr id="0" name=""/>
        <dsp:cNvSpPr/>
      </dsp:nvSpPr>
      <dsp:spPr>
        <a:xfrm>
          <a:off x="0" y="2564921"/>
          <a:ext cx="8139113"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solidFill>
                <a:schemeClr val="tx1"/>
              </a:solidFill>
            </a:rPr>
            <a:t>Peer assessment</a:t>
          </a:r>
        </a:p>
      </dsp:txBody>
      <dsp:txXfrm>
        <a:off x="43407" y="2608328"/>
        <a:ext cx="8052299" cy="802386"/>
      </dsp:txXfrm>
    </dsp:sp>
    <dsp:sp modelId="{385B1258-1130-6C45-8ED4-54435E02D552}">
      <dsp:nvSpPr>
        <dsp:cNvPr id="0" name=""/>
        <dsp:cNvSpPr/>
      </dsp:nvSpPr>
      <dsp:spPr>
        <a:xfrm>
          <a:off x="0" y="3563561"/>
          <a:ext cx="8139113"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solidFill>
                <a:schemeClr val="tx1"/>
              </a:solidFill>
            </a:rPr>
            <a:t>Self-assessment</a:t>
          </a:r>
        </a:p>
      </dsp:txBody>
      <dsp:txXfrm>
        <a:off x="43407" y="3606968"/>
        <a:ext cx="8052299" cy="802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97108-D4B2-3D49-B7F5-9A606471D384}">
      <dsp:nvSpPr>
        <dsp:cNvPr id="0" name=""/>
        <dsp:cNvSpPr/>
      </dsp:nvSpPr>
      <dsp:spPr>
        <a:xfrm>
          <a:off x="0" y="9461"/>
          <a:ext cx="8139113" cy="138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GB" sz="5900" kern="1200" dirty="0">
              <a:solidFill>
                <a:schemeClr val="tx1"/>
              </a:solidFill>
            </a:rPr>
            <a:t>Observation</a:t>
          </a:r>
        </a:p>
      </dsp:txBody>
      <dsp:txXfrm>
        <a:off x="67395" y="76856"/>
        <a:ext cx="8004323" cy="1245809"/>
      </dsp:txXfrm>
    </dsp:sp>
    <dsp:sp modelId="{DEF600CD-75C2-A74E-AE78-C01373FEA7FA}">
      <dsp:nvSpPr>
        <dsp:cNvPr id="0" name=""/>
        <dsp:cNvSpPr/>
      </dsp:nvSpPr>
      <dsp:spPr>
        <a:xfrm>
          <a:off x="0" y="1559981"/>
          <a:ext cx="8139113" cy="138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GB" sz="5900" kern="1200" dirty="0">
              <a:solidFill>
                <a:schemeClr val="tx1"/>
              </a:solidFill>
            </a:rPr>
            <a:t>Academic records</a:t>
          </a:r>
        </a:p>
      </dsp:txBody>
      <dsp:txXfrm>
        <a:off x="67395" y="1627376"/>
        <a:ext cx="8004323" cy="1245809"/>
      </dsp:txXfrm>
    </dsp:sp>
    <dsp:sp modelId="{231A012F-635D-0E47-9BDA-92798A1E88D1}">
      <dsp:nvSpPr>
        <dsp:cNvPr id="0" name=""/>
        <dsp:cNvSpPr/>
      </dsp:nvSpPr>
      <dsp:spPr>
        <a:xfrm>
          <a:off x="0" y="3110501"/>
          <a:ext cx="8139113" cy="1380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GB" sz="5900" kern="1200" dirty="0">
              <a:solidFill>
                <a:schemeClr val="tx1"/>
              </a:solidFill>
            </a:rPr>
            <a:t>Oral &amp; written tests</a:t>
          </a:r>
        </a:p>
      </dsp:txBody>
      <dsp:txXfrm>
        <a:off x="67395" y="3177896"/>
        <a:ext cx="8004323" cy="12458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24/03/2023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24/03/2023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Teachers’ Suggestions for better support in testing and assessment practices</a:t>
            </a:r>
          </a:p>
          <a:p>
            <a:r>
              <a:rPr lang="en-US" sz="1200" b="0" dirty="0"/>
              <a:t>The construction of a data bank for formative and summative assessment should be built by school or group of schools in each district and each province so that it can be supplemented and adjusted to suit the specific context of students and localities. The data for the periodic test in the question bank needs to be more feasible and especially suitable for students in each area. </a:t>
            </a:r>
          </a:p>
          <a:p>
            <a:r>
              <a:rPr lang="en-US" sz="1200" b="0" dirty="0"/>
              <a:t>Teachers wish to be provided with the summative test question banks to have a better orientation for students to review. </a:t>
            </a:r>
          </a:p>
          <a:p>
            <a:r>
              <a:rPr lang="en-US" sz="1200" b="0" dirty="0"/>
              <a:t>Some teachers also wish to have a website about shared formative and summative assessment activities where teachers can exchange ideas and resources with colleagues. </a:t>
            </a:r>
          </a:p>
          <a:p>
            <a:r>
              <a:rPr lang="en-US" sz="1200" b="0" dirty="0"/>
              <a:t>At the same time, some teachers also want to be trained in the use of information technology-assisted assessment methods to reduce the time for teachers to mark papers.</a:t>
            </a:r>
          </a:p>
          <a:p>
            <a:r>
              <a:rPr lang="en-US" sz="1200" b="0" dirty="0"/>
              <a:t>In terms of training, teachers want to be sent out alternately. This is to avoid the case that some teachers have been trained many times, while others have not had the opportunity to participate. More guidance is needed so that trained teachers will provide detailed re-training to other local teachers to be able to implement the guidelines or training content effectively.</a:t>
            </a:r>
          </a:p>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20</a:t>
            </a:fld>
            <a:endParaRPr lang="en-GB"/>
          </a:p>
        </p:txBody>
      </p:sp>
    </p:spTree>
    <p:extLst>
      <p:ext uri="{BB962C8B-B14F-4D97-AF65-F5344CB8AC3E}">
        <p14:creationId xmlns:p14="http://schemas.microsoft.com/office/powerpoint/2010/main" val="385596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21</a:t>
            </a:fld>
            <a:endParaRPr lang="en-GB"/>
          </a:p>
        </p:txBody>
      </p:sp>
    </p:spTree>
    <p:extLst>
      <p:ext uri="{BB962C8B-B14F-4D97-AF65-F5344CB8AC3E}">
        <p14:creationId xmlns:p14="http://schemas.microsoft.com/office/powerpoint/2010/main" val="423261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According to the teacher, the question bank is mainly designed by the teacher herself or shared from friends and colleagues inside and outside the province. The bank of topics and questions supported by ministries and departments is not much. At the same time, it is necessary to supplement the means of assessing foreign language ability for students, especially with the support of information technology.</a:t>
            </a:r>
          </a:p>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22</a:t>
            </a:fld>
            <a:endParaRPr lang="en-GB"/>
          </a:p>
        </p:txBody>
      </p:sp>
    </p:spTree>
    <p:extLst>
      <p:ext uri="{BB962C8B-B14F-4D97-AF65-F5344CB8AC3E}">
        <p14:creationId xmlns:p14="http://schemas.microsoft.com/office/powerpoint/2010/main" val="17228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23</a:t>
            </a:fld>
            <a:endParaRPr lang="en-GB"/>
          </a:p>
        </p:txBody>
      </p:sp>
    </p:spTree>
    <p:extLst>
      <p:ext uri="{BB962C8B-B14F-4D97-AF65-F5344CB8AC3E}">
        <p14:creationId xmlns:p14="http://schemas.microsoft.com/office/powerpoint/2010/main" val="36188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24</a:t>
            </a:fld>
            <a:endParaRPr lang="en-GB"/>
          </a:p>
        </p:txBody>
      </p:sp>
    </p:spTree>
    <p:extLst>
      <p:ext uri="{BB962C8B-B14F-4D97-AF65-F5344CB8AC3E}">
        <p14:creationId xmlns:p14="http://schemas.microsoft.com/office/powerpoint/2010/main" val="118206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25</a:t>
            </a:fld>
            <a:endParaRPr lang="en-GB"/>
          </a:p>
        </p:txBody>
      </p:sp>
    </p:spTree>
    <p:extLst>
      <p:ext uri="{BB962C8B-B14F-4D97-AF65-F5344CB8AC3E}">
        <p14:creationId xmlns:p14="http://schemas.microsoft.com/office/powerpoint/2010/main" val="695394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26</a:t>
            </a:fld>
            <a:endParaRPr lang="en-GB"/>
          </a:p>
        </p:txBody>
      </p:sp>
    </p:spTree>
    <p:extLst>
      <p:ext uri="{BB962C8B-B14F-4D97-AF65-F5344CB8AC3E}">
        <p14:creationId xmlns:p14="http://schemas.microsoft.com/office/powerpoint/2010/main" val="1863414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27</a:t>
            </a:fld>
            <a:endParaRPr lang="en-GB"/>
          </a:p>
        </p:txBody>
      </p:sp>
    </p:spTree>
    <p:extLst>
      <p:ext uri="{BB962C8B-B14F-4D97-AF65-F5344CB8AC3E}">
        <p14:creationId xmlns:p14="http://schemas.microsoft.com/office/powerpoint/2010/main" val="31467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process of applying documents on classroom-based assessments, teachers have applied different methods of assessing foreign language ability, using different measures of assessment, assessed by feedback and grades, showing students where they are right and wrong and how to correct them, writing comments on the student's notebook or learning products when necessary, and take specific measures to help promptly. Various assessment methods include observation, assessment through academic records, oral and written tests. Students are also involved in self-reflection and peer assessment in the learning process to learn and do better.</a:t>
            </a:r>
          </a:p>
          <a:p>
            <a:r>
              <a:rPr lang="en-US" dirty="0"/>
              <a:t>Teachers use oral or written form to comment on students' performance of training and learning tasks; commenting on the progress, outstanding achievements and also major limitations of students in the process of training and learning</a:t>
            </a:r>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76287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process of applying documents on classroom-based assessments, teachers have applied different methods of assessing foreign language ability, using different measures of assessment, assessed by feedback and grades, showing students where they are right and wrong and how to correct them, writing comments on the student's notebook or learning products when necessary, and take specific measures to help promptly. Various assessment methods include observation, assessment through academic records, oral and written tests. Students are also involved in self-reflection and peer assessment in the learning process to learn and do better.</a:t>
            </a:r>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128254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results show that the documents on the process of organizing regular and periodic assessment for all levels have been applied by the majority of teachers. Teachers frequently use guidelines for assessing foreign language competence, using different assessment measures, assessment by comments and grades. During the assessment process, students are involved in self-assessment and peer assessment in the learning process. Most teachers regularly apply the assessment process according to the guiding documents in which 59.2% of high school teachers use it regularly and 36.6% very often (Mean = 4.31); 74.4 % of teachers regularly use test banks when conducting assessment for formative and summative assessment activities in class. Assessment activities are used frequently in the teaching process (95.2% of teachers say that they use them regularly and very often, Mean = 4.28). The activities of assessment by giving feedback and by scores in the assessment of foreign languages are given more attention (86.2% at a regular and very frequent level, Mean = 4.09). The majority of students began to be involved in the process of self-review as well as peer-review in the class (74.3% at a regular and very frequent level, Mean = 3.88).</a:t>
            </a:r>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163852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teachers and administrators who participated in the responses gave a positive assessment of the effectiveness of the assessment activities at the school. The average Mean index for the contents of the effectiveness of regular and periodic assessment activities at high schools is 4.04. In which, teachers rated the most effective level of instructional documents. The guiding documents make it easier for localities to implement regular assessment for foreign language subjects (Mean= 4.12). Teachers believe that teacher training and training contents to help teachers improve their capacity for regular and periodic assessment in the teaching process are highly effective activities (89.9%, Mean = 4.10 ). Teachers and administrators also commented that the guiding documents on the process significantly improved the quality of teaching and learning (Mean = 4.06 – Teacher and Mean = 4.10 - Management staff). 92.2% of teachers are confident that they use the results of regular and periodic assessment effectively/very effectively. However, the number of teachers who are still confused and find that regular and periodic assessment activities do not really reflect relatively accurately the students' ability still accounted for 13.7% (mean=4.02). However, the effectiveness of the training contents that help teachers improve their ability in testing and assessment in the direction of international standard approaches and the use of data banks in testing and assessment was found by teachers with lower scores. compared with other contents (Mean = 3.98 and 3.91) (Table 2.3). Some teachers suggested expanding the question bank and the test data bank. The data bank on testing and evaluation is not really rich, nor does it meet the diversity and difference by region. In particular, many teachers said that it was difficult to find materials for the listening test. Therefore, it is necessary to provide test/exam question bank data, especially the listening part, to help teachers make the listening test more convenient and easier.</a:t>
            </a:r>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18355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teachers and administrators who participated in the responses gave a positive assessment of the effectiveness of the assessment activities at the school. The average Mean index for the contents of the effectiveness of regular and periodic assessment activities at high schools is 4.04. In which, teachers rated the most effective level of instructional documents. The guiding documents make it easier for localities to implement regular assessment for foreign language subjects (Mean= 4.12). Teachers believe that teacher training and training contents to help teachers improve their capacity for regular and periodic assessment in the teaching process are highly effective activities (89.9%, Mean = 4.10 ). Teachers and administrators also commented that the guiding documents on the process significantly improved the quality of teaching and learning (Mean = 4.06 – Teacher and Mean = 4.10 - Management staff). 92.2% of teachers are confident that they use the results of regular and periodic assessment effectively/very effectively. However, the number of teachers who are still confused and find that regular and periodic assessment activities do not really reflect relatively accurately the students' ability still accounted for 13.7% (mean=4.02). However, the effectiveness of the training contents that help teachers improve their ability in testing and assessment in the direction of international standard approaches and the use of data banks in testing and assessment was found by teachers with lower scores. compared with other contents (Mean = 3.98 and 3.91) (Table 2.3). Some teachers suggested expanding the question bank and the test data bank. The data bank on testing and evaluation is not really rich, nor does it meet the diversity and difference by region. In particular, many teachers said that it was difficult to find materials for the listening test. Therefore, it is necessary to provide test/exam question bank data, especially the listening part, to help teachers make the listening test more convenient and easier.</a:t>
            </a:r>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a:p>
        </p:txBody>
      </p:sp>
    </p:spTree>
    <p:extLst>
      <p:ext uri="{BB962C8B-B14F-4D97-AF65-F5344CB8AC3E}">
        <p14:creationId xmlns:p14="http://schemas.microsoft.com/office/powerpoint/2010/main" val="34115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process of implementing the regular and periodic assessment process, teachers also encountered some difficulties: 25.4% of teachers said that the guidelines for implementing assessment and assessment in some places are still incomplete and clear. In particular, teachers want, in addition to the instruction text, to have more illustrative examples and detailed training to be able to practice and implement more easily. In some localities, the time for periodic assessment and examination and the time for reporting results to upper management is too close together, causing difficulties for teachers in the implementation process. When implemented, some methods in regular assessment are still difficult to implement in local teaching conditions (30.3% agree/strongly agree), and in periodic assessment 29.1 %. For example, some teachers think that due to the large number of students in the area, regular assessment through verbal comments, recording comments in notebooks is very time-consuming, so it may affect the time of the class. teach. Only more than half of teachers said that they had no difficulty implementing regular and periodic assessment methods in their local teaching conditions (53.1% and 55.8%). Similarly, nearly 30% of teachers said that they have difficulty when they are not used to systematically storing plans and evidence of the results of regular and periodic assessment of students. 24.1% of teachers who responded to the survey said that they are not familiar with the use of assessment results to adjust the teaching and learning process. Table 2.7 shows that a standard deviation index higher than 1 (with Mean between 2.52 and 2.73) indicates that there may be a larger variation in the data set. The level of difficulty therefore needs to be further analyzed by region and school level to find this difference.</a:t>
            </a:r>
          </a:p>
        </p:txBody>
      </p:sp>
      <p:sp>
        <p:nvSpPr>
          <p:cNvPr id="4" name="Slide Number Placeholder 3"/>
          <p:cNvSpPr>
            <a:spLocks noGrp="1"/>
          </p:cNvSpPr>
          <p:nvPr>
            <p:ph type="sldNum" sz="quarter" idx="5"/>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171034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process of implementing the regular and periodic assessment process, teachers also encountered some difficulties: 25.4% of teachers said that the guidelines for implementing assessment and assessment in some places are still incomplete and clear. In particular, teachers want, in addition to the instruction text, to have more illustrative examples and detailed training to be able to practice and implement more easily. In some localities, the time for periodic assessment and examination and the time for reporting results to upper management is too close together, causing difficulties for teachers in the implementation process. When implemented, some methods in formative assessment are still difficult to implement in local teaching conditions (30.3% agree/strongly agree), and in summative assessment 29.1 For example, some teachers think that due to the large number of students in the area, regular assessment through verbal comments, recording comments in notebooks is very time-consuming, so it may affect the time of the class. teach. Only more than half of teachers said that they had no difficulty implementing regular and periodic assessment methods in their local teaching conditions (53.1% and 55.8%). Similarly, nearly 30% of teachers said that they have difficulty when they are not used to systematically storing plans and evidence of the results of regular and periodic assessment of students. 24.1% of teachers who responded to the survey said that they are not familiar with the use of assessment results to adjust the teaching and learning process. The finding shows that a standard deviation index higher than 1 (with Mean between 2.52 and 2.73) indicates that there may be a larger variation in the data set. The level of difficulty therefore needs to be further analyzed by region and school level to find this difference.</a:t>
            </a:r>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265672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about suggestions for upcoming activities related to assessment, most of the teachers and administrators said that the proposed contents are necessary and necessary. The average Mean is 4.15, showing that teachers and administrators agree with the following five groups of solutions: </a:t>
            </a:r>
            <a:r>
              <a:rPr lang="en-US" sz="1200" b="0" dirty="0"/>
              <a:t>S1 Providing more helpful guidelines on formative and summative assessment  (M=4.13)</a:t>
            </a:r>
          </a:p>
          <a:p>
            <a:r>
              <a:rPr lang="en-US" sz="1200" b="0" dirty="0"/>
              <a:t>S2 Providing more professional training on applying formative and summative assessment methods that fit local teaching conditions (M=3.98)</a:t>
            </a:r>
          </a:p>
          <a:p>
            <a:r>
              <a:rPr lang="en-US" sz="1200" b="0" dirty="0"/>
              <a:t>S3 Providing more professional training on synthesizing, storing and using learning results and learning evidence based on formative and summative assessment (M=3.90)</a:t>
            </a:r>
          </a:p>
          <a:p>
            <a:r>
              <a:rPr lang="en-US" sz="1200" b="0" dirty="0"/>
              <a:t>S4 Building a test bank on formative and summative for each school (M=4.13)</a:t>
            </a:r>
          </a:p>
          <a:p>
            <a:r>
              <a:rPr lang="en-US" sz="1200" b="0" dirty="0"/>
              <a:t>S5 Guiding for extensive implementation of test banks on formative and summative assessment activities in foreign language teaching and learning (M=4.11).</a:t>
            </a:r>
          </a:p>
          <a:p>
            <a:endParaRPr lang="en-US" sz="1200" b="0" dirty="0"/>
          </a:p>
          <a:p>
            <a:r>
              <a:rPr lang="en-US" sz="1200" b="0" dirty="0"/>
              <a:t>89.6% of teachers surveyed said that in the coming period, they need to be supplemented with guidance documents for regular and periodic assessment on assessment methods; 93.5% of teachers feel that training activities on guiding the implementation of assessment methods need to be linked to actual local conditions; 89.2% of teachers said that it is necessary/necessary to build a data bank on regular and periodic assessment activities in the locality, especially the content of listening and assessment skills. should be implemented at multiple levels (Mean = 4.13 (GVPT); 4.22 (CBQL)). Guidance on effective implementation and use of data banks should also be carried out in the coming period (87.2%, Mean = 4.11 (GVPT) and Mean = 4.24 (CBQL)). </a:t>
            </a:r>
          </a:p>
          <a:p>
            <a:endParaRPr lang="en-US" sz="1200" b="0" dirty="0"/>
          </a:p>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248833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lvl1pPr algn="l">
              <a:defRPr/>
            </a:lvl1pPr>
          </a:lstStyle>
          <a:p>
            <a:r>
              <a:rPr lang="en-GB"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3"/>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4000" dirty="0"/>
              <a:t>TEACHERS' PERSPECTIVES AND IMPLICATIONS</a:t>
            </a:r>
          </a:p>
        </p:txBody>
      </p:sp>
      <p:sp>
        <p:nvSpPr>
          <p:cNvPr id="4" name="Subtitle 3"/>
          <p:cNvSpPr>
            <a:spLocks noGrp="1"/>
          </p:cNvSpPr>
          <p:nvPr>
            <p:ph type="subTitle" idx="1"/>
          </p:nvPr>
        </p:nvSpPr>
        <p:spPr/>
        <p:txBody>
          <a:bodyPr>
            <a:normAutofit/>
          </a:bodyPr>
          <a:lstStyle/>
          <a:p>
            <a:r>
              <a:rPr lang="en-GB" sz="2000" dirty="0"/>
              <a:t>LANGUAGE ASSESSMENT AT SCHOOLS IN VIETNAM</a:t>
            </a:r>
          </a:p>
        </p:txBody>
      </p:sp>
      <p:sp>
        <p:nvSpPr>
          <p:cNvPr id="2" name="Footer Placeholder 1"/>
          <p:cNvSpPr>
            <a:spLocks noGrp="1"/>
          </p:cNvSpPr>
          <p:nvPr>
            <p:ph type="ftr" sz="quarter" idx="11"/>
          </p:nvPr>
        </p:nvSpPr>
        <p:spPr/>
        <p:txBody>
          <a:bodyPr/>
          <a:lstStyle/>
          <a:p>
            <a:r>
              <a:rPr lang="en-GB" dirty="0"/>
              <a:t>www.britishcouncil.org</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a:xfrm>
            <a:off x="648000" y="4392000"/>
            <a:ext cx="6876000" cy="468000"/>
          </a:xfrm>
        </p:spPr>
        <p:txBody>
          <a:bodyPr>
            <a:normAutofit fontScale="85000" lnSpcReduction="20000"/>
          </a:bodyPr>
          <a:lstStyle/>
          <a:p>
            <a:r>
              <a:rPr lang="en-GB" dirty="0"/>
              <a:t>Nguyen Thanh </a:t>
            </a:r>
            <a:r>
              <a:rPr lang="en-GB" dirty="0" err="1"/>
              <a:t>Binh</a:t>
            </a:r>
            <a:r>
              <a:rPr lang="en-GB" dirty="0"/>
              <a:t>, PhD</a:t>
            </a:r>
          </a:p>
          <a:p>
            <a:r>
              <a:rPr lang="en-GB" dirty="0"/>
              <a:t>Ho Chi Minh City University of Education</a:t>
            </a:r>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8696-1F55-3690-ABFB-FC9593876332}"/>
              </a:ext>
            </a:extLst>
          </p:cNvPr>
          <p:cNvSpPr>
            <a:spLocks noGrp="1"/>
          </p:cNvSpPr>
          <p:nvPr>
            <p:ph type="title"/>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7146FA39-9334-EAF4-4E9D-83BFC2AD27BD}"/>
              </a:ext>
            </a:extLst>
          </p:cNvPr>
          <p:cNvGraphicFramePr>
            <a:graphicFrameLocks noGrp="1"/>
          </p:cNvGraphicFramePr>
          <p:nvPr>
            <p:ph idx="1"/>
            <p:extLst>
              <p:ext uri="{D42A27DB-BD31-4B8C-83A1-F6EECF244321}">
                <p14:modId xmlns:p14="http://schemas.microsoft.com/office/powerpoint/2010/main" val="1263114710"/>
              </p:ext>
            </p:extLst>
          </p:nvPr>
        </p:nvGraphicFramePr>
        <p:xfrm>
          <a:off x="647700" y="1511300"/>
          <a:ext cx="8139113"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3023D8E-8361-4B45-5436-8E6BED54B931}"/>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A8D7B410-25F7-E8A9-D17B-07DC6100E9E1}"/>
              </a:ext>
            </a:extLst>
          </p:cNvPr>
          <p:cNvSpPr>
            <a:spLocks noGrp="1"/>
          </p:cNvSpPr>
          <p:nvPr>
            <p:ph type="sldNum" sz="quarter" idx="12"/>
          </p:nvPr>
        </p:nvSpPr>
        <p:spPr/>
        <p:txBody>
          <a:bodyPr/>
          <a:lstStyle/>
          <a:p>
            <a:fld id="{A36854FA-307F-854E-96D4-DE585DB24BD3}" type="slidenum">
              <a:rPr lang="en-GB" noProof="0" smtClean="0"/>
              <a:t>10</a:t>
            </a:fld>
            <a:endParaRPr lang="en-GB" noProof="0" dirty="0"/>
          </a:p>
        </p:txBody>
      </p:sp>
    </p:spTree>
    <p:extLst>
      <p:ext uri="{BB962C8B-B14F-4D97-AF65-F5344CB8AC3E}">
        <p14:creationId xmlns:p14="http://schemas.microsoft.com/office/powerpoint/2010/main" val="93654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3D9F-6512-CB04-2D63-5054EE6472AF}"/>
              </a:ext>
            </a:extLst>
          </p:cNvPr>
          <p:cNvSpPr>
            <a:spLocks noGrp="1"/>
          </p:cNvSpPr>
          <p:nvPr>
            <p:ph type="title"/>
          </p:nvPr>
        </p:nvSpPr>
        <p:spPr>
          <a:xfrm>
            <a:off x="648000" y="504000"/>
            <a:ext cx="8624588" cy="792000"/>
          </a:xfrm>
        </p:spPr>
        <p:txBody>
          <a:bodyPr/>
          <a:lstStyle/>
          <a:p>
            <a:r>
              <a:rPr lang="en-US" dirty="0"/>
              <a:t>A survey on a nationwide scale by National Foreign Language Project in 2021.</a:t>
            </a:r>
          </a:p>
        </p:txBody>
      </p:sp>
      <p:sp>
        <p:nvSpPr>
          <p:cNvPr id="3" name="Content Placeholder 2">
            <a:extLst>
              <a:ext uri="{FF2B5EF4-FFF2-40B4-BE49-F238E27FC236}">
                <a16:creationId xmlns:a16="http://schemas.microsoft.com/office/drawing/2014/main" id="{AE6833E3-6F27-339F-C1E6-75774D1D08C2}"/>
              </a:ext>
            </a:extLst>
          </p:cNvPr>
          <p:cNvSpPr>
            <a:spLocks noGrp="1"/>
          </p:cNvSpPr>
          <p:nvPr>
            <p:ph idx="1"/>
          </p:nvPr>
        </p:nvSpPr>
        <p:spPr>
          <a:xfrm>
            <a:off x="647999" y="1512000"/>
            <a:ext cx="9324675" cy="4500000"/>
          </a:xfrm>
        </p:spPr>
        <p:txBody>
          <a:bodyPr/>
          <a:lstStyle/>
          <a:p>
            <a:endParaRPr lang="en-US" dirty="0"/>
          </a:p>
          <a:p>
            <a:pPr algn="just"/>
            <a:r>
              <a:rPr lang="en-US" dirty="0"/>
              <a:t>Goals: </a:t>
            </a:r>
            <a:r>
              <a:rPr lang="en-US" b="0" dirty="0"/>
              <a:t>Organize a preliminary review and report to the Prime Minister on the results of the implementation of NFLP's tasks for the period of 2018-2020, as a basis for proposing solutions to effectively implement the Project for the period of 2022-2025.</a:t>
            </a:r>
          </a:p>
          <a:p>
            <a:pPr algn="just"/>
            <a:endParaRPr lang="en-US" b="0" dirty="0"/>
          </a:p>
          <a:p>
            <a:pPr algn="just"/>
            <a:r>
              <a:rPr lang="en-US" b="0" dirty="0"/>
              <a:t>59/63 provinces/cities joined.</a:t>
            </a:r>
          </a:p>
          <a:p>
            <a:pPr algn="just"/>
            <a:r>
              <a:rPr lang="en-US" b="0" dirty="0"/>
              <a:t>7.320 responses from administrators.</a:t>
            </a:r>
          </a:p>
          <a:p>
            <a:pPr algn="just"/>
            <a:r>
              <a:rPr lang="en-US" b="0" dirty="0"/>
              <a:t>8.737 responses from EFL teachers across schools and levels.</a:t>
            </a:r>
          </a:p>
          <a:p>
            <a:pPr algn="just"/>
            <a:endParaRPr lang="en-US" b="0" dirty="0"/>
          </a:p>
        </p:txBody>
      </p:sp>
      <p:sp>
        <p:nvSpPr>
          <p:cNvPr id="4" name="Footer Placeholder 3">
            <a:extLst>
              <a:ext uri="{FF2B5EF4-FFF2-40B4-BE49-F238E27FC236}">
                <a16:creationId xmlns:a16="http://schemas.microsoft.com/office/drawing/2014/main" id="{61DD2DDF-EA04-6223-6573-DDB0F07179FC}"/>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AC48FF3D-D397-CC00-1314-21552647C675}"/>
              </a:ext>
            </a:extLst>
          </p:cNvPr>
          <p:cNvSpPr>
            <a:spLocks noGrp="1"/>
          </p:cNvSpPr>
          <p:nvPr>
            <p:ph type="sldNum" sz="quarter" idx="12"/>
          </p:nvPr>
        </p:nvSpPr>
        <p:spPr/>
        <p:txBody>
          <a:bodyPr/>
          <a:lstStyle/>
          <a:p>
            <a:fld id="{A36854FA-307F-854E-96D4-DE585DB24BD3}" type="slidenum">
              <a:rPr lang="en-GB" noProof="0" smtClean="0"/>
              <a:t>11</a:t>
            </a:fld>
            <a:endParaRPr lang="en-GB" noProof="0" dirty="0"/>
          </a:p>
        </p:txBody>
      </p:sp>
    </p:spTree>
    <p:extLst>
      <p:ext uri="{BB962C8B-B14F-4D97-AF65-F5344CB8AC3E}">
        <p14:creationId xmlns:p14="http://schemas.microsoft.com/office/powerpoint/2010/main" val="24108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3D9F-6512-CB04-2D63-5054EE6472AF}"/>
              </a:ext>
            </a:extLst>
          </p:cNvPr>
          <p:cNvSpPr>
            <a:spLocks noGrp="1"/>
          </p:cNvSpPr>
          <p:nvPr>
            <p:ph type="title"/>
          </p:nvPr>
        </p:nvSpPr>
        <p:spPr>
          <a:xfrm>
            <a:off x="648000" y="504000"/>
            <a:ext cx="8624588" cy="792000"/>
          </a:xfrm>
        </p:spPr>
        <p:txBody>
          <a:bodyPr/>
          <a:lstStyle/>
          <a:p>
            <a:r>
              <a:rPr lang="en-US"/>
              <a:t>A survey on a nationwide scale by National Foreign Language Project in 2021.</a:t>
            </a:r>
            <a:endParaRPr lang="en-US" dirty="0"/>
          </a:p>
        </p:txBody>
      </p:sp>
      <p:sp>
        <p:nvSpPr>
          <p:cNvPr id="4" name="Footer Placeholder 3">
            <a:extLst>
              <a:ext uri="{FF2B5EF4-FFF2-40B4-BE49-F238E27FC236}">
                <a16:creationId xmlns:a16="http://schemas.microsoft.com/office/drawing/2014/main" id="{61DD2DDF-EA04-6223-6573-DDB0F07179FC}"/>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AC48FF3D-D397-CC00-1314-21552647C675}"/>
              </a:ext>
            </a:extLst>
          </p:cNvPr>
          <p:cNvSpPr>
            <a:spLocks noGrp="1"/>
          </p:cNvSpPr>
          <p:nvPr>
            <p:ph type="sldNum" sz="quarter" idx="12"/>
          </p:nvPr>
        </p:nvSpPr>
        <p:spPr/>
        <p:txBody>
          <a:bodyPr/>
          <a:lstStyle/>
          <a:p>
            <a:fld id="{A36854FA-307F-854E-96D4-DE585DB24BD3}" type="slidenum">
              <a:rPr lang="en-GB" noProof="0" smtClean="0"/>
              <a:t>12</a:t>
            </a:fld>
            <a:endParaRPr lang="en-GB" noProof="0" dirty="0"/>
          </a:p>
        </p:txBody>
      </p:sp>
      <p:graphicFrame>
        <p:nvGraphicFramePr>
          <p:cNvPr id="9" name="Chart 8">
            <a:extLst>
              <a:ext uri="{FF2B5EF4-FFF2-40B4-BE49-F238E27FC236}">
                <a16:creationId xmlns:a16="http://schemas.microsoft.com/office/drawing/2014/main" id="{B4CCCEEC-90DC-7352-99CA-F9EF9B89079C}"/>
              </a:ext>
            </a:extLst>
          </p:cNvPr>
          <p:cNvGraphicFramePr>
            <a:graphicFrameLocks/>
          </p:cNvGraphicFramePr>
          <p:nvPr>
            <p:extLst>
              <p:ext uri="{D42A27DB-BD31-4B8C-83A1-F6EECF244321}">
                <p14:modId xmlns:p14="http://schemas.microsoft.com/office/powerpoint/2010/main" val="2459281192"/>
              </p:ext>
            </p:extLst>
          </p:nvPr>
        </p:nvGraphicFramePr>
        <p:xfrm>
          <a:off x="2733675" y="2415950"/>
          <a:ext cx="6724650" cy="39560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5537856-F029-5C36-62B8-AC242FC4AEF4}"/>
              </a:ext>
            </a:extLst>
          </p:cNvPr>
          <p:cNvSpPr txBox="1"/>
          <p:nvPr/>
        </p:nvSpPr>
        <p:spPr>
          <a:xfrm>
            <a:off x="4843060" y="1916723"/>
            <a:ext cx="2505879" cy="369332"/>
          </a:xfrm>
          <a:prstGeom prst="rect">
            <a:avLst/>
          </a:prstGeom>
          <a:noFill/>
        </p:spPr>
        <p:txBody>
          <a:bodyPr wrap="none" rtlCol="0">
            <a:spAutoFit/>
          </a:bodyPr>
          <a:lstStyle/>
          <a:p>
            <a:r>
              <a:rPr lang="en-US" dirty="0"/>
              <a:t>EFL Teachers’ profiles</a:t>
            </a:r>
          </a:p>
        </p:txBody>
      </p:sp>
    </p:spTree>
    <p:extLst>
      <p:ext uri="{BB962C8B-B14F-4D97-AF65-F5344CB8AC3E}">
        <p14:creationId xmlns:p14="http://schemas.microsoft.com/office/powerpoint/2010/main" val="23561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Teachers’ Claims on the frequencies of employing testing and assessment </a:t>
            </a:r>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13</a:t>
            </a:fld>
            <a:endParaRPr lang="en-GB" noProof="0" dirty="0"/>
          </a:p>
        </p:txBody>
      </p:sp>
      <p:sp>
        <p:nvSpPr>
          <p:cNvPr id="7" name="TextBox 6">
            <a:extLst>
              <a:ext uri="{FF2B5EF4-FFF2-40B4-BE49-F238E27FC236}">
                <a16:creationId xmlns:a16="http://schemas.microsoft.com/office/drawing/2014/main" id="{B9F4816B-3014-C299-0F84-98426BFB3CAF}"/>
              </a:ext>
            </a:extLst>
          </p:cNvPr>
          <p:cNvSpPr txBox="1"/>
          <p:nvPr/>
        </p:nvSpPr>
        <p:spPr>
          <a:xfrm>
            <a:off x="548283" y="2283560"/>
            <a:ext cx="11095434" cy="2031325"/>
          </a:xfrm>
          <a:prstGeom prst="rect">
            <a:avLst/>
          </a:prstGeom>
          <a:noFill/>
        </p:spPr>
        <p:txBody>
          <a:bodyPr wrap="square" rtlCol="0">
            <a:spAutoFit/>
          </a:bodyPr>
          <a:lstStyle/>
          <a:p>
            <a:r>
              <a:rPr lang="en-US" dirty="0"/>
              <a:t>S1. Frequency of applying the assessment process according to the guiding documents. </a:t>
            </a:r>
          </a:p>
          <a:p>
            <a:r>
              <a:rPr lang="en-US" dirty="0"/>
              <a:t>S2. Frequency of using test banks on assessment activities for classroom formative and summative assessment.</a:t>
            </a:r>
          </a:p>
          <a:p>
            <a:r>
              <a:rPr lang="en-US" dirty="0"/>
              <a:t>S3. Frequency of conducting formative assessment activities during the teaching process.</a:t>
            </a:r>
          </a:p>
          <a:p>
            <a:r>
              <a:rPr lang="en-US" dirty="0"/>
              <a:t>S4. Frequency of combining feedback giving and assessment by scores in foreign language assessment.</a:t>
            </a:r>
          </a:p>
          <a:p>
            <a:r>
              <a:rPr lang="en-US" dirty="0"/>
              <a:t>S5. Frequency of organizing students’ self-assessment and peer assessment</a:t>
            </a:r>
          </a:p>
        </p:txBody>
      </p:sp>
      <p:pic>
        <p:nvPicPr>
          <p:cNvPr id="8" name="Picture 7" descr="Chart&#10;&#10;Description automatically generated">
            <a:extLst>
              <a:ext uri="{FF2B5EF4-FFF2-40B4-BE49-F238E27FC236}">
                <a16:creationId xmlns:a16="http://schemas.microsoft.com/office/drawing/2014/main" id="{F86E6BE1-966E-7197-CADF-50E47DBF8F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92" b="18108"/>
          <a:stretch/>
        </p:blipFill>
        <p:spPr bwMode="auto">
          <a:xfrm>
            <a:off x="3092334" y="4314885"/>
            <a:ext cx="6466123" cy="2240276"/>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56D9327-0CD2-B68F-F0A1-001B0580288E}"/>
              </a:ext>
            </a:extLst>
          </p:cNvPr>
          <p:cNvSpPr txBox="1"/>
          <p:nvPr/>
        </p:nvSpPr>
        <p:spPr>
          <a:xfrm>
            <a:off x="4074289" y="6462076"/>
            <a:ext cx="453970" cy="369332"/>
          </a:xfrm>
          <a:prstGeom prst="rect">
            <a:avLst/>
          </a:prstGeom>
          <a:noFill/>
        </p:spPr>
        <p:txBody>
          <a:bodyPr wrap="none" rtlCol="0">
            <a:spAutoFit/>
          </a:bodyPr>
          <a:lstStyle/>
          <a:p>
            <a:r>
              <a:rPr lang="en-US" dirty="0"/>
              <a:t>S1</a:t>
            </a:r>
          </a:p>
        </p:txBody>
      </p:sp>
      <p:sp>
        <p:nvSpPr>
          <p:cNvPr id="11" name="TextBox 10">
            <a:extLst>
              <a:ext uri="{FF2B5EF4-FFF2-40B4-BE49-F238E27FC236}">
                <a16:creationId xmlns:a16="http://schemas.microsoft.com/office/drawing/2014/main" id="{12A04431-3E80-93B9-B4B5-F62C63459073}"/>
              </a:ext>
            </a:extLst>
          </p:cNvPr>
          <p:cNvSpPr txBox="1"/>
          <p:nvPr/>
        </p:nvSpPr>
        <p:spPr>
          <a:xfrm>
            <a:off x="5197650" y="6462076"/>
            <a:ext cx="453970" cy="369332"/>
          </a:xfrm>
          <a:prstGeom prst="rect">
            <a:avLst/>
          </a:prstGeom>
          <a:noFill/>
        </p:spPr>
        <p:txBody>
          <a:bodyPr wrap="none" rtlCol="0">
            <a:spAutoFit/>
          </a:bodyPr>
          <a:lstStyle/>
          <a:p>
            <a:r>
              <a:rPr lang="en-US" dirty="0"/>
              <a:t>S2</a:t>
            </a:r>
          </a:p>
        </p:txBody>
      </p:sp>
      <p:sp>
        <p:nvSpPr>
          <p:cNvPr id="12" name="TextBox 11">
            <a:extLst>
              <a:ext uri="{FF2B5EF4-FFF2-40B4-BE49-F238E27FC236}">
                <a16:creationId xmlns:a16="http://schemas.microsoft.com/office/drawing/2014/main" id="{A7D3CB3E-72D7-EF1C-0614-243FD255E512}"/>
              </a:ext>
            </a:extLst>
          </p:cNvPr>
          <p:cNvSpPr txBox="1"/>
          <p:nvPr/>
        </p:nvSpPr>
        <p:spPr>
          <a:xfrm>
            <a:off x="6487214" y="6462076"/>
            <a:ext cx="453970" cy="369332"/>
          </a:xfrm>
          <a:prstGeom prst="rect">
            <a:avLst/>
          </a:prstGeom>
          <a:noFill/>
        </p:spPr>
        <p:txBody>
          <a:bodyPr wrap="none" rtlCol="0">
            <a:spAutoFit/>
          </a:bodyPr>
          <a:lstStyle/>
          <a:p>
            <a:r>
              <a:rPr lang="en-US" dirty="0"/>
              <a:t>S3</a:t>
            </a:r>
          </a:p>
        </p:txBody>
      </p:sp>
      <p:sp>
        <p:nvSpPr>
          <p:cNvPr id="13" name="TextBox 12">
            <a:extLst>
              <a:ext uri="{FF2B5EF4-FFF2-40B4-BE49-F238E27FC236}">
                <a16:creationId xmlns:a16="http://schemas.microsoft.com/office/drawing/2014/main" id="{0AC7D7BB-B32B-CF38-16F6-D3FB128EAB11}"/>
              </a:ext>
            </a:extLst>
          </p:cNvPr>
          <p:cNvSpPr txBox="1"/>
          <p:nvPr/>
        </p:nvSpPr>
        <p:spPr>
          <a:xfrm>
            <a:off x="7641984" y="6462076"/>
            <a:ext cx="453970" cy="369332"/>
          </a:xfrm>
          <a:prstGeom prst="rect">
            <a:avLst/>
          </a:prstGeom>
          <a:noFill/>
        </p:spPr>
        <p:txBody>
          <a:bodyPr wrap="none" rtlCol="0">
            <a:spAutoFit/>
          </a:bodyPr>
          <a:lstStyle/>
          <a:p>
            <a:r>
              <a:rPr lang="en-US" dirty="0"/>
              <a:t>S4</a:t>
            </a:r>
          </a:p>
        </p:txBody>
      </p:sp>
      <p:sp>
        <p:nvSpPr>
          <p:cNvPr id="14" name="TextBox 13">
            <a:extLst>
              <a:ext uri="{FF2B5EF4-FFF2-40B4-BE49-F238E27FC236}">
                <a16:creationId xmlns:a16="http://schemas.microsoft.com/office/drawing/2014/main" id="{FB2AC503-215C-6B1E-8FB5-AE6AB7FB2FE1}"/>
              </a:ext>
            </a:extLst>
          </p:cNvPr>
          <p:cNvSpPr txBox="1"/>
          <p:nvPr/>
        </p:nvSpPr>
        <p:spPr>
          <a:xfrm>
            <a:off x="8931548" y="6456988"/>
            <a:ext cx="453970" cy="369332"/>
          </a:xfrm>
          <a:prstGeom prst="rect">
            <a:avLst/>
          </a:prstGeom>
          <a:noFill/>
        </p:spPr>
        <p:txBody>
          <a:bodyPr wrap="none" rtlCol="0">
            <a:spAutoFit/>
          </a:bodyPr>
          <a:lstStyle/>
          <a:p>
            <a:r>
              <a:rPr lang="en-US" dirty="0"/>
              <a:t>S5</a:t>
            </a:r>
          </a:p>
        </p:txBody>
      </p:sp>
    </p:spTree>
    <p:extLst>
      <p:ext uri="{BB962C8B-B14F-4D97-AF65-F5344CB8AC3E}">
        <p14:creationId xmlns:p14="http://schemas.microsoft.com/office/powerpoint/2010/main" val="210086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Administrators’ Claims on the frequencies of employing testing and assessment </a:t>
            </a:r>
          </a:p>
          <a:p>
            <a:pPr lvl="1"/>
            <a:endParaRPr lang="en-US" b="0" dirty="0"/>
          </a:p>
          <a:p>
            <a:pPr lvl="1"/>
            <a:r>
              <a:rPr lang="en-US" b="0" dirty="0"/>
              <a:t>90.5% of administrators said that the locality had organized training on building test banks for formative and summative assessment</a:t>
            </a:r>
          </a:p>
          <a:p>
            <a:pPr lvl="1"/>
            <a:r>
              <a:rPr lang="en-US" b="0" dirty="0"/>
              <a:t>89.4% of administrators said that the locality had organized training on how to use test banks for formative and summative assessment</a:t>
            </a:r>
          </a:p>
          <a:p>
            <a:pPr lvl="1"/>
            <a:r>
              <a:rPr lang="en-US" b="0" dirty="0"/>
              <a:t>89.4% of administrators said that teachers were asked to use test banks for formative and summative assessment provided</a:t>
            </a:r>
          </a:p>
          <a:p>
            <a:pPr lvl="1"/>
            <a:endParaRPr lang="en-US" b="0" dirty="0"/>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14</a:t>
            </a:fld>
            <a:endParaRPr lang="en-GB" noProof="0" dirty="0"/>
          </a:p>
        </p:txBody>
      </p:sp>
    </p:spTree>
    <p:extLst>
      <p:ext uri="{BB962C8B-B14F-4D97-AF65-F5344CB8AC3E}">
        <p14:creationId xmlns:p14="http://schemas.microsoft.com/office/powerpoint/2010/main" val="20003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Teachers’ Claims on the effectiveness of testing and assessment practices</a:t>
            </a:r>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15</a:t>
            </a:fld>
            <a:endParaRPr lang="en-GB" noProof="0" dirty="0"/>
          </a:p>
        </p:txBody>
      </p:sp>
      <p:sp>
        <p:nvSpPr>
          <p:cNvPr id="7" name="TextBox 6">
            <a:extLst>
              <a:ext uri="{FF2B5EF4-FFF2-40B4-BE49-F238E27FC236}">
                <a16:creationId xmlns:a16="http://schemas.microsoft.com/office/drawing/2014/main" id="{B9F4816B-3014-C299-0F84-98426BFB3CAF}"/>
              </a:ext>
            </a:extLst>
          </p:cNvPr>
          <p:cNvSpPr txBox="1"/>
          <p:nvPr/>
        </p:nvSpPr>
        <p:spPr>
          <a:xfrm>
            <a:off x="548283" y="2100399"/>
            <a:ext cx="11095434" cy="3693319"/>
          </a:xfrm>
          <a:prstGeom prst="rect">
            <a:avLst/>
          </a:prstGeom>
          <a:noFill/>
        </p:spPr>
        <p:txBody>
          <a:bodyPr wrap="square" rtlCol="0">
            <a:spAutoFit/>
          </a:bodyPr>
          <a:lstStyle/>
          <a:p>
            <a:endParaRPr lang="en-US" dirty="0"/>
          </a:p>
          <a:p>
            <a:r>
              <a:rPr lang="en-US" dirty="0"/>
              <a:t>S1. Guiding documents help teachers implement the process of organizing formative and summative assessment easily. (M=4.12)</a:t>
            </a:r>
          </a:p>
          <a:p>
            <a:r>
              <a:rPr lang="en-US" dirty="0"/>
              <a:t>S2 Following the guiding document on the process of organizing formative and summative assessment significantly improves the quality of teaching and learning (M=4.06)</a:t>
            </a:r>
          </a:p>
          <a:p>
            <a:r>
              <a:rPr lang="en-US" dirty="0"/>
              <a:t>S3 Training helps teachers improve their ability to conduct formative and summative assessment (M=4.10)</a:t>
            </a:r>
          </a:p>
          <a:p>
            <a:r>
              <a:rPr lang="en-US" dirty="0"/>
              <a:t>S4 Training helps teachers improve their ability in testing and assessment following international standards of practices (M=3.98)</a:t>
            </a:r>
          </a:p>
          <a:p>
            <a:r>
              <a:rPr lang="en-US" dirty="0"/>
              <a:t>S5 Formative and summative assessment accurately reflect students’ language competence (M=4.02)</a:t>
            </a:r>
          </a:p>
          <a:p>
            <a:r>
              <a:rPr lang="en-US" dirty="0"/>
              <a:t>S6 Teachers use formative and summative assessment results effectively (M=4.12)</a:t>
            </a:r>
          </a:p>
          <a:p>
            <a:r>
              <a:rPr lang="en-US" dirty="0"/>
              <a:t>S7 Teachers find that the test bank on assessment activities helps them effectively organize formative and summative assessment activities. (M=3.91)</a:t>
            </a:r>
          </a:p>
        </p:txBody>
      </p:sp>
    </p:spTree>
    <p:extLst>
      <p:ext uri="{BB962C8B-B14F-4D97-AF65-F5344CB8AC3E}">
        <p14:creationId xmlns:p14="http://schemas.microsoft.com/office/powerpoint/2010/main" val="15851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Teachers’ Claims on the effectiveness of testing and assessment practices</a:t>
            </a:r>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16</a:t>
            </a:fld>
            <a:endParaRPr lang="en-GB" noProof="0" dirty="0"/>
          </a:p>
        </p:txBody>
      </p:sp>
      <p:sp>
        <p:nvSpPr>
          <p:cNvPr id="7" name="TextBox 6">
            <a:extLst>
              <a:ext uri="{FF2B5EF4-FFF2-40B4-BE49-F238E27FC236}">
                <a16:creationId xmlns:a16="http://schemas.microsoft.com/office/drawing/2014/main" id="{B9F4816B-3014-C299-0F84-98426BFB3CAF}"/>
              </a:ext>
            </a:extLst>
          </p:cNvPr>
          <p:cNvSpPr txBox="1"/>
          <p:nvPr/>
        </p:nvSpPr>
        <p:spPr>
          <a:xfrm>
            <a:off x="548283" y="2690336"/>
            <a:ext cx="11095434" cy="1477328"/>
          </a:xfrm>
          <a:prstGeom prst="rect">
            <a:avLst/>
          </a:prstGeom>
          <a:noFill/>
        </p:spPr>
        <p:txBody>
          <a:bodyPr wrap="square" rtlCol="0">
            <a:spAutoFit/>
          </a:bodyPr>
          <a:lstStyle/>
          <a:p>
            <a:r>
              <a:rPr lang="en-US" b="1" dirty="0"/>
              <a:t>Some teachers suggested expanding the question bank and the test bank. </a:t>
            </a:r>
          </a:p>
          <a:p>
            <a:r>
              <a:rPr lang="en-US" dirty="0"/>
              <a:t>The data bank on testing language competency is not really rich, nor does it meet the diversity and difference by region. In particular, many teachers said that it was difficult to find materials for the listening test. Therefore, it is necessary to provide test/exam question bank data, especially the listening part, to help teachers make the listening test more convenient and easier.</a:t>
            </a:r>
          </a:p>
        </p:txBody>
      </p:sp>
    </p:spTree>
    <p:extLst>
      <p:ext uri="{BB962C8B-B14F-4D97-AF65-F5344CB8AC3E}">
        <p14:creationId xmlns:p14="http://schemas.microsoft.com/office/powerpoint/2010/main" val="104257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Teachers’ Claims on the challenges in testing and assessment practices</a:t>
            </a:r>
          </a:p>
          <a:p>
            <a:r>
              <a:rPr lang="en-US" sz="1800" b="0" dirty="0"/>
              <a:t>S1 Guidelines for implementing formative and summative assessment are not comprehensive and clear (M=2.61)</a:t>
            </a:r>
          </a:p>
          <a:p>
            <a:r>
              <a:rPr lang="en-US" sz="1800" b="0" dirty="0"/>
              <a:t>S2 Formative assessment is difficult to implement in local teaching conditions (M=2.73)</a:t>
            </a:r>
          </a:p>
          <a:p>
            <a:r>
              <a:rPr lang="en-US" sz="1800" b="0" dirty="0"/>
              <a:t>S3  Summative assessment is difficult to implement in local teaching conditions (M=2.68)</a:t>
            </a:r>
          </a:p>
          <a:p>
            <a:r>
              <a:rPr lang="en-US" sz="1800" b="0" dirty="0"/>
              <a:t>S4 Guidance on how to synthesize and record results of assessment is difficult to implement in local teaching conditions (M=2.61)</a:t>
            </a:r>
          </a:p>
          <a:p>
            <a:r>
              <a:rPr lang="en-US" sz="1800" b="0" dirty="0"/>
              <a:t>S5 Teachers are not familiar with the systematic storage of plans, evidence of the results of learning (M=2.69)</a:t>
            </a:r>
          </a:p>
          <a:p>
            <a:r>
              <a:rPr lang="en-US" sz="1800" b="0" dirty="0"/>
              <a:t>S6 Teachers are unfamiliar with the use of formative and summative assessment results to adjust the teaching and learning process (M=2.52)</a:t>
            </a:r>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17</a:t>
            </a:fld>
            <a:endParaRPr lang="en-GB" noProof="0" dirty="0"/>
          </a:p>
        </p:txBody>
      </p:sp>
    </p:spTree>
    <p:extLst>
      <p:ext uri="{BB962C8B-B14F-4D97-AF65-F5344CB8AC3E}">
        <p14:creationId xmlns:p14="http://schemas.microsoft.com/office/powerpoint/2010/main" val="90645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Teachers’ Claims on the challenges in testing and assessment practices</a:t>
            </a:r>
          </a:p>
          <a:p>
            <a:endParaRPr lang="en-US" dirty="0"/>
          </a:p>
          <a:p>
            <a:r>
              <a:rPr lang="en-US" b="0" dirty="0"/>
              <a:t>Teachers want, in addition to the instruction text, to have more illustrative examples and detailed training to be able to practice and implement more easily. </a:t>
            </a:r>
          </a:p>
          <a:p>
            <a:r>
              <a:rPr lang="en-US" b="0" dirty="0"/>
              <a:t>Some teachers think that due to the large number of students in their areas, regular assessment through verbal comments, written feedback in notebooks is very time-consuming, so it may affect the time of the class. </a:t>
            </a:r>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18</a:t>
            </a:fld>
            <a:endParaRPr lang="en-GB" noProof="0" dirty="0"/>
          </a:p>
        </p:txBody>
      </p:sp>
    </p:spTree>
    <p:extLst>
      <p:ext uri="{BB962C8B-B14F-4D97-AF65-F5344CB8AC3E}">
        <p14:creationId xmlns:p14="http://schemas.microsoft.com/office/powerpoint/2010/main" val="311484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9867601" cy="4500000"/>
          </a:xfrm>
        </p:spPr>
        <p:txBody>
          <a:bodyPr/>
          <a:lstStyle/>
          <a:p>
            <a:r>
              <a:rPr lang="en-US" dirty="0"/>
              <a:t>Teachers’ Suggestions for better support in testing and assessment practices</a:t>
            </a:r>
          </a:p>
          <a:p>
            <a:r>
              <a:rPr lang="en-US" sz="2000" b="0" dirty="0"/>
              <a:t>S1 Providing more helpful guidelines on formative and summative assessment  (M=4.13)</a:t>
            </a:r>
          </a:p>
          <a:p>
            <a:r>
              <a:rPr lang="en-US" sz="2000" b="0" dirty="0"/>
              <a:t>S2 Providing more professional training on applying formative and summative assessment methods that fit local teaching conditions (M=3.98)</a:t>
            </a:r>
          </a:p>
          <a:p>
            <a:r>
              <a:rPr lang="en-US" sz="2000" b="0" dirty="0"/>
              <a:t>S3 Providing more professional training on synthesizing, storing and using learning results and learning evidence based on formative and summative assessment (M=3.90)</a:t>
            </a:r>
          </a:p>
          <a:p>
            <a:r>
              <a:rPr lang="en-US" sz="2000" b="0" dirty="0"/>
              <a:t>S4 Building a test bank on formative and summative for each school (M=4.13)</a:t>
            </a:r>
          </a:p>
          <a:p>
            <a:r>
              <a:rPr lang="en-US" sz="2000" b="0" dirty="0"/>
              <a:t>S5 Guiding for extensive implementation of test banks on formative and summative assessment activities in foreign language teaching and learning (M=4.11)</a:t>
            </a:r>
          </a:p>
        </p:txBody>
      </p:sp>
      <p:sp>
        <p:nvSpPr>
          <p:cNvPr id="4" name="Footer Placeholder 3">
            <a:extLst>
              <a:ext uri="{FF2B5EF4-FFF2-40B4-BE49-F238E27FC236}">
                <a16:creationId xmlns:a16="http://schemas.microsoft.com/office/drawing/2014/main" id="{9B3A3165-81CF-B836-B3BC-648EDC1A37D5}"/>
              </a:ext>
            </a:extLst>
          </p:cNvPr>
          <p:cNvSpPr>
            <a:spLocks noGrp="1"/>
          </p:cNvSpPr>
          <p:nvPr>
            <p:ph type="ftr" sz="quarter" idx="11"/>
          </p:nvPr>
        </p:nvSpPr>
        <p:spPr/>
        <p:txBody>
          <a:bodyPr/>
          <a:lstStyle/>
          <a:p>
            <a:r>
              <a:rPr lang="en-GB" noProof="0" dirty="0" err="1"/>
              <a:t>www.britishcouncil.org</a:t>
            </a:r>
            <a:endParaRPr lang="en-GB" noProof="0" dirty="0"/>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19</a:t>
            </a:fld>
            <a:endParaRPr lang="en-GB" noProof="0" dirty="0"/>
          </a:p>
        </p:txBody>
      </p:sp>
    </p:spTree>
    <p:extLst>
      <p:ext uri="{BB962C8B-B14F-4D97-AF65-F5344CB8AC3E}">
        <p14:creationId xmlns:p14="http://schemas.microsoft.com/office/powerpoint/2010/main" val="360966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45F102-C80B-0847-DEE3-014C293583A4}"/>
              </a:ext>
            </a:extLst>
          </p:cNvPr>
          <p:cNvSpPr>
            <a:spLocks noGrp="1"/>
          </p:cNvSpPr>
          <p:nvPr>
            <p:ph type="title"/>
          </p:nvPr>
        </p:nvSpPr>
        <p:spPr/>
        <p:txBody>
          <a:bodyPr/>
          <a:lstStyle/>
          <a:p>
            <a:r>
              <a:rPr lang="en-US" dirty="0"/>
              <a:t>CONTENT</a:t>
            </a:r>
          </a:p>
        </p:txBody>
      </p:sp>
      <p:sp>
        <p:nvSpPr>
          <p:cNvPr id="3" name="Subtitle 2">
            <a:extLst>
              <a:ext uri="{FF2B5EF4-FFF2-40B4-BE49-F238E27FC236}">
                <a16:creationId xmlns:a16="http://schemas.microsoft.com/office/drawing/2014/main" id="{EF0781E6-151C-9FF0-17C6-18E46F5D5FE5}"/>
              </a:ext>
            </a:extLst>
          </p:cNvPr>
          <p:cNvSpPr>
            <a:spLocks noGrp="1"/>
          </p:cNvSpPr>
          <p:nvPr>
            <p:ph idx="1"/>
          </p:nvPr>
        </p:nvSpPr>
        <p:spPr/>
        <p:txBody>
          <a:bodyPr/>
          <a:lstStyle/>
          <a:p>
            <a:pPr marL="457200" indent="-457200">
              <a:buFont typeface="+mj-lt"/>
              <a:buAutoNum type="arabicPeriod"/>
            </a:pPr>
            <a:r>
              <a:rPr lang="en-US" dirty="0"/>
              <a:t>Policies regarding assessing students' language proficiency in Vietnam</a:t>
            </a:r>
          </a:p>
          <a:p>
            <a:pPr marL="457200" indent="-457200">
              <a:buFont typeface="+mj-lt"/>
              <a:buAutoNum type="arabicPeriod"/>
            </a:pPr>
            <a:endParaRPr lang="en-US" dirty="0"/>
          </a:p>
          <a:p>
            <a:pPr marL="457200" indent="-457200">
              <a:buFont typeface="+mj-lt"/>
              <a:buAutoNum type="arabicPeriod"/>
            </a:pPr>
            <a:r>
              <a:rPr lang="en-US" dirty="0"/>
              <a:t>NFLP survey results</a:t>
            </a:r>
          </a:p>
          <a:p>
            <a:pPr marL="457200" indent="-457200">
              <a:buFont typeface="+mj-lt"/>
              <a:buAutoNum type="arabicPeriod"/>
            </a:pPr>
            <a:endParaRPr lang="en-US" dirty="0"/>
          </a:p>
          <a:p>
            <a:pPr marL="457200" indent="-457200">
              <a:buFont typeface="+mj-lt"/>
              <a:buAutoNum type="arabicPeriod"/>
            </a:pPr>
            <a:r>
              <a:rPr lang="en-US" dirty="0"/>
              <a:t>Challenges in assessing students' language proficiency in Vietnam schools</a:t>
            </a:r>
          </a:p>
          <a:p>
            <a:pPr marL="457200" indent="-457200">
              <a:buFont typeface="+mj-lt"/>
              <a:buAutoNum type="arabicPeriod"/>
            </a:pPr>
            <a:endParaRPr lang="en-US" dirty="0"/>
          </a:p>
          <a:p>
            <a:pPr marL="457200" indent="-457200">
              <a:buFont typeface="+mj-lt"/>
              <a:buAutoNum type="arabicPeriod"/>
            </a:pPr>
            <a:r>
              <a:rPr lang="en-US" dirty="0"/>
              <a:t>Recommendations for policymakers, administrators and teacher trainers</a:t>
            </a:r>
          </a:p>
        </p:txBody>
      </p:sp>
      <p:sp>
        <p:nvSpPr>
          <p:cNvPr id="4" name="Footer Placeholder 3">
            <a:extLst>
              <a:ext uri="{FF2B5EF4-FFF2-40B4-BE49-F238E27FC236}">
                <a16:creationId xmlns:a16="http://schemas.microsoft.com/office/drawing/2014/main" id="{96039351-3F5F-C04C-9615-8F2F822C8D80}"/>
              </a:ext>
            </a:extLst>
          </p:cNvPr>
          <p:cNvSpPr>
            <a:spLocks noGrp="1"/>
          </p:cNvSpPr>
          <p:nvPr>
            <p:ph type="ftr" sz="quarter" idx="11"/>
          </p:nvPr>
        </p:nvSpPr>
        <p:spPr/>
        <p:txBody>
          <a:bodyPr/>
          <a:lstStyle/>
          <a:p>
            <a:r>
              <a:rPr lang="en-GB" noProof="0"/>
              <a:t>www.britishcouncil.org</a:t>
            </a:r>
            <a:endParaRPr lang="en-GB" noProof="0" dirty="0"/>
          </a:p>
        </p:txBody>
      </p:sp>
    </p:spTree>
    <p:extLst>
      <p:ext uri="{BB962C8B-B14F-4D97-AF65-F5344CB8AC3E}">
        <p14:creationId xmlns:p14="http://schemas.microsoft.com/office/powerpoint/2010/main" val="258991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DA51-AA75-85ED-EFE4-97F833D1E408}"/>
              </a:ext>
            </a:extLst>
          </p:cNvPr>
          <p:cNvSpPr>
            <a:spLocks noGrp="1"/>
          </p:cNvSpPr>
          <p:nvPr>
            <p:ph type="title"/>
          </p:nvPr>
        </p:nvSpPr>
        <p:spPr>
          <a:xfrm>
            <a:off x="648000" y="504000"/>
            <a:ext cx="8136000" cy="792000"/>
          </a:xfrm>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5940B2E0-ADEE-734A-491B-730EF061E28C}"/>
              </a:ext>
            </a:extLst>
          </p:cNvPr>
          <p:cNvSpPr>
            <a:spLocks noGrp="1"/>
          </p:cNvSpPr>
          <p:nvPr>
            <p:ph idx="1"/>
          </p:nvPr>
        </p:nvSpPr>
        <p:spPr>
          <a:xfrm>
            <a:off x="647999" y="1512000"/>
            <a:ext cx="10439999" cy="4500000"/>
          </a:xfrm>
        </p:spPr>
        <p:txBody>
          <a:bodyPr/>
          <a:lstStyle/>
          <a:p>
            <a:r>
              <a:rPr lang="en-US" sz="1800" dirty="0"/>
              <a:t>Teachers’ Suggestions for better support in testing and assessment practices</a:t>
            </a:r>
          </a:p>
          <a:p>
            <a:r>
              <a:rPr lang="en-US" sz="1800" b="0" dirty="0"/>
              <a:t>The construction of a data bank for formative and summative assessment should be built by school or group of schools in each district and each province so that it can be supplemented and adjusted to suit the specific context of students and localities. </a:t>
            </a:r>
          </a:p>
          <a:p>
            <a:r>
              <a:rPr lang="en-US" sz="1800" b="0" dirty="0"/>
              <a:t>Teachers wish to be provided with the summative test question banks to have a better orientation for students to review. </a:t>
            </a:r>
          </a:p>
          <a:p>
            <a:r>
              <a:rPr lang="en-US" sz="1800" b="0" dirty="0"/>
              <a:t>Some teachers also wish to have a website about shared formative and summative assessment activities where teachers can exchange ideas and resources with colleagues. </a:t>
            </a:r>
          </a:p>
          <a:p>
            <a:r>
              <a:rPr lang="en-US" sz="1800" b="0" dirty="0"/>
              <a:t>At the same time, some teachers also want to be trained in the use of information technology-assisted assessment methods to reduce the time for teachers to mark papers.</a:t>
            </a:r>
          </a:p>
          <a:p>
            <a:r>
              <a:rPr lang="en-US" sz="1800" b="0" dirty="0"/>
              <a:t>In terms of training, teachers want to be sent out alternately. This is to avoid the case that some teachers have been trained many times, while others have not had the opportunity to participate. More guidance is needed so that trained teachers will provide detailed re-training to other local teachers to be able to implement the guidelines or training content effectively.</a:t>
            </a:r>
          </a:p>
        </p:txBody>
      </p:sp>
      <p:sp>
        <p:nvSpPr>
          <p:cNvPr id="5" name="Slide Number Placeholder 4">
            <a:extLst>
              <a:ext uri="{FF2B5EF4-FFF2-40B4-BE49-F238E27FC236}">
                <a16:creationId xmlns:a16="http://schemas.microsoft.com/office/drawing/2014/main" id="{992D395F-5C3B-1BB4-5CC1-00FE339F9F0F}"/>
              </a:ext>
            </a:extLst>
          </p:cNvPr>
          <p:cNvSpPr>
            <a:spLocks noGrp="1"/>
          </p:cNvSpPr>
          <p:nvPr>
            <p:ph type="sldNum" sz="quarter" idx="12"/>
          </p:nvPr>
        </p:nvSpPr>
        <p:spPr/>
        <p:txBody>
          <a:bodyPr/>
          <a:lstStyle/>
          <a:p>
            <a:fld id="{A36854FA-307F-854E-96D4-DE585DB24BD3}" type="slidenum">
              <a:rPr lang="en-GB" noProof="0" smtClean="0"/>
              <a:t>20</a:t>
            </a:fld>
            <a:endParaRPr lang="en-GB" noProof="0" dirty="0"/>
          </a:p>
        </p:txBody>
      </p:sp>
    </p:spTree>
    <p:extLst>
      <p:ext uri="{BB962C8B-B14F-4D97-AF65-F5344CB8AC3E}">
        <p14:creationId xmlns:p14="http://schemas.microsoft.com/office/powerpoint/2010/main" val="11470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1512000"/>
            <a:ext cx="9105600" cy="4500000"/>
          </a:xfrm>
        </p:spPr>
        <p:txBody>
          <a:bodyPr/>
          <a:lstStyle/>
          <a:p>
            <a:r>
              <a:rPr lang="en-US" dirty="0"/>
              <a:t>Some additional comments (1)</a:t>
            </a:r>
          </a:p>
          <a:p>
            <a:pPr algn="just"/>
            <a:r>
              <a:rPr lang="en-US" b="0" dirty="0"/>
              <a:t>The innovation of testing and assessing students in the direction of fully assessing the 4 skills of Listening, Speaking, Reading and Writing still faces many difficulties, especially influenced by the content and form of the high school graduation examination.</a:t>
            </a:r>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21</a:t>
            </a:fld>
            <a:endParaRPr lang="en-GB" noProof="0" dirty="0"/>
          </a:p>
        </p:txBody>
      </p:sp>
    </p:spTree>
    <p:extLst>
      <p:ext uri="{BB962C8B-B14F-4D97-AF65-F5344CB8AC3E}">
        <p14:creationId xmlns:p14="http://schemas.microsoft.com/office/powerpoint/2010/main" val="124931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 Teachers’ Perceptions</a:t>
            </a:r>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1512000"/>
            <a:ext cx="9532320" cy="4500000"/>
          </a:xfrm>
        </p:spPr>
        <p:txBody>
          <a:bodyPr/>
          <a:lstStyle/>
          <a:p>
            <a:r>
              <a:rPr lang="en-US" dirty="0"/>
              <a:t>Some additional comments (2)</a:t>
            </a:r>
          </a:p>
          <a:p>
            <a:pPr algn="just"/>
            <a:r>
              <a:rPr lang="en-US" b="0" dirty="0"/>
              <a:t>More detailed guiding documents in the assessment of final year students are needed. </a:t>
            </a:r>
          </a:p>
          <a:p>
            <a:pPr algn="just"/>
            <a:r>
              <a:rPr lang="en-US" b="0" dirty="0"/>
              <a:t>The sources of question banks for assessing final year students following the test specifications should be diversified.</a:t>
            </a:r>
          </a:p>
          <a:p>
            <a:pPr algn="just"/>
            <a:r>
              <a:rPr lang="en-US" b="0" dirty="0"/>
              <a:t>Better IT infrastructures for assessing students are needed.</a:t>
            </a:r>
          </a:p>
          <a:p>
            <a:pPr algn="just"/>
            <a:endParaRPr lang="en-US" b="0" dirty="0"/>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22</a:t>
            </a:fld>
            <a:endParaRPr lang="en-GB" noProof="0" dirty="0"/>
          </a:p>
        </p:txBody>
      </p:sp>
    </p:spTree>
    <p:extLst>
      <p:ext uri="{BB962C8B-B14F-4D97-AF65-F5344CB8AC3E}">
        <p14:creationId xmlns:p14="http://schemas.microsoft.com/office/powerpoint/2010/main" val="85582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a:t>
            </a:r>
            <a:br>
              <a:rPr lang="en-US" dirty="0"/>
            </a:br>
            <a:r>
              <a:rPr lang="en-US" dirty="0"/>
              <a:t>Limitations</a:t>
            </a:r>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1512000"/>
            <a:ext cx="9532320" cy="4500000"/>
          </a:xfrm>
        </p:spPr>
        <p:txBody>
          <a:bodyPr/>
          <a:lstStyle/>
          <a:p>
            <a:pPr algn="just"/>
            <a:r>
              <a:rPr lang="en-US" b="0" dirty="0"/>
              <a:t>The efforts of localities and schools in assessing students’ learning still have certain limitations, not completely meeting the requirements of innovation in testing and assessment.</a:t>
            </a:r>
          </a:p>
          <a:p>
            <a:pPr algn="just"/>
            <a:r>
              <a:rPr lang="en-US" b="0" dirty="0"/>
              <a:t>Assessment work is still heavily influenced by exam pressure that is still relying heavily on teachers, students' parents and students themselves. Study and exam are not compatible with each other. </a:t>
            </a:r>
          </a:p>
          <a:p>
            <a:pPr algn="just"/>
            <a:r>
              <a:rPr lang="en-US" b="0" dirty="0"/>
              <a:t>The pilot English program focuses on training communication skills through the four skills of listening, speaking, reading and writing, but the content of the National high school graduation exam only focuses on reading skills and knowledge of vocabulary and grammar. </a:t>
            </a:r>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23</a:t>
            </a:fld>
            <a:endParaRPr lang="en-GB" noProof="0" dirty="0"/>
          </a:p>
        </p:txBody>
      </p:sp>
    </p:spTree>
    <p:extLst>
      <p:ext uri="{BB962C8B-B14F-4D97-AF65-F5344CB8AC3E}">
        <p14:creationId xmlns:p14="http://schemas.microsoft.com/office/powerpoint/2010/main" val="2511602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a:t>
            </a:r>
            <a:br>
              <a:rPr lang="en-US" dirty="0"/>
            </a:br>
            <a:r>
              <a:rPr lang="en-US" dirty="0"/>
              <a:t>Limitations</a:t>
            </a:r>
            <a:br>
              <a:rPr lang="en-US" dirty="0"/>
            </a:br>
            <a:br>
              <a:rPr lang="en-US" dirty="0"/>
            </a:br>
            <a:endParaRPr lang="en-US" dirty="0"/>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1512000"/>
            <a:ext cx="9532320" cy="4500000"/>
          </a:xfrm>
        </p:spPr>
        <p:txBody>
          <a:bodyPr/>
          <a:lstStyle/>
          <a:p>
            <a:pPr algn="just"/>
            <a:endParaRPr lang="en-US" b="0" dirty="0"/>
          </a:p>
          <a:p>
            <a:pPr algn="just"/>
            <a:r>
              <a:rPr lang="en-US" b="0" dirty="0"/>
              <a:t>The implementation of formative and summative assessment and building test banks are still limited in localities. The number of banks for assessment is still small. The number of questions according to the test specifications to evaluate the completion of the student's level does not meet the needs of the teachers.</a:t>
            </a:r>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24</a:t>
            </a:fld>
            <a:endParaRPr lang="en-GB" noProof="0" dirty="0"/>
          </a:p>
        </p:txBody>
      </p:sp>
    </p:spTree>
    <p:extLst>
      <p:ext uri="{BB962C8B-B14F-4D97-AF65-F5344CB8AC3E}">
        <p14:creationId xmlns:p14="http://schemas.microsoft.com/office/powerpoint/2010/main" val="284087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a:t>
            </a:r>
            <a:br>
              <a:rPr lang="en-US" dirty="0"/>
            </a:br>
            <a:r>
              <a:rPr lang="en-US" dirty="0"/>
              <a:t>Some recommendations</a:t>
            </a:r>
            <a:br>
              <a:rPr lang="en-US" dirty="0"/>
            </a:br>
            <a:br>
              <a:rPr lang="en-US" dirty="0"/>
            </a:br>
            <a:endParaRPr lang="en-US" dirty="0"/>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1512000"/>
            <a:ext cx="9532320" cy="4500000"/>
          </a:xfrm>
        </p:spPr>
        <p:txBody>
          <a:bodyPr/>
          <a:lstStyle/>
          <a:p>
            <a:pPr marL="457200" indent="-457200" algn="just">
              <a:buAutoNum type="arabicPeriod"/>
            </a:pPr>
            <a:r>
              <a:rPr lang="en-US" b="0" dirty="0"/>
              <a:t>Support provinces in setting up testing centers and quality accreditation centers to support the quality of foreign language teaching in the provinces and cities, in the immediate future, supporting the assessment toolkit of foreign languages online or on computers; </a:t>
            </a:r>
          </a:p>
          <a:p>
            <a:pPr marL="457200" indent="-457200" algn="just">
              <a:buAutoNum type="arabicPeriod"/>
            </a:pPr>
            <a:r>
              <a:rPr lang="en-US" b="0" dirty="0"/>
              <a:t>Continue to innovate language exam formats and methods that assess the foreign language ability of high school students according to the output standards right in the learning process and when completing the level. </a:t>
            </a:r>
          </a:p>
          <a:p>
            <a:pPr marL="457200" indent="-457200" algn="just">
              <a:buAutoNum type="arabicPeriod"/>
            </a:pPr>
            <a:r>
              <a:rPr lang="en-US" b="0" dirty="0"/>
              <a:t>Build an assessment system in foreign language teaching and learning in Vietnam towards international standards.</a:t>
            </a:r>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25</a:t>
            </a:fld>
            <a:endParaRPr lang="en-GB" noProof="0" dirty="0"/>
          </a:p>
        </p:txBody>
      </p:sp>
    </p:spTree>
    <p:extLst>
      <p:ext uri="{BB962C8B-B14F-4D97-AF65-F5344CB8AC3E}">
        <p14:creationId xmlns:p14="http://schemas.microsoft.com/office/powerpoint/2010/main" val="272303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a:t>
            </a:r>
            <a:br>
              <a:rPr lang="en-US" dirty="0"/>
            </a:br>
            <a:r>
              <a:rPr lang="en-US" dirty="0"/>
              <a:t>Some recommendations</a:t>
            </a:r>
            <a:br>
              <a:rPr lang="en-US" dirty="0"/>
            </a:br>
            <a:br>
              <a:rPr lang="en-US" dirty="0"/>
            </a:br>
            <a:endParaRPr lang="en-US" dirty="0"/>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2225040"/>
            <a:ext cx="9532320" cy="3786960"/>
          </a:xfrm>
        </p:spPr>
        <p:txBody>
          <a:bodyPr/>
          <a:lstStyle/>
          <a:p>
            <a:pPr marL="457200" indent="-457200" algn="just">
              <a:buFont typeface="+mj-lt"/>
              <a:buAutoNum type="arabicPeriod" startAt="4"/>
            </a:pPr>
            <a:r>
              <a:rPr lang="en-US" sz="1800" b="0" dirty="0"/>
              <a:t>Build a shared test bank of English proficiency at levels 1, 2 and 3 for school students to serve as a source of data for teachers and students in the locality to refer to.</a:t>
            </a:r>
          </a:p>
          <a:p>
            <a:pPr marL="457200" indent="-457200" algn="just">
              <a:buAutoNum type="arabicPeriod" startAt="4"/>
            </a:pPr>
            <a:r>
              <a:rPr lang="en-US" sz="1800" b="0" dirty="0"/>
              <a:t>Develop a test bank on formative and summative assessment that fit the locality, especially the content of listening skills assessment. The construction of such a test bank should be built by school or group of schools, each district, each province so that it can be supplemented and adjusted to suit the general situation of students. The question bank needs to have periodical test questions to have a better orientation for students to study. </a:t>
            </a:r>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26</a:t>
            </a:fld>
            <a:endParaRPr lang="en-GB" noProof="0" dirty="0"/>
          </a:p>
        </p:txBody>
      </p:sp>
    </p:spTree>
    <p:extLst>
      <p:ext uri="{BB962C8B-B14F-4D97-AF65-F5344CB8AC3E}">
        <p14:creationId xmlns:p14="http://schemas.microsoft.com/office/powerpoint/2010/main" val="117814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387F-4CFD-E29E-621E-584A770157EA}"/>
              </a:ext>
            </a:extLst>
          </p:cNvPr>
          <p:cNvSpPr>
            <a:spLocks noGrp="1"/>
          </p:cNvSpPr>
          <p:nvPr>
            <p:ph type="title"/>
          </p:nvPr>
        </p:nvSpPr>
        <p:spPr/>
        <p:txBody>
          <a:bodyPr/>
          <a:lstStyle/>
          <a:p>
            <a:r>
              <a:rPr lang="en-US" dirty="0"/>
              <a:t>Language Assessment at Schools in Vietnam:</a:t>
            </a:r>
            <a:br>
              <a:rPr lang="en-US" dirty="0"/>
            </a:br>
            <a:r>
              <a:rPr lang="en-US" dirty="0"/>
              <a:t>Some recommendations</a:t>
            </a:r>
            <a:br>
              <a:rPr lang="en-US" dirty="0"/>
            </a:br>
            <a:br>
              <a:rPr lang="en-US" dirty="0"/>
            </a:br>
            <a:endParaRPr lang="en-US" dirty="0"/>
          </a:p>
        </p:txBody>
      </p:sp>
      <p:sp>
        <p:nvSpPr>
          <p:cNvPr id="3" name="Content Placeholder 2">
            <a:extLst>
              <a:ext uri="{FF2B5EF4-FFF2-40B4-BE49-F238E27FC236}">
                <a16:creationId xmlns:a16="http://schemas.microsoft.com/office/drawing/2014/main" id="{63BE1EC9-A099-67BD-F3B2-F8C14A7D7DB4}"/>
              </a:ext>
            </a:extLst>
          </p:cNvPr>
          <p:cNvSpPr>
            <a:spLocks noGrp="1"/>
          </p:cNvSpPr>
          <p:nvPr>
            <p:ph idx="1"/>
          </p:nvPr>
        </p:nvSpPr>
        <p:spPr>
          <a:xfrm>
            <a:off x="648000" y="2225040"/>
            <a:ext cx="9532320" cy="3786960"/>
          </a:xfrm>
        </p:spPr>
        <p:txBody>
          <a:bodyPr/>
          <a:lstStyle/>
          <a:p>
            <a:pPr marL="457200" indent="-457200" algn="just">
              <a:buFont typeface="+mj-lt"/>
              <a:buAutoNum type="arabicPeriod" startAt="6"/>
            </a:pPr>
            <a:r>
              <a:rPr lang="en-US" sz="1800" b="0" dirty="0"/>
              <a:t>Regarding training, it is necessary to develop a reasonable plan so that teachers can participate in training and retraining, avoiding the case that some teachers have been trained many times, while others have not had the opportunity to join. More guidance is needed so that trained teachers will provide detailed re-training to other local teachers to be able to implement the guidelines or training content effectively.</a:t>
            </a:r>
          </a:p>
          <a:p>
            <a:pPr marL="457200" indent="-457200" algn="just">
              <a:buFont typeface="+mj-lt"/>
              <a:buAutoNum type="arabicPeriod" startAt="6"/>
            </a:pPr>
            <a:r>
              <a:rPr lang="en-US" sz="1800" b="0" dirty="0"/>
              <a:t>A website for shared assessment practices should be developed so that teachers can exchange professional development with other teachers.</a:t>
            </a:r>
          </a:p>
          <a:p>
            <a:pPr marL="457200" indent="-457200" algn="just">
              <a:buFont typeface="+mj-lt"/>
              <a:buAutoNum type="arabicPeriod" startAt="6"/>
            </a:pPr>
            <a:r>
              <a:rPr lang="en-US" sz="1800" b="0" dirty="0"/>
              <a:t>It is necessary to create conditions for English teachers and specialists to access some highly practical professional knowledge such as: the process of performing assessment activities, techniques for building assessment tools such as lessons. tests, presentations, project assignments, academic records; how to determine the difficulty and distinction of exam questions, the difficulty of vocabulary and grammar according to the NFLP.</a:t>
            </a:r>
          </a:p>
        </p:txBody>
      </p:sp>
      <p:sp>
        <p:nvSpPr>
          <p:cNvPr id="4" name="Footer Placeholder 3">
            <a:extLst>
              <a:ext uri="{FF2B5EF4-FFF2-40B4-BE49-F238E27FC236}">
                <a16:creationId xmlns:a16="http://schemas.microsoft.com/office/drawing/2014/main" id="{851A17A7-D2A2-D11D-FA94-A334922390BB}"/>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F9FA8BB-4E8E-35B2-3AA8-44394CD73B61}"/>
              </a:ext>
            </a:extLst>
          </p:cNvPr>
          <p:cNvSpPr>
            <a:spLocks noGrp="1"/>
          </p:cNvSpPr>
          <p:nvPr>
            <p:ph type="sldNum" sz="quarter" idx="12"/>
          </p:nvPr>
        </p:nvSpPr>
        <p:spPr/>
        <p:txBody>
          <a:bodyPr/>
          <a:lstStyle/>
          <a:p>
            <a:fld id="{A36854FA-307F-854E-96D4-DE585DB24BD3}" type="slidenum">
              <a:rPr lang="en-GB" noProof="0" smtClean="0"/>
              <a:t>27</a:t>
            </a:fld>
            <a:endParaRPr lang="en-GB" noProof="0" dirty="0"/>
          </a:p>
        </p:txBody>
      </p:sp>
    </p:spTree>
    <p:extLst>
      <p:ext uri="{BB962C8B-B14F-4D97-AF65-F5344CB8AC3E}">
        <p14:creationId xmlns:p14="http://schemas.microsoft.com/office/powerpoint/2010/main" val="354666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9A0B-3731-4E6A-A69C-DB28CB14A53C}"/>
              </a:ext>
            </a:extLst>
          </p:cNvPr>
          <p:cNvSpPr>
            <a:spLocks noGrp="1"/>
          </p:cNvSpPr>
          <p:nvPr>
            <p:ph type="ctrTitle"/>
          </p:nvPr>
        </p:nvSpPr>
        <p:spPr/>
        <p:txBody>
          <a:bodyPr/>
          <a:lstStyle/>
          <a:p>
            <a:pPr algn="ctr"/>
            <a:r>
              <a:rPr lang="en-GB" dirty="0"/>
              <a:t>THANK YOU </a:t>
            </a:r>
            <a:br>
              <a:rPr lang="en-GB" dirty="0"/>
            </a:br>
            <a:r>
              <a:rPr lang="en-GB" dirty="0"/>
              <a:t>FOR YOUR ATTENTION</a:t>
            </a:r>
          </a:p>
        </p:txBody>
      </p:sp>
      <p:sp>
        <p:nvSpPr>
          <p:cNvPr id="3" name="Subtitle 2">
            <a:extLst>
              <a:ext uri="{FF2B5EF4-FFF2-40B4-BE49-F238E27FC236}">
                <a16:creationId xmlns:a16="http://schemas.microsoft.com/office/drawing/2014/main" id="{EB19ABE8-3D4E-4A39-A575-A23811CF2901}"/>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39B870DF-4C95-4586-98EC-0717B8DE7CA4}"/>
              </a:ext>
            </a:extLst>
          </p:cNvPr>
          <p:cNvSpPr>
            <a:spLocks noGrp="1"/>
          </p:cNvSpPr>
          <p:nvPr>
            <p:ph type="ftr" sz="quarter" idx="11"/>
          </p:nvPr>
        </p:nvSpPr>
        <p:spPr/>
        <p:txBody>
          <a:bodyPr/>
          <a:lstStyle/>
          <a:p>
            <a:r>
              <a:rPr lang="en-GB" noProof="0"/>
              <a:t>www.britishcouncil.org</a:t>
            </a:r>
            <a:endParaRPr lang="en-GB" noProof="0" dirty="0"/>
          </a:p>
        </p:txBody>
      </p:sp>
      <p:sp>
        <p:nvSpPr>
          <p:cNvPr id="5" name="Text Placeholder 4">
            <a:extLst>
              <a:ext uri="{FF2B5EF4-FFF2-40B4-BE49-F238E27FC236}">
                <a16:creationId xmlns:a16="http://schemas.microsoft.com/office/drawing/2014/main" id="{D7E02AA7-2CEE-4924-937F-99443502287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3761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D23C-16FA-70FF-FA5E-211904390FC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10B1ED7-0454-9AD3-1A5B-F8D1E52E65AD}"/>
              </a:ext>
            </a:extLst>
          </p:cNvPr>
          <p:cNvSpPr>
            <a:spLocks noGrp="1"/>
          </p:cNvSpPr>
          <p:nvPr>
            <p:ph idx="1"/>
          </p:nvPr>
        </p:nvSpPr>
        <p:spPr/>
        <p:txBody>
          <a:bodyPr/>
          <a:lstStyle/>
          <a:p>
            <a:r>
              <a:rPr lang="en-US" dirty="0"/>
              <a:t>Decision 2080/QĐ-</a:t>
            </a:r>
            <a:r>
              <a:rPr lang="en-US" dirty="0" err="1"/>
              <a:t>TTg</a:t>
            </a:r>
            <a:r>
              <a:rPr lang="en-US" dirty="0"/>
              <a:t> dated Dec 22, 2017: Project 2020 calls for reform in 8 areas of ELT in Vietnam</a:t>
            </a:r>
          </a:p>
          <a:p>
            <a:endParaRPr lang="en-US" dirty="0"/>
          </a:p>
          <a:p>
            <a:pPr marL="342900" lvl="2" indent="-342900">
              <a:buAutoNum type="arabicPeriod"/>
            </a:pPr>
            <a:r>
              <a:rPr lang="en-US" dirty="0" err="1"/>
              <a:t>Currriculum</a:t>
            </a:r>
            <a:r>
              <a:rPr lang="en-US" dirty="0"/>
              <a:t> and teaching materials</a:t>
            </a:r>
          </a:p>
          <a:p>
            <a:pPr marL="342900" lvl="2" indent="-342900">
              <a:buAutoNum type="arabicPeriod"/>
            </a:pPr>
            <a:r>
              <a:rPr lang="en-US" b="1" dirty="0">
                <a:solidFill>
                  <a:schemeClr val="accent4"/>
                </a:solidFill>
              </a:rPr>
              <a:t>Language testing and assessment</a:t>
            </a:r>
          </a:p>
          <a:p>
            <a:pPr marL="342900" lvl="2" indent="-342900">
              <a:buAutoNum type="arabicPeriod"/>
            </a:pPr>
            <a:r>
              <a:rPr lang="en-US" dirty="0"/>
              <a:t>Teacher professional training</a:t>
            </a:r>
          </a:p>
          <a:p>
            <a:pPr marL="342900" lvl="2" indent="-342900">
              <a:buAutoNum type="arabicPeriod"/>
            </a:pPr>
            <a:r>
              <a:rPr lang="en-US" dirty="0"/>
              <a:t>ICT integration</a:t>
            </a:r>
          </a:p>
          <a:p>
            <a:pPr marL="342900" lvl="2" indent="-342900">
              <a:buAutoNum type="arabicPeriod"/>
            </a:pPr>
            <a:r>
              <a:rPr lang="en-US" dirty="0"/>
              <a:t>Building language teaching &amp; learning environment</a:t>
            </a:r>
          </a:p>
          <a:p>
            <a:pPr marL="342900" lvl="2" indent="-342900">
              <a:buAutoNum type="arabicPeriod"/>
            </a:pPr>
            <a:r>
              <a:rPr lang="en-US" dirty="0"/>
              <a:t>Policy making</a:t>
            </a:r>
          </a:p>
          <a:p>
            <a:pPr marL="342900" lvl="2" indent="-342900">
              <a:buAutoNum type="arabicPeriod"/>
            </a:pPr>
            <a:r>
              <a:rPr lang="en-US" dirty="0"/>
              <a:t>Private involvement in language education</a:t>
            </a:r>
          </a:p>
          <a:p>
            <a:pPr marL="342900" lvl="2" indent="-342900">
              <a:buAutoNum type="arabicPeriod"/>
            </a:pPr>
            <a:r>
              <a:rPr lang="en-US" dirty="0"/>
              <a:t>Administrations and monitoring</a:t>
            </a:r>
          </a:p>
          <a:p>
            <a:pPr lvl="2"/>
            <a:endParaRPr lang="en-US" dirty="0"/>
          </a:p>
        </p:txBody>
      </p:sp>
      <p:sp>
        <p:nvSpPr>
          <p:cNvPr id="4" name="Footer Placeholder 3">
            <a:extLst>
              <a:ext uri="{FF2B5EF4-FFF2-40B4-BE49-F238E27FC236}">
                <a16:creationId xmlns:a16="http://schemas.microsoft.com/office/drawing/2014/main" id="{3B405D52-227F-2F34-56F8-9C602DD48E17}"/>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98DE1CD5-75BF-05AA-7B63-0DB693BA09F1}"/>
              </a:ext>
            </a:extLst>
          </p:cNvPr>
          <p:cNvSpPr>
            <a:spLocks noGrp="1"/>
          </p:cNvSpPr>
          <p:nvPr>
            <p:ph type="sldNum" sz="quarter" idx="12"/>
          </p:nvPr>
        </p:nvSpPr>
        <p:spPr/>
        <p:txBody>
          <a:bodyPr/>
          <a:lstStyle/>
          <a:p>
            <a:fld id="{A36854FA-307F-854E-96D4-DE585DB24BD3}" type="slidenum">
              <a:rPr lang="en-GB" noProof="0" smtClean="0"/>
              <a:t>3</a:t>
            </a:fld>
            <a:endParaRPr lang="en-GB" noProof="0" dirty="0"/>
          </a:p>
        </p:txBody>
      </p:sp>
    </p:spTree>
    <p:extLst>
      <p:ext uri="{BB962C8B-B14F-4D97-AF65-F5344CB8AC3E}">
        <p14:creationId xmlns:p14="http://schemas.microsoft.com/office/powerpoint/2010/main" val="40677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F1E6-F19B-BDE3-13C9-AC2558EA2BF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F9FD407-13A4-BAF7-1634-743041B4293F}"/>
              </a:ext>
            </a:extLst>
          </p:cNvPr>
          <p:cNvSpPr>
            <a:spLocks noGrp="1"/>
          </p:cNvSpPr>
          <p:nvPr>
            <p:ph idx="1"/>
          </p:nvPr>
        </p:nvSpPr>
        <p:spPr/>
        <p:txBody>
          <a:bodyPr/>
          <a:lstStyle/>
          <a:p>
            <a:r>
              <a:rPr lang="en-US" dirty="0"/>
              <a:t>Documents issued by MOET</a:t>
            </a:r>
          </a:p>
          <a:p>
            <a:pPr lvl="1"/>
            <a:r>
              <a:rPr lang="en-US" sz="1800" b="0" dirty="0"/>
              <a:t>CV 5333/BGDĐT-</a:t>
            </a:r>
            <a:r>
              <a:rPr lang="en-US" sz="1800" b="0" dirty="0" err="1"/>
              <a:t>GDTrH</a:t>
            </a:r>
            <a:r>
              <a:rPr lang="en-US" sz="1800" b="0" dirty="0"/>
              <a:t> (29/09/2014) on the implementation of competency-based testing and assessment at secondary and high schools</a:t>
            </a:r>
          </a:p>
          <a:p>
            <a:pPr lvl="1"/>
            <a:r>
              <a:rPr lang="en-US" sz="1800" b="0" dirty="0"/>
              <a:t>CV 3333/BGDĐT-</a:t>
            </a:r>
            <a:r>
              <a:rPr lang="en-US" sz="1800" b="0" dirty="0" err="1"/>
              <a:t>GDTrH</a:t>
            </a:r>
            <a:r>
              <a:rPr lang="en-US" sz="1800" b="0" dirty="0"/>
              <a:t> (07/07/2016) on the use of English proficiency test specifications for school students (Decisions 1475/QĐ-BGDĐT, 1477/QĐ-BGDĐT and 1479/QĐ-BGDĐT dated 10/5/2016)</a:t>
            </a:r>
          </a:p>
        </p:txBody>
      </p:sp>
      <p:sp>
        <p:nvSpPr>
          <p:cNvPr id="4" name="Footer Placeholder 3">
            <a:extLst>
              <a:ext uri="{FF2B5EF4-FFF2-40B4-BE49-F238E27FC236}">
                <a16:creationId xmlns:a16="http://schemas.microsoft.com/office/drawing/2014/main" id="{381E2EE6-CF9E-81F8-3F1F-E645E622D672}"/>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751ECA24-8841-8416-8FCA-BEDCDF91F294}"/>
              </a:ext>
            </a:extLst>
          </p:cNvPr>
          <p:cNvSpPr>
            <a:spLocks noGrp="1"/>
          </p:cNvSpPr>
          <p:nvPr>
            <p:ph type="sldNum" sz="quarter" idx="12"/>
          </p:nvPr>
        </p:nvSpPr>
        <p:spPr/>
        <p:txBody>
          <a:bodyPr/>
          <a:lstStyle/>
          <a:p>
            <a:fld id="{A36854FA-307F-854E-96D4-DE585DB24BD3}" type="slidenum">
              <a:rPr lang="en-GB" noProof="0" smtClean="0"/>
              <a:t>4</a:t>
            </a:fld>
            <a:endParaRPr lang="en-GB" noProof="0" dirty="0"/>
          </a:p>
        </p:txBody>
      </p:sp>
    </p:spTree>
    <p:extLst>
      <p:ext uri="{BB962C8B-B14F-4D97-AF65-F5344CB8AC3E}">
        <p14:creationId xmlns:p14="http://schemas.microsoft.com/office/powerpoint/2010/main" val="20813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1A75-1073-2C7A-FCB8-4FEFE404542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403B205-1101-8261-5E5D-314E9D40E320}"/>
              </a:ext>
            </a:extLst>
          </p:cNvPr>
          <p:cNvSpPr>
            <a:spLocks noGrp="1"/>
          </p:cNvSpPr>
          <p:nvPr>
            <p:ph idx="1"/>
          </p:nvPr>
        </p:nvSpPr>
        <p:spPr/>
        <p:txBody>
          <a:bodyPr/>
          <a:lstStyle/>
          <a:p>
            <a:r>
              <a:rPr lang="en-US" dirty="0"/>
              <a:t>General education curriculum 2018 (English Curriculum)</a:t>
            </a:r>
          </a:p>
          <a:p>
            <a:pPr lvl="1" algn="just"/>
            <a:r>
              <a:rPr lang="en-US" b="0" dirty="0"/>
              <a:t>	“</a:t>
            </a:r>
            <a:r>
              <a:rPr lang="en-US" b="0" i="1" dirty="0"/>
              <a:t>Testing and assessment are important elements in the teaching process to </a:t>
            </a:r>
            <a:r>
              <a:rPr lang="en-US" b="0" i="1" dirty="0">
                <a:highlight>
                  <a:srgbClr val="FFFF00"/>
                </a:highlight>
              </a:rPr>
              <a:t>provide feedback on the communicative competences acquired by students </a:t>
            </a:r>
            <a:r>
              <a:rPr lang="en-US" b="0" i="1" dirty="0"/>
              <a:t>during and by the end of a learning stage. This contributes to </a:t>
            </a:r>
            <a:r>
              <a:rPr lang="en-US" b="0" i="1" dirty="0">
                <a:highlight>
                  <a:srgbClr val="FFFF00"/>
                </a:highlight>
              </a:rPr>
              <a:t>encouraging and guiding students in the learning process, enabling teachers and schools to assess students' performance</a:t>
            </a:r>
            <a:r>
              <a:rPr lang="en-US" b="0" i="1" dirty="0"/>
              <a:t>, thereby adjusting the teaching methodology of the subject effectively at all educational levels.”</a:t>
            </a:r>
          </a:p>
          <a:p>
            <a:pPr lvl="1"/>
            <a:endParaRPr lang="en-US" dirty="0"/>
          </a:p>
        </p:txBody>
      </p:sp>
      <p:sp>
        <p:nvSpPr>
          <p:cNvPr id="4" name="Footer Placeholder 3">
            <a:extLst>
              <a:ext uri="{FF2B5EF4-FFF2-40B4-BE49-F238E27FC236}">
                <a16:creationId xmlns:a16="http://schemas.microsoft.com/office/drawing/2014/main" id="{5025098B-7A85-8EBF-E426-EECC210CFE44}"/>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142C1C4F-831F-D59D-09F3-998EDBB237E4}"/>
              </a:ext>
            </a:extLst>
          </p:cNvPr>
          <p:cNvSpPr>
            <a:spLocks noGrp="1"/>
          </p:cNvSpPr>
          <p:nvPr>
            <p:ph type="sldNum" sz="quarter" idx="12"/>
          </p:nvPr>
        </p:nvSpPr>
        <p:spPr/>
        <p:txBody>
          <a:bodyPr/>
          <a:lstStyle/>
          <a:p>
            <a:fld id="{A36854FA-307F-854E-96D4-DE585DB24BD3}" type="slidenum">
              <a:rPr lang="en-GB" noProof="0" smtClean="0"/>
              <a:t>5</a:t>
            </a:fld>
            <a:endParaRPr lang="en-GB" noProof="0" dirty="0"/>
          </a:p>
        </p:txBody>
      </p:sp>
      <p:graphicFrame>
        <p:nvGraphicFramePr>
          <p:cNvPr id="8" name="Diagram 7">
            <a:extLst>
              <a:ext uri="{FF2B5EF4-FFF2-40B4-BE49-F238E27FC236}">
                <a16:creationId xmlns:a16="http://schemas.microsoft.com/office/drawing/2014/main" id="{99C2C5BF-1646-3529-B9EC-8365BF78E3D6}"/>
              </a:ext>
            </a:extLst>
          </p:cNvPr>
          <p:cNvGraphicFramePr/>
          <p:nvPr>
            <p:extLst>
              <p:ext uri="{D42A27DB-BD31-4B8C-83A1-F6EECF244321}">
                <p14:modId xmlns:p14="http://schemas.microsoft.com/office/powerpoint/2010/main" val="3400295858"/>
              </p:ext>
            </p:extLst>
          </p:nvPr>
        </p:nvGraphicFramePr>
        <p:xfrm>
          <a:off x="2843211" y="4271962"/>
          <a:ext cx="8136000" cy="240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8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1A75-1073-2C7A-FCB8-4FEFE404542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403B205-1101-8261-5E5D-314E9D40E320}"/>
              </a:ext>
            </a:extLst>
          </p:cNvPr>
          <p:cNvSpPr>
            <a:spLocks noGrp="1"/>
          </p:cNvSpPr>
          <p:nvPr>
            <p:ph idx="1"/>
          </p:nvPr>
        </p:nvSpPr>
        <p:spPr>
          <a:xfrm>
            <a:off x="647999" y="1512000"/>
            <a:ext cx="8638875" cy="1045462"/>
          </a:xfrm>
        </p:spPr>
        <p:txBody>
          <a:bodyPr/>
          <a:lstStyle/>
          <a:p>
            <a:r>
              <a:rPr lang="en-US" dirty="0"/>
              <a:t>General education curriculum 2018 (English Curriculum) (2)</a:t>
            </a:r>
          </a:p>
          <a:p>
            <a:pPr lvl="1" algn="just"/>
            <a:r>
              <a:rPr lang="en-US" b="0" dirty="0"/>
              <a:t>	</a:t>
            </a:r>
            <a:endParaRPr lang="en-US" dirty="0"/>
          </a:p>
        </p:txBody>
      </p:sp>
      <p:sp>
        <p:nvSpPr>
          <p:cNvPr id="4" name="Footer Placeholder 3">
            <a:extLst>
              <a:ext uri="{FF2B5EF4-FFF2-40B4-BE49-F238E27FC236}">
                <a16:creationId xmlns:a16="http://schemas.microsoft.com/office/drawing/2014/main" id="{5025098B-7A85-8EBF-E426-EECC210CFE44}"/>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142C1C4F-831F-D59D-09F3-998EDBB237E4}"/>
              </a:ext>
            </a:extLst>
          </p:cNvPr>
          <p:cNvSpPr>
            <a:spLocks noGrp="1"/>
          </p:cNvSpPr>
          <p:nvPr>
            <p:ph type="sldNum" sz="quarter" idx="12"/>
          </p:nvPr>
        </p:nvSpPr>
        <p:spPr/>
        <p:txBody>
          <a:bodyPr/>
          <a:lstStyle/>
          <a:p>
            <a:fld id="{A36854FA-307F-854E-96D4-DE585DB24BD3}" type="slidenum">
              <a:rPr lang="en-GB" noProof="0" smtClean="0"/>
              <a:t>6</a:t>
            </a:fld>
            <a:endParaRPr lang="en-GB" noProof="0" dirty="0"/>
          </a:p>
        </p:txBody>
      </p:sp>
      <p:graphicFrame>
        <p:nvGraphicFramePr>
          <p:cNvPr id="6" name="Diagram 5">
            <a:extLst>
              <a:ext uri="{FF2B5EF4-FFF2-40B4-BE49-F238E27FC236}">
                <a16:creationId xmlns:a16="http://schemas.microsoft.com/office/drawing/2014/main" id="{3343EF8E-F337-371A-7A7C-E0E8C980F9CE}"/>
              </a:ext>
            </a:extLst>
          </p:cNvPr>
          <p:cNvGraphicFramePr/>
          <p:nvPr>
            <p:extLst>
              <p:ext uri="{D42A27DB-BD31-4B8C-83A1-F6EECF244321}">
                <p14:modId xmlns:p14="http://schemas.microsoft.com/office/powerpoint/2010/main" val="1317777089"/>
              </p:ext>
            </p:extLst>
          </p:nvPr>
        </p:nvGraphicFramePr>
        <p:xfrm>
          <a:off x="1228725" y="2773462"/>
          <a:ext cx="10172700" cy="3364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1EB91FF-04B1-0442-5622-31B94E8CECD5}"/>
              </a:ext>
            </a:extLst>
          </p:cNvPr>
          <p:cNvSpPr txBox="1"/>
          <p:nvPr/>
        </p:nvSpPr>
        <p:spPr>
          <a:xfrm>
            <a:off x="7643813" y="3071813"/>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D067A5D8-E703-73C3-409A-3DBBD22B1595}"/>
              </a:ext>
            </a:extLst>
          </p:cNvPr>
          <p:cNvSpPr txBox="1"/>
          <p:nvPr/>
        </p:nvSpPr>
        <p:spPr>
          <a:xfrm>
            <a:off x="8325713" y="1972687"/>
            <a:ext cx="1922321" cy="584775"/>
          </a:xfrm>
          <a:prstGeom prst="rect">
            <a:avLst/>
          </a:prstGeom>
          <a:noFill/>
        </p:spPr>
        <p:txBody>
          <a:bodyPr wrap="none" rtlCol="0">
            <a:spAutoFit/>
          </a:bodyPr>
          <a:lstStyle/>
          <a:p>
            <a:r>
              <a:rPr lang="en-US" sz="3200" b="1" dirty="0"/>
              <a:t>CEFR-VN</a:t>
            </a:r>
          </a:p>
        </p:txBody>
      </p:sp>
    </p:spTree>
    <p:extLst>
      <p:ext uri="{BB962C8B-B14F-4D97-AF65-F5344CB8AC3E}">
        <p14:creationId xmlns:p14="http://schemas.microsoft.com/office/powerpoint/2010/main" val="28473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F07A-ABFC-F9B9-FB31-8EC1E86213A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0207429-F69D-DF95-5478-94EBECCC9F7B}"/>
              </a:ext>
            </a:extLst>
          </p:cNvPr>
          <p:cNvSpPr>
            <a:spLocks noGrp="1"/>
          </p:cNvSpPr>
          <p:nvPr>
            <p:ph idx="1"/>
          </p:nvPr>
        </p:nvSpPr>
        <p:spPr/>
        <p:txBody>
          <a:bodyPr/>
          <a:lstStyle/>
          <a:p>
            <a:r>
              <a:rPr lang="en-US" dirty="0"/>
              <a:t>Circular 26/2020/TT-BGDDT (August 26, 2020) </a:t>
            </a:r>
            <a:r>
              <a:rPr lang="en-US" b="0" dirty="0"/>
              <a:t>on amending and supplementing a number of articles of the Regulation on assessment and grading of secondary and high school students.</a:t>
            </a:r>
          </a:p>
          <a:p>
            <a:r>
              <a:rPr lang="en-US" dirty="0"/>
              <a:t>Circular 27/2020/TT-BGDDT (September 4, 2020) </a:t>
            </a:r>
            <a:r>
              <a:rPr lang="en-US" b="0" dirty="0"/>
              <a:t>on regulations on assessment of primary school students.</a:t>
            </a:r>
          </a:p>
          <a:p>
            <a:r>
              <a:rPr lang="en-US" dirty="0"/>
              <a:t>Circular 22/2021/TT-BGDĐT (July 20, 2021) </a:t>
            </a:r>
            <a:r>
              <a:rPr lang="en-US" b="0" dirty="0"/>
              <a:t>on regulations on the assessment of secondary school students and high school students.</a:t>
            </a:r>
          </a:p>
        </p:txBody>
      </p:sp>
      <p:sp>
        <p:nvSpPr>
          <p:cNvPr id="4" name="Footer Placeholder 3">
            <a:extLst>
              <a:ext uri="{FF2B5EF4-FFF2-40B4-BE49-F238E27FC236}">
                <a16:creationId xmlns:a16="http://schemas.microsoft.com/office/drawing/2014/main" id="{8C1E1F40-B249-A032-8A55-B763A946F3DC}"/>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47063357-431D-7BD5-417B-167557194A85}"/>
              </a:ext>
            </a:extLst>
          </p:cNvPr>
          <p:cNvSpPr>
            <a:spLocks noGrp="1"/>
          </p:cNvSpPr>
          <p:nvPr>
            <p:ph type="sldNum" sz="quarter" idx="12"/>
          </p:nvPr>
        </p:nvSpPr>
        <p:spPr/>
        <p:txBody>
          <a:bodyPr/>
          <a:lstStyle/>
          <a:p>
            <a:fld id="{A36854FA-307F-854E-96D4-DE585DB24BD3}" type="slidenum">
              <a:rPr lang="en-GB" noProof="0" smtClean="0"/>
              <a:t>7</a:t>
            </a:fld>
            <a:endParaRPr lang="en-GB" noProof="0" dirty="0"/>
          </a:p>
        </p:txBody>
      </p:sp>
    </p:spTree>
    <p:extLst>
      <p:ext uri="{BB962C8B-B14F-4D97-AF65-F5344CB8AC3E}">
        <p14:creationId xmlns:p14="http://schemas.microsoft.com/office/powerpoint/2010/main" val="5467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D311-8F7E-4060-7C63-A5162698D45A}"/>
              </a:ext>
            </a:extLst>
          </p:cNvPr>
          <p:cNvSpPr>
            <a:spLocks noGrp="1"/>
          </p:cNvSpPr>
          <p:nvPr>
            <p:ph type="title"/>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90CA4B4F-194B-2CCA-BA90-B875B6BEE43D}"/>
              </a:ext>
            </a:extLst>
          </p:cNvPr>
          <p:cNvGraphicFramePr>
            <a:graphicFrameLocks noGrp="1"/>
          </p:cNvGraphicFramePr>
          <p:nvPr>
            <p:ph idx="1"/>
            <p:extLst>
              <p:ext uri="{D42A27DB-BD31-4B8C-83A1-F6EECF244321}">
                <p14:modId xmlns:p14="http://schemas.microsoft.com/office/powerpoint/2010/main" val="3577456728"/>
              </p:ext>
            </p:extLst>
          </p:nvPr>
        </p:nvGraphicFramePr>
        <p:xfrm>
          <a:off x="647700" y="1511300"/>
          <a:ext cx="8135938"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5FFBB67-EEB6-E4C3-23C6-2B2E15C56F39}"/>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A1782437-A21B-DC4D-D2A4-4398F0781275}"/>
              </a:ext>
            </a:extLst>
          </p:cNvPr>
          <p:cNvSpPr>
            <a:spLocks noGrp="1"/>
          </p:cNvSpPr>
          <p:nvPr>
            <p:ph type="sldNum" sz="quarter" idx="12"/>
          </p:nvPr>
        </p:nvSpPr>
        <p:spPr/>
        <p:txBody>
          <a:bodyPr/>
          <a:lstStyle/>
          <a:p>
            <a:fld id="{A36854FA-307F-854E-96D4-DE585DB24BD3}" type="slidenum">
              <a:rPr lang="en-GB" noProof="0" smtClean="0"/>
              <a:t>8</a:t>
            </a:fld>
            <a:endParaRPr lang="en-GB" noProof="0" dirty="0"/>
          </a:p>
        </p:txBody>
      </p:sp>
    </p:spTree>
    <p:extLst>
      <p:ext uri="{BB962C8B-B14F-4D97-AF65-F5344CB8AC3E}">
        <p14:creationId xmlns:p14="http://schemas.microsoft.com/office/powerpoint/2010/main" val="59108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8696-1F55-3690-ABFB-FC9593876332}"/>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7146FA39-9334-EAF4-4E9D-83BFC2AD27BD}"/>
              </a:ext>
            </a:extLst>
          </p:cNvPr>
          <p:cNvGraphicFramePr>
            <a:graphicFrameLocks noGrp="1"/>
          </p:cNvGraphicFramePr>
          <p:nvPr>
            <p:ph idx="1"/>
            <p:extLst>
              <p:ext uri="{D42A27DB-BD31-4B8C-83A1-F6EECF244321}">
                <p14:modId xmlns:p14="http://schemas.microsoft.com/office/powerpoint/2010/main" val="596973526"/>
              </p:ext>
            </p:extLst>
          </p:nvPr>
        </p:nvGraphicFramePr>
        <p:xfrm>
          <a:off x="647700" y="1511300"/>
          <a:ext cx="8139113"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3023D8E-8361-4B45-5436-8E6BED54B931}"/>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A8D7B410-25F7-E8A9-D17B-07DC6100E9E1}"/>
              </a:ext>
            </a:extLst>
          </p:cNvPr>
          <p:cNvSpPr>
            <a:spLocks noGrp="1"/>
          </p:cNvSpPr>
          <p:nvPr>
            <p:ph type="sldNum" sz="quarter" idx="12"/>
          </p:nvPr>
        </p:nvSpPr>
        <p:spPr/>
        <p:txBody>
          <a:bodyPr/>
          <a:lstStyle/>
          <a:p>
            <a:fld id="{A36854FA-307F-854E-96D4-DE585DB24BD3}" type="slidenum">
              <a:rPr lang="en-GB" noProof="0" smtClean="0"/>
              <a:t>9</a:t>
            </a:fld>
            <a:endParaRPr lang="en-GB" noProof="0" dirty="0"/>
          </a:p>
        </p:txBody>
      </p:sp>
    </p:spTree>
    <p:extLst>
      <p:ext uri="{BB962C8B-B14F-4D97-AF65-F5344CB8AC3E}">
        <p14:creationId xmlns:p14="http://schemas.microsoft.com/office/powerpoint/2010/main" val="1238353390"/>
      </p:ext>
    </p:extLst>
  </p:cSld>
  <p:clrMapOvr>
    <a:masterClrMapping/>
  </p:clrMapOvr>
</p:sld>
</file>

<file path=ppt/theme/theme1.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8F1BC71D-B402-4C6F-8FB0-826FC2432CCE}"/>
    </a:ext>
  </a:extLst>
</a:theme>
</file>

<file path=ppt/theme/theme2.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B8320594-7952-4771-A1E7-98F1BABCEC7B}"/>
    </a:ext>
  </a:extLst>
</a:theme>
</file>

<file path=ppt/theme/theme3.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04A4441-5F32-4CA5-8191-D6472D98E2A6}"/>
    </a:ext>
  </a:extLst>
</a:theme>
</file>

<file path=ppt/theme/theme4.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5CA23FF-7338-4623-8B84-200853EF48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c23e9a-b3b1-4886-aa7c-25f380ccbb5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9E15104F576944949AE8AD398F02D9" ma:contentTypeVersion="11" ma:contentTypeDescription="Create a new document." ma:contentTypeScope="" ma:versionID="9e103e30bb8b7cd78d13a9b7de290402">
  <xsd:schema xmlns:xsd="http://www.w3.org/2001/XMLSchema" xmlns:xs="http://www.w3.org/2001/XMLSchema" xmlns:p="http://schemas.microsoft.com/office/2006/metadata/properties" xmlns:ns2="a6c23e9a-b3b1-4886-aa7c-25f380ccbb5e" xmlns:ns3="717b0eb2-10c5-486c-90bc-6d6cc468bc44" targetNamespace="http://schemas.microsoft.com/office/2006/metadata/properties" ma:root="true" ma:fieldsID="0c8fec6792ef247c8a5f3026373ce5b1" ns2:_="" ns3:_="">
    <xsd:import namespace="a6c23e9a-b3b1-4886-aa7c-25f380ccbb5e"/>
    <xsd:import namespace="717b0eb2-10c5-486c-90bc-6d6cc468bc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23e9a-b3b1-4886-aa7c-25f380ccb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7b0eb2-10c5-486c-90bc-6d6cc468bc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547776-A198-4D12-964D-840511495268}">
  <ds:schemaRefs>
    <ds:schemaRef ds:uri="http://schemas.microsoft.com/sharepoint/v3/contenttype/forms"/>
  </ds:schemaRefs>
</ds:datastoreItem>
</file>

<file path=customXml/itemProps2.xml><?xml version="1.0" encoding="utf-8"?>
<ds:datastoreItem xmlns:ds="http://schemas.openxmlformats.org/officeDocument/2006/customXml" ds:itemID="{8696C625-6196-4BAD-9526-2E4F197546E9}">
  <ds:schemaRefs>
    <ds:schemaRef ds:uri="http://schemas.microsoft.com/office/2006/metadata/properties"/>
    <ds:schemaRef ds:uri="http://schemas.microsoft.com/office/infopath/2007/PartnerControls"/>
    <ds:schemaRef ds:uri="a6c23e9a-b3b1-4886-aa7c-25f380ccbb5e"/>
  </ds:schemaRefs>
</ds:datastoreItem>
</file>

<file path=customXml/itemProps3.xml><?xml version="1.0" encoding="utf-8"?>
<ds:datastoreItem xmlns:ds="http://schemas.openxmlformats.org/officeDocument/2006/customXml" ds:itemID="{3B37056B-A509-44F0-9AFA-44E22569E52F}"/>
</file>

<file path=docProps/app.xml><?xml version="1.0" encoding="utf-8"?>
<Properties xmlns="http://schemas.openxmlformats.org/officeDocument/2006/extended-properties" xmlns:vt="http://schemas.openxmlformats.org/officeDocument/2006/docPropsVTypes">
  <Template>Blank - blue widescreen</Template>
  <TotalTime>845</TotalTime>
  <Words>4827</Words>
  <Application>Microsoft Macintosh PowerPoint</Application>
  <PresentationFormat>Widescreen</PresentationFormat>
  <Paragraphs>244</Paragraphs>
  <Slides>28</Slides>
  <Notes>17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British Council Sans Headline</vt:lpstr>
      <vt:lpstr>British Council Sans</vt:lpstr>
      <vt:lpstr>Calibri</vt:lpstr>
      <vt:lpstr>Cover - white</vt:lpstr>
      <vt:lpstr>Section - white</vt:lpstr>
      <vt:lpstr>British Council</vt:lpstr>
      <vt:lpstr>British Council blank</vt:lpstr>
      <vt:lpstr>TEACHERS' PERSPECTIVES AND IMPLICATIONS</vt:lpstr>
      <vt:lpstr>CONTENT</vt:lpstr>
      <vt:lpstr>Background</vt:lpstr>
      <vt:lpstr>Background</vt:lpstr>
      <vt:lpstr>Background</vt:lpstr>
      <vt:lpstr>Background</vt:lpstr>
      <vt:lpstr>Background</vt:lpstr>
      <vt:lpstr>PowerPoint Presentation</vt:lpstr>
      <vt:lpstr>PowerPoint Presentation</vt:lpstr>
      <vt:lpstr>PowerPoint Presentation</vt:lpstr>
      <vt:lpstr>A survey on a nationwide scale by National Foreign Language Project in 2021.</vt:lpstr>
      <vt:lpstr>A survey on a nationwide scale by National Foreign Language Project in 2021.</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Teachers’ Perceptions</vt:lpstr>
      <vt:lpstr>Language Assessment at Schools in Vietnam: Limitations</vt:lpstr>
      <vt:lpstr>Language Assessment at Schools in Vietnam: Limitations  </vt:lpstr>
      <vt:lpstr>Language Assessment at Schools in Vietnam: Some recommendations  </vt:lpstr>
      <vt:lpstr>Language Assessment at Schools in Vietnam: Some recommendations  </vt:lpstr>
      <vt:lpstr>Language Assessment at Schools in Vietnam: Some recommendations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Stead, Neil (UK)</dc:creator>
  <cp:lastModifiedBy>Nguyen Thanh Binh</cp:lastModifiedBy>
  <cp:revision>202</cp:revision>
  <cp:lastPrinted>2019-09-18T09:30:23Z</cp:lastPrinted>
  <dcterms:created xsi:type="dcterms:W3CDTF">2023-03-08T14:13:32Z</dcterms:created>
  <dcterms:modified xsi:type="dcterms:W3CDTF">2023-03-25T00:26:43Z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0x010100FB9E15104F576944949AE8AD398F02D9</vt:lpwstr>
  </property>
  <property fmtid="{D5CDD505-2E9C-101B-9397-08002B2CF9AE}" pid="3" name="MediaServiceImageTags">
    <vt:lpwstr/>
  </property>
</Properties>
</file>