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40" r:id="rId5"/>
    <p:sldId id="353" r:id="rId6"/>
    <p:sldId id="336" r:id="rId7"/>
    <p:sldId id="351" r:id="rId8"/>
    <p:sldId id="261" r:id="rId9"/>
    <p:sldId id="257" r:id="rId10"/>
    <p:sldId id="348" r:id="rId11"/>
    <p:sldId id="347" r:id="rId12"/>
    <p:sldId id="344" r:id="rId13"/>
    <p:sldId id="349" r:id="rId14"/>
    <p:sldId id="275" r:id="rId15"/>
    <p:sldId id="274" r:id="rId16"/>
    <p:sldId id="270" r:id="rId17"/>
    <p:sldId id="339" r:id="rId18"/>
    <p:sldId id="264" r:id="rId19"/>
    <p:sldId id="265"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633"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D54D0-4E22-450C-913C-FA85DD6FC6FF}" v="17" dt="2019-09-23T10:05:32.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68319" autoAdjust="0"/>
  </p:normalViewPr>
  <p:slideViewPr>
    <p:cSldViewPr>
      <p:cViewPr varScale="1">
        <p:scale>
          <a:sx n="72" d="100"/>
          <a:sy n="72" d="100"/>
        </p:scale>
        <p:origin x="450" y="66"/>
      </p:cViewPr>
      <p:guideLst>
        <p:guide orient="horz" pos="527"/>
        <p:guide pos="63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1626" y="-215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rawlings" userId="bda03ba70b3841fa" providerId="LiveId" clId="{ED5D54D0-4E22-450C-913C-FA85DD6FC6FF}"/>
    <pc:docChg chg="custSel modSld">
      <pc:chgData name="danielle rawlings" userId="bda03ba70b3841fa" providerId="LiveId" clId="{ED5D54D0-4E22-450C-913C-FA85DD6FC6FF}" dt="2019-09-23T10:05:34.424" v="34" actId="1076"/>
      <pc:docMkLst>
        <pc:docMk/>
      </pc:docMkLst>
      <pc:sldChg chg="addSp">
        <pc:chgData name="danielle rawlings" userId="bda03ba70b3841fa" providerId="LiveId" clId="{ED5D54D0-4E22-450C-913C-FA85DD6FC6FF}" dt="2019-09-23T10:04:25.895" v="17"/>
        <pc:sldMkLst>
          <pc:docMk/>
          <pc:sldMk cId="950849330" sldId="257"/>
        </pc:sldMkLst>
        <pc:picChg chg="add">
          <ac:chgData name="danielle rawlings" userId="bda03ba70b3841fa" providerId="LiveId" clId="{ED5D54D0-4E22-450C-913C-FA85DD6FC6FF}" dt="2019-09-23T10:04:25.895" v="17"/>
          <ac:picMkLst>
            <pc:docMk/>
            <pc:sldMk cId="950849330" sldId="257"/>
            <ac:picMk id="9" creationId="{1F7359FD-35DD-4D08-8FC5-FFE2E8A1070A}"/>
          </ac:picMkLst>
        </pc:picChg>
      </pc:sldChg>
      <pc:sldChg chg="addSp">
        <pc:chgData name="danielle rawlings" userId="bda03ba70b3841fa" providerId="LiveId" clId="{ED5D54D0-4E22-450C-913C-FA85DD6FC6FF}" dt="2019-09-23T10:04:19.074" v="16"/>
        <pc:sldMkLst>
          <pc:docMk/>
          <pc:sldMk cId="1080710070" sldId="261"/>
        </pc:sldMkLst>
        <pc:picChg chg="add">
          <ac:chgData name="danielle rawlings" userId="bda03ba70b3841fa" providerId="LiveId" clId="{ED5D54D0-4E22-450C-913C-FA85DD6FC6FF}" dt="2019-09-23T10:04:19.074" v="16"/>
          <ac:picMkLst>
            <pc:docMk/>
            <pc:sldMk cId="1080710070" sldId="261"/>
            <ac:picMk id="12" creationId="{A8F48986-0919-4A81-92D1-821041C64916}"/>
          </ac:picMkLst>
        </pc:picChg>
      </pc:sldChg>
      <pc:sldChg chg="addSp modSp">
        <pc:chgData name="danielle rawlings" userId="bda03ba70b3841fa" providerId="LiveId" clId="{ED5D54D0-4E22-450C-913C-FA85DD6FC6FF}" dt="2019-09-23T10:05:29.111" v="32" actId="1076"/>
        <pc:sldMkLst>
          <pc:docMk/>
          <pc:sldMk cId="1556215403" sldId="264"/>
        </pc:sldMkLst>
        <pc:picChg chg="add mod">
          <ac:chgData name="danielle rawlings" userId="bda03ba70b3841fa" providerId="LiveId" clId="{ED5D54D0-4E22-450C-913C-FA85DD6FC6FF}" dt="2019-09-23T10:05:29.111" v="32" actId="1076"/>
          <ac:picMkLst>
            <pc:docMk/>
            <pc:sldMk cId="1556215403" sldId="264"/>
            <ac:picMk id="7" creationId="{2E5C9485-4A27-40DF-BE4A-7B501B911466}"/>
          </ac:picMkLst>
        </pc:picChg>
      </pc:sldChg>
      <pc:sldChg chg="addSp modSp">
        <pc:chgData name="danielle rawlings" userId="bda03ba70b3841fa" providerId="LiveId" clId="{ED5D54D0-4E22-450C-913C-FA85DD6FC6FF}" dt="2019-09-23T10:05:34.424" v="34" actId="1076"/>
        <pc:sldMkLst>
          <pc:docMk/>
          <pc:sldMk cId="2202932044" sldId="265"/>
        </pc:sldMkLst>
        <pc:picChg chg="add mod">
          <ac:chgData name="danielle rawlings" userId="bda03ba70b3841fa" providerId="LiveId" clId="{ED5D54D0-4E22-450C-913C-FA85DD6FC6FF}" dt="2019-09-23T10:05:34.424" v="34" actId="1076"/>
          <ac:picMkLst>
            <pc:docMk/>
            <pc:sldMk cId="2202932044" sldId="265"/>
            <ac:picMk id="13" creationId="{AEBC56E0-A8B1-49AE-8A5D-237CD202F1D1}"/>
          </ac:picMkLst>
        </pc:picChg>
      </pc:sldChg>
      <pc:sldChg chg="addSp">
        <pc:chgData name="danielle rawlings" userId="bda03ba70b3841fa" providerId="LiveId" clId="{ED5D54D0-4E22-450C-913C-FA85DD6FC6FF}" dt="2019-09-23T10:05:16.907" v="29"/>
        <pc:sldMkLst>
          <pc:docMk/>
          <pc:sldMk cId="3407833250" sldId="270"/>
        </pc:sldMkLst>
        <pc:picChg chg="add">
          <ac:chgData name="danielle rawlings" userId="bda03ba70b3841fa" providerId="LiveId" clId="{ED5D54D0-4E22-450C-913C-FA85DD6FC6FF}" dt="2019-09-23T10:05:16.907" v="29"/>
          <ac:picMkLst>
            <pc:docMk/>
            <pc:sldMk cId="3407833250" sldId="270"/>
            <ac:picMk id="9" creationId="{CE2F2E84-DB2F-4595-83B6-01BFDCC737DD}"/>
          </ac:picMkLst>
        </pc:picChg>
      </pc:sldChg>
      <pc:sldChg chg="addSp">
        <pc:chgData name="danielle rawlings" userId="bda03ba70b3841fa" providerId="LiveId" clId="{ED5D54D0-4E22-450C-913C-FA85DD6FC6FF}" dt="2019-09-23T10:05:11.812" v="28"/>
        <pc:sldMkLst>
          <pc:docMk/>
          <pc:sldMk cId="4019801684" sldId="274"/>
        </pc:sldMkLst>
        <pc:picChg chg="add">
          <ac:chgData name="danielle rawlings" userId="bda03ba70b3841fa" providerId="LiveId" clId="{ED5D54D0-4E22-450C-913C-FA85DD6FC6FF}" dt="2019-09-23T10:05:11.812" v="28"/>
          <ac:picMkLst>
            <pc:docMk/>
            <pc:sldMk cId="4019801684" sldId="274"/>
            <ac:picMk id="11" creationId="{A8F784ED-34FA-4616-93C0-E646132A2D8D}"/>
          </ac:picMkLst>
        </pc:picChg>
      </pc:sldChg>
      <pc:sldChg chg="addSp">
        <pc:chgData name="danielle rawlings" userId="bda03ba70b3841fa" providerId="LiveId" clId="{ED5D54D0-4E22-450C-913C-FA85DD6FC6FF}" dt="2019-09-23T10:05:08.313" v="27"/>
        <pc:sldMkLst>
          <pc:docMk/>
          <pc:sldMk cId="2519757921" sldId="275"/>
        </pc:sldMkLst>
        <pc:picChg chg="add">
          <ac:chgData name="danielle rawlings" userId="bda03ba70b3841fa" providerId="LiveId" clId="{ED5D54D0-4E22-450C-913C-FA85DD6FC6FF}" dt="2019-09-23T10:05:08.313" v="27"/>
          <ac:picMkLst>
            <pc:docMk/>
            <pc:sldMk cId="2519757921" sldId="275"/>
            <ac:picMk id="9" creationId="{695501A9-6484-497E-91C5-31614CF059B9}"/>
          </ac:picMkLst>
        </pc:picChg>
      </pc:sldChg>
      <pc:sldChg chg="addSp delSp modSp">
        <pc:chgData name="danielle rawlings" userId="bda03ba70b3841fa" providerId="LiveId" clId="{ED5D54D0-4E22-450C-913C-FA85DD6FC6FF}" dt="2019-09-23T10:04:09.487" v="15" actId="14100"/>
        <pc:sldMkLst>
          <pc:docMk/>
          <pc:sldMk cId="4151792766" sldId="336"/>
        </pc:sldMkLst>
        <pc:picChg chg="add del mod">
          <ac:chgData name="danielle rawlings" userId="bda03ba70b3841fa" providerId="LiveId" clId="{ED5D54D0-4E22-450C-913C-FA85DD6FC6FF}" dt="2019-09-23T10:03:49.790" v="11" actId="478"/>
          <ac:picMkLst>
            <pc:docMk/>
            <pc:sldMk cId="4151792766" sldId="336"/>
            <ac:picMk id="4" creationId="{52EBB34F-A775-44F1-B471-912B86FC3918}"/>
          </ac:picMkLst>
        </pc:picChg>
        <pc:picChg chg="add mod">
          <ac:chgData name="danielle rawlings" userId="bda03ba70b3841fa" providerId="LiveId" clId="{ED5D54D0-4E22-450C-913C-FA85DD6FC6FF}" dt="2019-09-23T10:04:09.487" v="15" actId="14100"/>
          <ac:picMkLst>
            <pc:docMk/>
            <pc:sldMk cId="4151792766" sldId="336"/>
            <ac:picMk id="9" creationId="{7E4C1F07-1F9A-4B9E-B38F-33820D3A36A0}"/>
          </ac:picMkLst>
        </pc:picChg>
      </pc:sldChg>
      <pc:sldChg chg="addSp">
        <pc:chgData name="danielle rawlings" userId="bda03ba70b3841fa" providerId="LiveId" clId="{ED5D54D0-4E22-450C-913C-FA85DD6FC6FF}" dt="2019-09-23T10:05:20.328" v="30"/>
        <pc:sldMkLst>
          <pc:docMk/>
          <pc:sldMk cId="1972106587" sldId="339"/>
        </pc:sldMkLst>
        <pc:picChg chg="add">
          <ac:chgData name="danielle rawlings" userId="bda03ba70b3841fa" providerId="LiveId" clId="{ED5D54D0-4E22-450C-913C-FA85DD6FC6FF}" dt="2019-09-23T10:05:20.328" v="30"/>
          <ac:picMkLst>
            <pc:docMk/>
            <pc:sldMk cId="1972106587" sldId="339"/>
            <ac:picMk id="8" creationId="{2F0DCD65-AD01-4D05-A70F-60A165AFBF35}"/>
          </ac:picMkLst>
        </pc:picChg>
      </pc:sldChg>
      <pc:sldChg chg="addSp delSp modSp">
        <pc:chgData name="danielle rawlings" userId="bda03ba70b3841fa" providerId="LiveId" clId="{ED5D54D0-4E22-450C-913C-FA85DD6FC6FF}" dt="2019-09-23T10:03:36.623" v="7" actId="1076"/>
        <pc:sldMkLst>
          <pc:docMk/>
          <pc:sldMk cId="3868336899" sldId="340"/>
        </pc:sldMkLst>
        <pc:spChg chg="add del">
          <ac:chgData name="danielle rawlings" userId="bda03ba70b3841fa" providerId="LiveId" clId="{ED5D54D0-4E22-450C-913C-FA85DD6FC6FF}" dt="2019-09-23T10:01:53.730" v="2"/>
          <ac:spMkLst>
            <pc:docMk/>
            <pc:sldMk cId="3868336899" sldId="340"/>
            <ac:spMk id="4" creationId="{CBF6B366-CC31-45B6-9704-5A307AE52FAB}"/>
          </ac:spMkLst>
        </pc:spChg>
        <pc:picChg chg="del">
          <ac:chgData name="danielle rawlings" userId="bda03ba70b3841fa" providerId="LiveId" clId="{ED5D54D0-4E22-450C-913C-FA85DD6FC6FF}" dt="2019-09-23T10:01:44.924" v="0" actId="478"/>
          <ac:picMkLst>
            <pc:docMk/>
            <pc:sldMk cId="3868336899" sldId="340"/>
            <ac:picMk id="3" creationId="{00000000-0000-0000-0000-000000000000}"/>
          </ac:picMkLst>
        </pc:picChg>
        <pc:picChg chg="add mod">
          <ac:chgData name="danielle rawlings" userId="bda03ba70b3841fa" providerId="LiveId" clId="{ED5D54D0-4E22-450C-913C-FA85DD6FC6FF}" dt="2019-09-23T10:03:36.623" v="7" actId="1076"/>
          <ac:picMkLst>
            <pc:docMk/>
            <pc:sldMk cId="3868336899" sldId="340"/>
            <ac:picMk id="7" creationId="{E8029CEF-8683-482C-9DBC-D14BA9166D6F}"/>
          </ac:picMkLst>
        </pc:picChg>
      </pc:sldChg>
      <pc:sldChg chg="addSp modSp">
        <pc:chgData name="danielle rawlings" userId="bda03ba70b3841fa" providerId="LiveId" clId="{ED5D54D0-4E22-450C-913C-FA85DD6FC6FF}" dt="2019-09-23T10:04:53.975" v="24" actId="1076"/>
        <pc:sldMkLst>
          <pc:docMk/>
          <pc:sldMk cId="3488121970" sldId="344"/>
        </pc:sldMkLst>
        <pc:picChg chg="add mod">
          <ac:chgData name="danielle rawlings" userId="bda03ba70b3841fa" providerId="LiveId" clId="{ED5D54D0-4E22-450C-913C-FA85DD6FC6FF}" dt="2019-09-23T10:04:53.975" v="24" actId="1076"/>
          <ac:picMkLst>
            <pc:docMk/>
            <pc:sldMk cId="3488121970" sldId="344"/>
            <ac:picMk id="7" creationId="{A3F9BF4C-6FB8-4F3E-AB34-3A8EFB78D5EC}"/>
          </ac:picMkLst>
        </pc:picChg>
      </pc:sldChg>
      <pc:sldChg chg="addSp modSp">
        <pc:chgData name="danielle rawlings" userId="bda03ba70b3841fa" providerId="LiveId" clId="{ED5D54D0-4E22-450C-913C-FA85DD6FC6FF}" dt="2019-09-23T10:04:43.240" v="21" actId="1076"/>
        <pc:sldMkLst>
          <pc:docMk/>
          <pc:sldMk cId="915346303" sldId="347"/>
        </pc:sldMkLst>
        <pc:picChg chg="add mod">
          <ac:chgData name="danielle rawlings" userId="bda03ba70b3841fa" providerId="LiveId" clId="{ED5D54D0-4E22-450C-913C-FA85DD6FC6FF}" dt="2019-09-23T10:04:43.240" v="21" actId="1076"/>
          <ac:picMkLst>
            <pc:docMk/>
            <pc:sldMk cId="915346303" sldId="347"/>
            <ac:picMk id="15" creationId="{18ACD11A-C9C8-4B44-BD83-AF3D59F6A92E}"/>
          </ac:picMkLst>
        </pc:picChg>
      </pc:sldChg>
      <pc:sldChg chg="addSp modSp">
        <pc:chgData name="danielle rawlings" userId="bda03ba70b3841fa" providerId="LiveId" clId="{ED5D54D0-4E22-450C-913C-FA85DD6FC6FF}" dt="2019-09-23T10:04:35.576" v="19" actId="1076"/>
        <pc:sldMkLst>
          <pc:docMk/>
          <pc:sldMk cId="2750644143" sldId="348"/>
        </pc:sldMkLst>
        <pc:picChg chg="add mod">
          <ac:chgData name="danielle rawlings" userId="bda03ba70b3841fa" providerId="LiveId" clId="{ED5D54D0-4E22-450C-913C-FA85DD6FC6FF}" dt="2019-09-23T10:04:35.576" v="19" actId="1076"/>
          <ac:picMkLst>
            <pc:docMk/>
            <pc:sldMk cId="2750644143" sldId="348"/>
            <ac:picMk id="27" creationId="{D57AEDD9-E2D8-4BBB-832A-9A51C849F85A}"/>
          </ac:picMkLst>
        </pc:picChg>
      </pc:sldChg>
      <pc:sldChg chg="addSp modSp">
        <pc:chgData name="danielle rawlings" userId="bda03ba70b3841fa" providerId="LiveId" clId="{ED5D54D0-4E22-450C-913C-FA85DD6FC6FF}" dt="2019-09-23T10:05:04.951" v="26" actId="1076"/>
        <pc:sldMkLst>
          <pc:docMk/>
          <pc:sldMk cId="2170179558" sldId="349"/>
        </pc:sldMkLst>
        <pc:picChg chg="add mod">
          <ac:chgData name="danielle rawlings" userId="bda03ba70b3841fa" providerId="LiveId" clId="{ED5D54D0-4E22-450C-913C-FA85DD6FC6FF}" dt="2019-09-23T10:05:04.951" v="26" actId="1076"/>
          <ac:picMkLst>
            <pc:docMk/>
            <pc:sldMk cId="2170179558" sldId="349"/>
            <ac:picMk id="8" creationId="{0AEBD7F7-9FAF-4052-856B-3A5819CFBAC3}"/>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'[Vietnam Staff questionnaire analysis 2.xlsx]Q7-8 and Analysis'!$K$114</c:f>
              <c:strCache>
                <c:ptCount val="1"/>
                <c:pt idx="0">
                  <c:v>Problem solving and analytic ability</c:v>
                </c:pt>
              </c:strCache>
            </c:strRef>
          </c:tx>
          <c:invertIfNegative val="0"/>
          <c:val>
            <c:numRef>
              <c:f>'[Vietnam Staff questionnaire analysis 2.xlsx]Q7-8 and Analysis'!$K$115:$K$124</c:f>
              <c:numCache>
                <c:formatCode>General</c:formatCode>
                <c:ptCount val="10"/>
                <c:pt idx="0">
                  <c:v>26</c:v>
                </c:pt>
                <c:pt idx="1">
                  <c:v>11</c:v>
                </c:pt>
                <c:pt idx="2">
                  <c:v>5</c:v>
                </c:pt>
                <c:pt idx="3">
                  <c:v>5</c:v>
                </c:pt>
                <c:pt idx="4">
                  <c:v>0</c:v>
                </c:pt>
                <c:pt idx="5">
                  <c:v>1</c:v>
                </c:pt>
                <c:pt idx="6">
                  <c:v>0</c:v>
                </c:pt>
                <c:pt idx="7">
                  <c:v>0</c:v>
                </c:pt>
                <c:pt idx="8">
                  <c:v>0</c:v>
                </c:pt>
                <c:pt idx="9">
                  <c:v>0</c:v>
                </c:pt>
              </c:numCache>
            </c:numRef>
          </c:val>
          <c:extLst>
            <c:ext xmlns:c16="http://schemas.microsoft.com/office/drawing/2014/chart" uri="{C3380CC4-5D6E-409C-BE32-E72D297353CC}">
              <c16:uniqueId val="{00000000-44F5-4248-A0F4-A4C23832230D}"/>
            </c:ext>
          </c:extLst>
        </c:ser>
        <c:ser>
          <c:idx val="1"/>
          <c:order val="1"/>
          <c:tx>
            <c:strRef>
              <c:f>'[Vietnam Staff questionnaire analysis 2.xlsx]Q7-8 and Analysis'!$L$114</c:f>
              <c:strCache>
                <c:ptCount val="1"/>
                <c:pt idx="0">
                  <c:v>Written and digitial communication to a variety of audiences</c:v>
                </c:pt>
              </c:strCache>
            </c:strRef>
          </c:tx>
          <c:invertIfNegative val="0"/>
          <c:val>
            <c:numRef>
              <c:f>'[Vietnam Staff questionnaire analysis 2.xlsx]Q7-8 and Analysis'!$L$115:$L$124</c:f>
              <c:numCache>
                <c:formatCode>General</c:formatCode>
                <c:ptCount val="10"/>
                <c:pt idx="0">
                  <c:v>6</c:v>
                </c:pt>
                <c:pt idx="1">
                  <c:v>10</c:v>
                </c:pt>
                <c:pt idx="2">
                  <c:v>12</c:v>
                </c:pt>
                <c:pt idx="3">
                  <c:v>5</c:v>
                </c:pt>
                <c:pt idx="4">
                  <c:v>8</c:v>
                </c:pt>
                <c:pt idx="5">
                  <c:v>2</c:v>
                </c:pt>
                <c:pt idx="6">
                  <c:v>1</c:v>
                </c:pt>
                <c:pt idx="7">
                  <c:v>1</c:v>
                </c:pt>
                <c:pt idx="8">
                  <c:v>1</c:v>
                </c:pt>
                <c:pt idx="9">
                  <c:v>0</c:v>
                </c:pt>
              </c:numCache>
            </c:numRef>
          </c:val>
          <c:extLst>
            <c:ext xmlns:c16="http://schemas.microsoft.com/office/drawing/2014/chart" uri="{C3380CC4-5D6E-409C-BE32-E72D297353CC}">
              <c16:uniqueId val="{00000001-44F5-4248-A0F4-A4C23832230D}"/>
            </c:ext>
          </c:extLst>
        </c:ser>
        <c:ser>
          <c:idx val="2"/>
          <c:order val="2"/>
          <c:tx>
            <c:strRef>
              <c:f>'[Vietnam Staff questionnaire analysis 2.xlsx]Q7-8 and Analysis'!$M$114</c:f>
              <c:strCache>
                <c:ptCount val="1"/>
                <c:pt idx="0">
                  <c:v>Flexibility and adaptability</c:v>
                </c:pt>
              </c:strCache>
            </c:strRef>
          </c:tx>
          <c:invertIfNegative val="0"/>
          <c:val>
            <c:numRef>
              <c:f>'[Vietnam Staff questionnaire analysis 2.xlsx]Q7-8 and Analysis'!$M$115:$M$124</c:f>
              <c:numCache>
                <c:formatCode>General</c:formatCode>
                <c:ptCount val="10"/>
                <c:pt idx="0">
                  <c:v>2</c:v>
                </c:pt>
                <c:pt idx="1">
                  <c:v>3</c:v>
                </c:pt>
                <c:pt idx="2">
                  <c:v>0</c:v>
                </c:pt>
                <c:pt idx="3">
                  <c:v>2</c:v>
                </c:pt>
                <c:pt idx="4">
                  <c:v>8</c:v>
                </c:pt>
                <c:pt idx="5">
                  <c:v>2</c:v>
                </c:pt>
                <c:pt idx="6">
                  <c:v>6</c:v>
                </c:pt>
                <c:pt idx="7">
                  <c:v>5</c:v>
                </c:pt>
                <c:pt idx="8">
                  <c:v>10</c:v>
                </c:pt>
                <c:pt idx="9">
                  <c:v>9</c:v>
                </c:pt>
              </c:numCache>
            </c:numRef>
          </c:val>
          <c:extLst>
            <c:ext xmlns:c16="http://schemas.microsoft.com/office/drawing/2014/chart" uri="{C3380CC4-5D6E-409C-BE32-E72D297353CC}">
              <c16:uniqueId val="{00000002-44F5-4248-A0F4-A4C23832230D}"/>
            </c:ext>
          </c:extLst>
        </c:ser>
        <c:ser>
          <c:idx val="3"/>
          <c:order val="3"/>
          <c:tx>
            <c:strRef>
              <c:f>'[Vietnam Staff questionnaire analysis 2.xlsx]Q7-8 and Analysis'!$N$114</c:f>
              <c:strCache>
                <c:ptCount val="1"/>
                <c:pt idx="0">
                  <c:v>Critical thinking</c:v>
                </c:pt>
              </c:strCache>
            </c:strRef>
          </c:tx>
          <c:invertIfNegative val="0"/>
          <c:val>
            <c:numRef>
              <c:f>'[Vietnam Staff questionnaire analysis 2.xlsx]Q7-8 and Analysis'!$N$115:$N$124</c:f>
              <c:numCache>
                <c:formatCode>General</c:formatCode>
                <c:ptCount val="10"/>
                <c:pt idx="0">
                  <c:v>8</c:v>
                </c:pt>
                <c:pt idx="1">
                  <c:v>12</c:v>
                </c:pt>
                <c:pt idx="2">
                  <c:v>20</c:v>
                </c:pt>
                <c:pt idx="3">
                  <c:v>4</c:v>
                </c:pt>
                <c:pt idx="4">
                  <c:v>3</c:v>
                </c:pt>
                <c:pt idx="5">
                  <c:v>1</c:v>
                </c:pt>
                <c:pt idx="6">
                  <c:v>0</c:v>
                </c:pt>
                <c:pt idx="7">
                  <c:v>0</c:v>
                </c:pt>
                <c:pt idx="8">
                  <c:v>0</c:v>
                </c:pt>
                <c:pt idx="9">
                  <c:v>0</c:v>
                </c:pt>
              </c:numCache>
            </c:numRef>
          </c:val>
          <c:extLst>
            <c:ext xmlns:c16="http://schemas.microsoft.com/office/drawing/2014/chart" uri="{C3380CC4-5D6E-409C-BE32-E72D297353CC}">
              <c16:uniqueId val="{00000003-44F5-4248-A0F4-A4C23832230D}"/>
            </c:ext>
          </c:extLst>
        </c:ser>
        <c:ser>
          <c:idx val="4"/>
          <c:order val="4"/>
          <c:tx>
            <c:strRef>
              <c:f>'[Vietnam Staff questionnaire analysis 2.xlsx]Q7-8 and Analysis'!$O$114</c:f>
              <c:strCache>
                <c:ptCount val="1"/>
                <c:pt idx="0">
                  <c:v>Creativity and innovation</c:v>
                </c:pt>
              </c:strCache>
            </c:strRef>
          </c:tx>
          <c:invertIfNegative val="0"/>
          <c:val>
            <c:numRef>
              <c:f>'[Vietnam Staff questionnaire analysis 2.xlsx]Q7-8 and Analysis'!$O$115:$O$124</c:f>
              <c:numCache>
                <c:formatCode>General</c:formatCode>
                <c:ptCount val="10"/>
                <c:pt idx="0">
                  <c:v>4</c:v>
                </c:pt>
                <c:pt idx="1">
                  <c:v>7</c:v>
                </c:pt>
                <c:pt idx="2">
                  <c:v>6</c:v>
                </c:pt>
                <c:pt idx="3">
                  <c:v>7</c:v>
                </c:pt>
                <c:pt idx="4">
                  <c:v>2</c:v>
                </c:pt>
                <c:pt idx="5">
                  <c:v>5</c:v>
                </c:pt>
                <c:pt idx="6">
                  <c:v>3</c:v>
                </c:pt>
                <c:pt idx="7">
                  <c:v>6</c:v>
                </c:pt>
                <c:pt idx="8">
                  <c:v>5</c:v>
                </c:pt>
                <c:pt idx="9">
                  <c:v>2</c:v>
                </c:pt>
              </c:numCache>
            </c:numRef>
          </c:val>
          <c:extLst>
            <c:ext xmlns:c16="http://schemas.microsoft.com/office/drawing/2014/chart" uri="{C3380CC4-5D6E-409C-BE32-E72D297353CC}">
              <c16:uniqueId val="{00000004-44F5-4248-A0F4-A4C23832230D}"/>
            </c:ext>
          </c:extLst>
        </c:ser>
        <c:ser>
          <c:idx val="5"/>
          <c:order val="5"/>
          <c:tx>
            <c:strRef>
              <c:f>'[Vietnam Staff questionnaire analysis 2.xlsx]Q7-8 and Analysis'!$P$114</c:f>
              <c:strCache>
                <c:ptCount val="1"/>
                <c:pt idx="0">
                  <c:v>Interpersonal skills and networking</c:v>
                </c:pt>
              </c:strCache>
            </c:strRef>
          </c:tx>
          <c:invertIfNegative val="0"/>
          <c:val>
            <c:numRef>
              <c:f>'[Vietnam Staff questionnaire analysis 2.xlsx]Q7-8 and Analysis'!$P$115:$P$124</c:f>
              <c:numCache>
                <c:formatCode>General</c:formatCode>
                <c:ptCount val="10"/>
                <c:pt idx="0">
                  <c:v>3</c:v>
                </c:pt>
                <c:pt idx="1">
                  <c:v>3</c:v>
                </c:pt>
                <c:pt idx="2">
                  <c:v>2</c:v>
                </c:pt>
                <c:pt idx="3">
                  <c:v>12</c:v>
                </c:pt>
                <c:pt idx="4">
                  <c:v>11</c:v>
                </c:pt>
                <c:pt idx="5">
                  <c:v>12</c:v>
                </c:pt>
                <c:pt idx="6">
                  <c:v>3</c:v>
                </c:pt>
                <c:pt idx="7">
                  <c:v>1</c:v>
                </c:pt>
                <c:pt idx="8">
                  <c:v>0</c:v>
                </c:pt>
                <c:pt idx="9">
                  <c:v>0</c:v>
                </c:pt>
              </c:numCache>
            </c:numRef>
          </c:val>
          <c:extLst>
            <c:ext xmlns:c16="http://schemas.microsoft.com/office/drawing/2014/chart" uri="{C3380CC4-5D6E-409C-BE32-E72D297353CC}">
              <c16:uniqueId val="{00000005-44F5-4248-A0F4-A4C23832230D}"/>
            </c:ext>
          </c:extLst>
        </c:ser>
        <c:ser>
          <c:idx val="6"/>
          <c:order val="6"/>
          <c:tx>
            <c:strRef>
              <c:f>'[Vietnam Staff questionnaire analysis 2.xlsx]Q7-8 and Analysis'!$Q$114</c:f>
              <c:strCache>
                <c:ptCount val="1"/>
                <c:pt idx="0">
                  <c:v>Cultural awareness, tolerance and agility, working with people from a range of backgrounds</c:v>
                </c:pt>
              </c:strCache>
            </c:strRef>
          </c:tx>
          <c:invertIfNegative val="0"/>
          <c:val>
            <c:numRef>
              <c:f>'[Vietnam Staff questionnaire analysis 2.xlsx]Q7-8 and Analysis'!$Q$115:$Q$124</c:f>
              <c:numCache>
                <c:formatCode>General</c:formatCode>
                <c:ptCount val="10"/>
                <c:pt idx="0">
                  <c:v>0</c:v>
                </c:pt>
                <c:pt idx="1">
                  <c:v>0</c:v>
                </c:pt>
                <c:pt idx="2">
                  <c:v>2</c:v>
                </c:pt>
                <c:pt idx="3">
                  <c:v>1</c:v>
                </c:pt>
                <c:pt idx="4">
                  <c:v>4</c:v>
                </c:pt>
                <c:pt idx="5">
                  <c:v>2</c:v>
                </c:pt>
                <c:pt idx="6">
                  <c:v>2</c:v>
                </c:pt>
                <c:pt idx="7">
                  <c:v>12</c:v>
                </c:pt>
                <c:pt idx="8">
                  <c:v>7</c:v>
                </c:pt>
                <c:pt idx="9">
                  <c:v>17</c:v>
                </c:pt>
              </c:numCache>
            </c:numRef>
          </c:val>
          <c:extLst>
            <c:ext xmlns:c16="http://schemas.microsoft.com/office/drawing/2014/chart" uri="{C3380CC4-5D6E-409C-BE32-E72D297353CC}">
              <c16:uniqueId val="{00000006-44F5-4248-A0F4-A4C23832230D}"/>
            </c:ext>
          </c:extLst>
        </c:ser>
        <c:ser>
          <c:idx val="7"/>
          <c:order val="7"/>
          <c:tx>
            <c:strRef>
              <c:f>'[Vietnam Staff questionnaire analysis 2.xlsx]Q7-8 and Analysis'!$R$114</c:f>
              <c:strCache>
                <c:ptCount val="1"/>
                <c:pt idx="0">
                  <c:v>Entrepreneurial skills including ability to motivate oneself and others</c:v>
                </c:pt>
              </c:strCache>
            </c:strRef>
          </c:tx>
          <c:invertIfNegative val="0"/>
          <c:val>
            <c:numRef>
              <c:f>'[Vietnam Staff questionnaire analysis 2.xlsx]Q7-8 and Analysis'!$R$115:$R$124</c:f>
              <c:numCache>
                <c:formatCode>General</c:formatCode>
                <c:ptCount val="10"/>
                <c:pt idx="0">
                  <c:v>0</c:v>
                </c:pt>
                <c:pt idx="1">
                  <c:v>1</c:v>
                </c:pt>
                <c:pt idx="2">
                  <c:v>1</c:v>
                </c:pt>
                <c:pt idx="3">
                  <c:v>1</c:v>
                </c:pt>
                <c:pt idx="4">
                  <c:v>2</c:v>
                </c:pt>
                <c:pt idx="5">
                  <c:v>9</c:v>
                </c:pt>
                <c:pt idx="6">
                  <c:v>15</c:v>
                </c:pt>
                <c:pt idx="7">
                  <c:v>7</c:v>
                </c:pt>
                <c:pt idx="8">
                  <c:v>10</c:v>
                </c:pt>
                <c:pt idx="9">
                  <c:v>0</c:v>
                </c:pt>
              </c:numCache>
            </c:numRef>
          </c:val>
          <c:extLst>
            <c:ext xmlns:c16="http://schemas.microsoft.com/office/drawing/2014/chart" uri="{C3380CC4-5D6E-409C-BE32-E72D297353CC}">
              <c16:uniqueId val="{00000007-44F5-4248-A0F4-A4C23832230D}"/>
            </c:ext>
          </c:extLst>
        </c:ser>
        <c:ser>
          <c:idx val="8"/>
          <c:order val="8"/>
          <c:tx>
            <c:strRef>
              <c:f>'[Vietnam Staff questionnaire analysis 2.xlsx]Q7-8 and Analysis'!$S$114</c:f>
              <c:strCache>
                <c:ptCount val="1"/>
                <c:pt idx="0">
                  <c:v>Digital skills, including agility with a range of digital platforms, researching online, safe data storage</c:v>
                </c:pt>
              </c:strCache>
            </c:strRef>
          </c:tx>
          <c:invertIfNegative val="0"/>
          <c:val>
            <c:numRef>
              <c:f>'[Vietnam Staff questionnaire analysis 2.xlsx]Q7-8 and Analysis'!$S$115:$S$124</c:f>
              <c:numCache>
                <c:formatCode>General</c:formatCode>
                <c:ptCount val="10"/>
                <c:pt idx="0">
                  <c:v>0</c:v>
                </c:pt>
                <c:pt idx="1">
                  <c:v>5</c:v>
                </c:pt>
                <c:pt idx="2">
                  <c:v>3</c:v>
                </c:pt>
                <c:pt idx="3">
                  <c:v>7</c:v>
                </c:pt>
                <c:pt idx="4">
                  <c:v>10</c:v>
                </c:pt>
                <c:pt idx="5">
                  <c:v>9</c:v>
                </c:pt>
                <c:pt idx="6">
                  <c:v>9</c:v>
                </c:pt>
                <c:pt idx="7">
                  <c:v>3</c:v>
                </c:pt>
                <c:pt idx="8">
                  <c:v>1</c:v>
                </c:pt>
                <c:pt idx="9">
                  <c:v>1</c:v>
                </c:pt>
              </c:numCache>
            </c:numRef>
          </c:val>
          <c:extLst>
            <c:ext xmlns:c16="http://schemas.microsoft.com/office/drawing/2014/chart" uri="{C3380CC4-5D6E-409C-BE32-E72D297353CC}">
              <c16:uniqueId val="{00000008-44F5-4248-A0F4-A4C23832230D}"/>
            </c:ext>
          </c:extLst>
        </c:ser>
        <c:ser>
          <c:idx val="9"/>
          <c:order val="9"/>
          <c:tx>
            <c:strRef>
              <c:f>'[Vietnam Staff questionnaire analysis 2.xlsx]Q7-8 and Analysis'!$T$114</c:f>
              <c:strCache>
                <c:ptCount val="1"/>
                <c:pt idx="0">
                  <c:v>Awareness of global issues and how they may impact on personal and professional life</c:v>
                </c:pt>
              </c:strCache>
            </c:strRef>
          </c:tx>
          <c:invertIfNegative val="0"/>
          <c:val>
            <c:numRef>
              <c:f>'[Vietnam Staff questionnaire analysis 2.xlsx]Q7-8 and Analysis'!$T$115:$T$124</c:f>
              <c:numCache>
                <c:formatCode>General</c:formatCode>
                <c:ptCount val="10"/>
                <c:pt idx="0">
                  <c:v>1</c:v>
                </c:pt>
                <c:pt idx="1">
                  <c:v>1</c:v>
                </c:pt>
                <c:pt idx="2">
                  <c:v>0</c:v>
                </c:pt>
                <c:pt idx="3">
                  <c:v>1</c:v>
                </c:pt>
                <c:pt idx="4">
                  <c:v>0</c:v>
                </c:pt>
                <c:pt idx="5">
                  <c:v>5</c:v>
                </c:pt>
                <c:pt idx="6">
                  <c:v>8</c:v>
                </c:pt>
                <c:pt idx="7">
                  <c:v>9</c:v>
                </c:pt>
                <c:pt idx="8">
                  <c:v>9</c:v>
                </c:pt>
                <c:pt idx="9">
                  <c:v>13</c:v>
                </c:pt>
              </c:numCache>
            </c:numRef>
          </c:val>
          <c:extLst>
            <c:ext xmlns:c16="http://schemas.microsoft.com/office/drawing/2014/chart" uri="{C3380CC4-5D6E-409C-BE32-E72D297353CC}">
              <c16:uniqueId val="{00000009-44F5-4248-A0F4-A4C23832230D}"/>
            </c:ext>
          </c:extLst>
        </c:ser>
        <c:dLbls>
          <c:showLegendKey val="0"/>
          <c:showVal val="0"/>
          <c:showCatName val="0"/>
          <c:showSerName val="0"/>
          <c:showPercent val="0"/>
          <c:showBubbleSize val="0"/>
        </c:dLbls>
        <c:gapWidth val="150"/>
        <c:overlap val="100"/>
        <c:axId val="70264320"/>
        <c:axId val="70265856"/>
      </c:barChart>
      <c:catAx>
        <c:axId val="70264320"/>
        <c:scaling>
          <c:orientation val="minMax"/>
        </c:scaling>
        <c:delete val="0"/>
        <c:axPos val="b"/>
        <c:majorTickMark val="out"/>
        <c:minorTickMark val="none"/>
        <c:tickLblPos val="nextTo"/>
        <c:crossAx val="70265856"/>
        <c:crosses val="autoZero"/>
        <c:auto val="1"/>
        <c:lblAlgn val="ctr"/>
        <c:lblOffset val="100"/>
        <c:noMultiLvlLbl val="0"/>
      </c:catAx>
      <c:valAx>
        <c:axId val="70265856"/>
        <c:scaling>
          <c:orientation val="minMax"/>
        </c:scaling>
        <c:delete val="0"/>
        <c:axPos val="l"/>
        <c:majorGridlines/>
        <c:numFmt formatCode="General" sourceLinked="1"/>
        <c:majorTickMark val="out"/>
        <c:minorTickMark val="none"/>
        <c:tickLblPos val="nextTo"/>
        <c:crossAx val="70264320"/>
        <c:crosses val="autoZero"/>
        <c:crossBetween val="between"/>
      </c:valAx>
    </c:plotArea>
    <c:legend>
      <c:legendPos val="r"/>
      <c:layout>
        <c:manualLayout>
          <c:xMode val="edge"/>
          <c:yMode val="edge"/>
          <c:x val="0.65535115309438952"/>
          <c:y val="0.13963978749835876"/>
          <c:w val="0.34464885504292814"/>
          <c:h val="0.73904450732025451"/>
        </c:manualLayout>
      </c:layout>
      <c:overlay val="0"/>
      <c:txPr>
        <a:bodyPr/>
        <a:lstStyle/>
        <a:p>
          <a:pPr>
            <a:defRPr sz="8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25" tIns="45713" rIns="91425" bIns="45713"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25" tIns="45713" rIns="91425" bIns="45713" rtlCol="0"/>
          <a:lstStyle>
            <a:lvl1pPr algn="r">
              <a:defRPr sz="1200"/>
            </a:lvl1pPr>
          </a:lstStyle>
          <a:p>
            <a:fld id="{C87C541E-2FE1-4BF7-957E-83DB0497B908}" type="datetimeFigureOut">
              <a:rPr lang="en-GB" smtClean="0"/>
              <a:pPr/>
              <a:t>23/09/2019</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25" tIns="45713" rIns="91425" bIns="4571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25" tIns="45713" rIns="91425" bIns="45713" rtlCol="0" anchor="b"/>
          <a:lstStyle>
            <a:lvl1pPr algn="r">
              <a:defRPr sz="1200"/>
            </a:lvl1pPr>
          </a:lstStyle>
          <a:p>
            <a:fld id="{24627F43-595A-4462-996F-0D2598CA5673}" type="slidenum">
              <a:rPr lang="en-GB" smtClean="0"/>
              <a:pPr/>
              <a:t>‹#›</a:t>
            </a:fld>
            <a:endParaRPr lang="en-GB" dirty="0"/>
          </a:p>
        </p:txBody>
      </p:sp>
    </p:spTree>
    <p:extLst>
      <p:ext uri="{BB962C8B-B14F-4D97-AF65-F5344CB8AC3E}">
        <p14:creationId xmlns:p14="http://schemas.microsoft.com/office/powerpoint/2010/main" val="2605963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25" tIns="45713" rIns="91425" bIns="45713"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25" tIns="45713" rIns="91425" bIns="45713" rtlCol="0"/>
          <a:lstStyle>
            <a:lvl1pPr algn="r">
              <a:defRPr sz="1200"/>
            </a:lvl1pPr>
          </a:lstStyle>
          <a:p>
            <a:fld id="{CE5B6A63-E765-4F91-A050-949379303207}" type="datetimeFigureOut">
              <a:rPr lang="en-GB" smtClean="0"/>
              <a:pPr/>
              <a:t>23/09/2019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5" tIns="45713" rIns="91425" bIns="45713" rtlCol="0" anchor="ctr"/>
          <a:lstStyle/>
          <a:p>
            <a:endParaRPr lang="en-GB"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5" tIns="45713" rIns="91425"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25" tIns="45713" rIns="91425" bIns="4571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25" tIns="45713" rIns="91425" bIns="45713" rtlCol="0" anchor="b"/>
          <a:lstStyle>
            <a:lvl1pPr algn="r">
              <a:defRPr sz="1200"/>
            </a:lvl1pPr>
          </a:lstStyle>
          <a:p>
            <a:fld id="{C763C422-10E5-4431-AA33-BB1F6CB77B56}" type="slidenum">
              <a:rPr lang="en-GB" smtClean="0"/>
              <a:pPr/>
              <a:t>‹#›</a:t>
            </a:fld>
            <a:endParaRPr lang="en-GB" dirty="0"/>
          </a:p>
        </p:txBody>
      </p:sp>
    </p:spTree>
    <p:extLst>
      <p:ext uri="{BB962C8B-B14F-4D97-AF65-F5344CB8AC3E}">
        <p14:creationId xmlns:p14="http://schemas.microsoft.com/office/powerpoint/2010/main" val="218708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r>
              <a:rPr lang="en-US" dirty="0"/>
              <a:t>9.35-10.00</a:t>
            </a:r>
          </a:p>
        </p:txBody>
      </p:sp>
      <p:sp>
        <p:nvSpPr>
          <p:cNvPr id="4" name="Slide Number Placeholder 3"/>
          <p:cNvSpPr>
            <a:spLocks noGrp="1"/>
          </p:cNvSpPr>
          <p:nvPr>
            <p:ph type="sldNum" sz="quarter" idx="10"/>
          </p:nvPr>
        </p:nvSpPr>
        <p:spPr/>
        <p:txBody>
          <a:bodyPr/>
          <a:lstStyle/>
          <a:p>
            <a:pPr>
              <a:defRPr/>
            </a:pPr>
            <a:fld id="{4BE1C6D0-E2B3-4397-A987-83E18B47BB76}" type="slidenum">
              <a:rPr lang="en-GB"/>
              <a:pPr>
                <a:defRPr/>
              </a:pPr>
              <a:t>1</a:t>
            </a:fld>
            <a:endParaRPr lang="en-GB" dirty="0"/>
          </a:p>
        </p:txBody>
      </p:sp>
    </p:spTree>
    <p:extLst>
      <p:ext uri="{BB962C8B-B14F-4D97-AF65-F5344CB8AC3E}">
        <p14:creationId xmlns:p14="http://schemas.microsoft.com/office/powerpoint/2010/main" val="196104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defRPr sz="1800"/>
            </a:pPr>
            <a:r>
              <a:rPr lang="en-GB" sz="1200" dirty="0">
                <a:latin typeface="+mn-lt"/>
                <a:ea typeface="Calibri"/>
                <a:cs typeface="Calibri"/>
                <a:sym typeface="Calibri"/>
              </a:rPr>
              <a:t>- Characteristics indiscriminative of type of research performed. </a:t>
            </a:r>
          </a:p>
          <a:p>
            <a:pPr lvl="0">
              <a:lnSpc>
                <a:spcPct val="100000"/>
              </a:lnSpc>
              <a:defRPr sz="1800"/>
            </a:pPr>
            <a:r>
              <a:rPr lang="en-GB" sz="1200" dirty="0">
                <a:latin typeface="+mn-lt"/>
                <a:ea typeface="Calibri"/>
                <a:cs typeface="Calibri"/>
                <a:sym typeface="Calibri"/>
              </a:rPr>
              <a:t>- VIC comparison of biomedical vs social science application.</a:t>
            </a:r>
          </a:p>
          <a:p>
            <a:pPr lvl="0">
              <a:lnSpc>
                <a:spcPct val="100000"/>
              </a:lnSpc>
              <a:defRPr sz="1800"/>
            </a:pPr>
            <a:r>
              <a:rPr lang="en-GB" sz="1200" dirty="0">
                <a:latin typeface="+mn-lt"/>
                <a:ea typeface="Calibri"/>
                <a:cs typeface="Calibri"/>
                <a:sym typeface="Calibri"/>
              </a:rPr>
              <a:t>- Case studies on ‘guilty knowledge’, ‘deception’, ‘public/private knowledge’, ‘danger’.</a:t>
            </a:r>
          </a:p>
        </p:txBody>
      </p:sp>
      <p:sp>
        <p:nvSpPr>
          <p:cNvPr id="4" name="Slide Number Placeholder 3"/>
          <p:cNvSpPr>
            <a:spLocks noGrp="1"/>
          </p:cNvSpPr>
          <p:nvPr>
            <p:ph type="sldNum" sz="quarter" idx="10"/>
          </p:nvPr>
        </p:nvSpPr>
        <p:spPr/>
        <p:txBody>
          <a:bodyPr/>
          <a:lstStyle/>
          <a:p>
            <a:fld id="{C191CF95-BA9F-4D22-984F-DC40D6A5FB38}" type="slidenum">
              <a:rPr lang="en-US" smtClean="0"/>
              <a:t>10</a:t>
            </a:fld>
            <a:endParaRPr lang="en-US"/>
          </a:p>
        </p:txBody>
      </p:sp>
    </p:spTree>
    <p:extLst>
      <p:ext uri="{BB962C8B-B14F-4D97-AF65-F5344CB8AC3E}">
        <p14:creationId xmlns:p14="http://schemas.microsoft.com/office/powerpoint/2010/main" val="196089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a:t>
            </a:r>
            <a:r>
              <a:rPr lang="en-GB" baseline="0" dirty="0"/>
              <a:t> “team” mentality fostered – excellent hosts!</a:t>
            </a:r>
            <a:endParaRPr lang="en-GB" dirty="0"/>
          </a:p>
          <a:p>
            <a:endParaRPr lang="en-GB" dirty="0"/>
          </a:p>
        </p:txBody>
      </p:sp>
      <p:sp>
        <p:nvSpPr>
          <p:cNvPr id="4" name="Slide Number Placeholder 3"/>
          <p:cNvSpPr>
            <a:spLocks noGrp="1"/>
          </p:cNvSpPr>
          <p:nvPr>
            <p:ph type="sldNum" sz="quarter" idx="10"/>
          </p:nvPr>
        </p:nvSpPr>
        <p:spPr/>
        <p:txBody>
          <a:bodyPr/>
          <a:lstStyle/>
          <a:p>
            <a:fld id="{EE27EBDE-8E4A-478A-9848-CF1008C93406}" type="slidenum">
              <a:rPr lang="en-GB" smtClean="0"/>
              <a:t>11</a:t>
            </a:fld>
            <a:endParaRPr lang="en-GB"/>
          </a:p>
        </p:txBody>
      </p:sp>
    </p:spTree>
    <p:extLst>
      <p:ext uri="{BB962C8B-B14F-4D97-AF65-F5344CB8AC3E}">
        <p14:creationId xmlns:p14="http://schemas.microsoft.com/office/powerpoint/2010/main" val="155296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photos are</a:t>
            </a:r>
            <a:r>
              <a:rPr lang="en-GB" baseline="0" dirty="0"/>
              <a:t> useful to give a</a:t>
            </a:r>
            <a:r>
              <a:rPr lang="en-GB" dirty="0"/>
              <a:t> flavour of the</a:t>
            </a:r>
            <a:r>
              <a:rPr lang="en-GB" baseline="0" dirty="0"/>
              <a:t> interaction over the 2 days</a:t>
            </a:r>
            <a:endParaRPr lang="en-GB" dirty="0"/>
          </a:p>
          <a:p>
            <a:r>
              <a:rPr lang="en-GB" dirty="0"/>
              <a:t>Ideas board updated</a:t>
            </a:r>
            <a:r>
              <a:rPr lang="en-GB" baseline="0" dirty="0"/>
              <a:t> throughout </a:t>
            </a:r>
            <a:r>
              <a:rPr lang="en-GB" dirty="0"/>
              <a:t>– project ideas noted</a:t>
            </a:r>
            <a:r>
              <a:rPr lang="en-GB" baseline="0" dirty="0"/>
              <a:t> as we went through</a:t>
            </a:r>
            <a:endParaRPr lang="en-GB" dirty="0"/>
          </a:p>
          <a:p>
            <a:r>
              <a:rPr lang="en-GB" dirty="0"/>
              <a:t>Workshop materials</a:t>
            </a:r>
            <a:r>
              <a:rPr lang="en-GB" baseline="0" dirty="0"/>
              <a:t> made available to NEU as a resource after the training</a:t>
            </a:r>
          </a:p>
          <a:p>
            <a:r>
              <a:rPr lang="en-GB" baseline="0" dirty="0"/>
              <a:t>NEU very engaged and happy to participate</a:t>
            </a:r>
          </a:p>
          <a:p>
            <a:r>
              <a:rPr lang="en-GB" baseline="0" dirty="0"/>
              <a:t>Additional members joined </a:t>
            </a:r>
            <a:r>
              <a:rPr lang="en-GB" dirty="0"/>
              <a:t>throughout </a:t>
            </a:r>
            <a:r>
              <a:rPr lang="en-GB" baseline="0" dirty="0"/>
              <a:t>– a real “buzz” around the training</a:t>
            </a:r>
            <a:endParaRPr lang="en-GB" baseline="0" dirty="0">
              <a:cs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fld id="{EE27EBDE-8E4A-478A-9848-CF1008C93406}" type="slidenum">
              <a:rPr lang="en-GB" smtClean="0"/>
              <a:t>12</a:t>
            </a:fld>
            <a:endParaRPr lang="en-GB"/>
          </a:p>
        </p:txBody>
      </p:sp>
    </p:spTree>
    <p:extLst>
      <p:ext uri="{BB962C8B-B14F-4D97-AF65-F5344CB8AC3E}">
        <p14:creationId xmlns:p14="http://schemas.microsoft.com/office/powerpoint/2010/main" val="2261161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a:t>
            </a:r>
            <a:r>
              <a:rPr lang="en-GB" baseline="0" dirty="0"/>
              <a:t> members of the NEU Training Group travelled to Cardiff the following week –building on the momentum from the training</a:t>
            </a:r>
          </a:p>
          <a:p>
            <a:endParaRPr lang="en-GB" dirty="0"/>
          </a:p>
          <a:p>
            <a:r>
              <a:rPr lang="en-GB" baseline="0" dirty="0"/>
              <a:t>NEU delivered an excellent presentation in collaboration with Dr Niki Bolton and created much of the content themselves (great slides as shown) demonstrating they had taken on board the concepts explored during the training</a:t>
            </a:r>
            <a:endParaRPr lang="en-GB" baseline="0" dirty="0">
              <a:cs typeface="Calibri"/>
            </a:endParaRPr>
          </a:p>
          <a:p>
            <a:endParaRPr lang="en-GB" dirty="0"/>
          </a:p>
          <a:p>
            <a:r>
              <a:rPr lang="en-GB" dirty="0"/>
              <a:t>Despite initial apprehension around the presentation, the team presented confidently and demonstrated their engagement with the ideas presented, evidencing the capacity-building taking place</a:t>
            </a:r>
          </a:p>
          <a:p>
            <a:endParaRPr lang="en-GB" strike="sngStrike" dirty="0"/>
          </a:p>
        </p:txBody>
      </p:sp>
      <p:sp>
        <p:nvSpPr>
          <p:cNvPr id="4" name="Slide Number Placeholder 3"/>
          <p:cNvSpPr>
            <a:spLocks noGrp="1"/>
          </p:cNvSpPr>
          <p:nvPr>
            <p:ph type="sldNum" sz="quarter" idx="10"/>
          </p:nvPr>
        </p:nvSpPr>
        <p:spPr/>
        <p:txBody>
          <a:bodyPr/>
          <a:lstStyle/>
          <a:p>
            <a:fld id="{EE27EBDE-8E4A-478A-9848-CF1008C93406}" type="slidenum">
              <a:rPr lang="en-GB" smtClean="0"/>
              <a:t>13</a:t>
            </a:fld>
            <a:endParaRPr lang="en-GB"/>
          </a:p>
        </p:txBody>
      </p:sp>
    </p:spTree>
    <p:extLst>
      <p:ext uri="{BB962C8B-B14F-4D97-AF65-F5344CB8AC3E}">
        <p14:creationId xmlns:p14="http://schemas.microsoft.com/office/powerpoint/2010/main" val="929205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Still</a:t>
            </a:r>
            <a:r>
              <a:rPr lang="en-GB" baseline="0" dirty="0"/>
              <a:t> in development stage</a:t>
            </a:r>
          </a:p>
          <a:p>
            <a:r>
              <a:rPr lang="en-GB" dirty="0"/>
              <a:t>Ideas harnessed</a:t>
            </a:r>
            <a:r>
              <a:rPr lang="en-GB" baseline="0" dirty="0"/>
              <a:t> after the training visit and following further consultation with </a:t>
            </a:r>
            <a:r>
              <a:rPr lang="en-GB" dirty="0"/>
              <a:t>the NEU</a:t>
            </a:r>
            <a:r>
              <a:rPr lang="en-GB" baseline="0" dirty="0"/>
              <a:t> training participants</a:t>
            </a:r>
            <a:r>
              <a:rPr lang="en-GB" dirty="0"/>
              <a:t> but based on the cycle of QA-QE </a:t>
            </a:r>
            <a:endParaRPr lang="en-GB" baseline="0" dirty="0">
              <a:cs typeface="Calibri"/>
            </a:endParaRPr>
          </a:p>
          <a:p>
            <a:endParaRPr lang="en-GB" dirty="0"/>
          </a:p>
          <a:p>
            <a:r>
              <a:rPr lang="en-GB" dirty="0"/>
              <a:t>Cardiff Met are supporting NEU in the development of the projects and the programme of wider implementation</a:t>
            </a:r>
            <a:r>
              <a:rPr lang="en-GB" baseline="0" dirty="0"/>
              <a:t> </a:t>
            </a:r>
            <a:r>
              <a:rPr lang="en-GB" dirty="0"/>
              <a:t>within NEU and among other HE providers in Vietnam</a:t>
            </a:r>
            <a:r>
              <a:rPr lang="en-GB" baseline="0" dirty="0"/>
              <a:t> but </a:t>
            </a:r>
            <a:r>
              <a:rPr lang="en-GB" dirty="0"/>
              <a:t>NEU</a:t>
            </a:r>
            <a:r>
              <a:rPr lang="en-GB" baseline="0" dirty="0"/>
              <a:t> colleagues very much driving the projects they want to deliver.</a:t>
            </a:r>
            <a:endParaRPr lang="en-GB" dirty="0"/>
          </a:p>
          <a:p>
            <a:endParaRPr lang="en-GB" dirty="0"/>
          </a:p>
          <a:p>
            <a:r>
              <a:rPr lang="en-GB" dirty="0"/>
              <a:t>Focusing</a:t>
            </a:r>
            <a:r>
              <a:rPr lang="en-GB" baseline="0" dirty="0"/>
              <a:t> on </a:t>
            </a:r>
            <a:r>
              <a:rPr lang="en-GB" dirty="0"/>
              <a:t>Community</a:t>
            </a:r>
            <a:r>
              <a:rPr lang="en-GB" baseline="0" dirty="0"/>
              <a:t> of Practice – specifically around Learning and Teaching aids:</a:t>
            </a:r>
            <a:endParaRPr lang="en-GB" baseline="0" dirty="0">
              <a:cs typeface="Calibri"/>
            </a:endParaRPr>
          </a:p>
          <a:p>
            <a:r>
              <a:rPr lang="en-GB" sz="1200" kern="1200" dirty="0">
                <a:solidFill>
                  <a:schemeClr val="tx1"/>
                </a:solidFill>
                <a:effectLst/>
                <a:latin typeface="+mn-lt"/>
                <a:ea typeface="+mn-ea"/>
                <a:cs typeface="+mn-cs"/>
              </a:rPr>
              <a:t>Big classes of students (60 - 70 students), it is hard to motivate and communicate to different groups of students at the same time.</a:t>
            </a:r>
          </a:p>
          <a:p>
            <a:r>
              <a:rPr lang="en-GB" sz="1200" kern="1200" dirty="0">
                <a:solidFill>
                  <a:schemeClr val="tx1"/>
                </a:solidFill>
                <a:effectLst/>
                <a:latin typeface="+mn-lt"/>
                <a:ea typeface="+mn-ea"/>
                <a:cs typeface="+mn-cs"/>
              </a:rPr>
              <a:t>What kind of activities should be taken in teaching in order to develop a full set of skills for students</a:t>
            </a:r>
          </a:p>
          <a:p>
            <a:r>
              <a:rPr lang="en-GB" sz="1200" kern="1200" dirty="0">
                <a:solidFill>
                  <a:schemeClr val="tx1"/>
                </a:solidFill>
                <a:effectLst/>
                <a:latin typeface="+mn-lt"/>
                <a:ea typeface="+mn-ea"/>
                <a:cs typeface="+mn-cs"/>
              </a:rPr>
              <a:t>Some instructive policies (as teaching aids) for lecturers</a:t>
            </a:r>
          </a:p>
          <a:p>
            <a:endParaRPr lang="en-GB" sz="1200" kern="1200" dirty="0">
              <a:solidFill>
                <a:schemeClr val="tx1"/>
              </a:solidFill>
              <a:effectLst/>
              <a:latin typeface="+mn-lt"/>
              <a:ea typeface="+mn-ea"/>
              <a:cs typeface="+mn-cs"/>
            </a:endParaRPr>
          </a:p>
          <a:p>
            <a:r>
              <a:rPr lang="en-GB" strike="noStrike" dirty="0"/>
              <a:t>Some</a:t>
            </a:r>
            <a:r>
              <a:rPr lang="en-GB" sz="1200" strike="noStrike" kern="1200" dirty="0">
                <a:solidFill>
                  <a:schemeClr val="tx1"/>
                </a:solidFill>
                <a:effectLst/>
                <a:latin typeface="+mn-lt"/>
                <a:ea typeface="+mn-ea"/>
                <a:cs typeface="+mn-cs"/>
              </a:rPr>
              <a:t> questions for</a:t>
            </a:r>
            <a:r>
              <a:rPr lang="en-GB" sz="1200" strike="noStrike" kern="1200" baseline="0" dirty="0">
                <a:solidFill>
                  <a:schemeClr val="tx1"/>
                </a:solidFill>
                <a:effectLst/>
                <a:latin typeface="+mn-lt"/>
                <a:ea typeface="+mn-ea"/>
                <a:cs typeface="+mn-cs"/>
              </a:rPr>
              <a:t> consideration </a:t>
            </a:r>
            <a:r>
              <a:rPr lang="en-GB" strike="noStrike" dirty="0"/>
              <a:t>now being ironed out around</a:t>
            </a:r>
            <a:r>
              <a:rPr lang="en-GB" sz="1200" strike="noStrike" kern="1200" baseline="0" dirty="0">
                <a:solidFill>
                  <a:schemeClr val="tx1"/>
                </a:solidFill>
                <a:effectLst/>
                <a:latin typeface="+mn-lt"/>
                <a:ea typeface="+mn-ea"/>
                <a:cs typeface="+mn-cs"/>
              </a:rPr>
              <a:t> the coordination, membership and activities and timeframes for the </a:t>
            </a:r>
            <a:r>
              <a:rPr lang="en-GB" strike="noStrike" dirty="0"/>
              <a:t>community</a:t>
            </a:r>
            <a:r>
              <a:rPr lang="en-GB" sz="1200" strike="noStrike" kern="1200" baseline="0" dirty="0">
                <a:solidFill>
                  <a:schemeClr val="tx1"/>
                </a:solidFill>
                <a:effectLst/>
                <a:latin typeface="+mn-lt"/>
                <a:ea typeface="+mn-ea"/>
                <a:cs typeface="+mn-cs"/>
              </a:rPr>
              <a:t> of practice</a:t>
            </a:r>
            <a:r>
              <a:rPr lang="en-GB" strike="noStrike" dirty="0"/>
              <a:t>.</a:t>
            </a:r>
            <a:endParaRPr lang="en-GB" sz="1200" strike="noStrike" kern="1200" baseline="0" dirty="0">
              <a:solidFill>
                <a:schemeClr val="tx1"/>
              </a:solidFill>
              <a:effectLst/>
              <a:latin typeface="+mn-lt"/>
              <a:cs typeface="Calibri"/>
            </a:endParaRP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This work will feed into the wider </a:t>
            </a:r>
            <a:r>
              <a:rPr lang="en-GB" dirty="0"/>
              <a:t>design and implementation of an institutional</a:t>
            </a:r>
            <a:r>
              <a:rPr lang="en-GB" sz="1200" kern="1200" baseline="0" dirty="0">
                <a:solidFill>
                  <a:schemeClr val="tx1"/>
                </a:solidFill>
                <a:effectLst/>
                <a:latin typeface="+mn-lt"/>
                <a:ea typeface="+mn-ea"/>
                <a:cs typeface="+mn-cs"/>
              </a:rPr>
              <a:t> Student engagement policy</a:t>
            </a:r>
            <a:endParaRPr lang="en-GB" sz="1200" kern="1200" dirty="0">
              <a:solidFill>
                <a:schemeClr val="tx1"/>
              </a:solidFill>
              <a:effectLst/>
              <a:latin typeface="+mn-lt"/>
              <a:cs typeface="Calibri"/>
            </a:endParaRPr>
          </a:p>
          <a:p>
            <a:endParaRPr lang="en-GB" baseline="0" dirty="0"/>
          </a:p>
          <a:p>
            <a:r>
              <a:rPr lang="en-GB" baseline="0" dirty="0"/>
              <a:t>Student engagement policy – essential process for NEU’s quality manager, institutional drive</a:t>
            </a:r>
          </a:p>
          <a:p>
            <a:endParaRPr lang="en-GB" baseline="0" dirty="0"/>
          </a:p>
          <a:p>
            <a:r>
              <a:rPr lang="en-GB" sz="1200" strike="noStrike" kern="1200" dirty="0">
                <a:solidFill>
                  <a:schemeClr val="tx1"/>
                </a:solidFill>
                <a:effectLst/>
                <a:latin typeface="+mn-lt"/>
                <a:ea typeface="+mn-ea"/>
                <a:cs typeface="+mn-cs"/>
              </a:rPr>
              <a:t>+ </a:t>
            </a:r>
            <a:r>
              <a:rPr lang="en-GB" sz="1200" strike="noStrike" kern="1200" baseline="0" dirty="0">
                <a:solidFill>
                  <a:schemeClr val="tx1"/>
                </a:solidFill>
                <a:effectLst/>
                <a:latin typeface="+mn-lt"/>
                <a:ea typeface="+mn-ea"/>
                <a:cs typeface="+mn-cs"/>
              </a:rPr>
              <a:t>Defining and understanding the full concept of student engagement </a:t>
            </a:r>
          </a:p>
          <a:p>
            <a:r>
              <a:rPr lang="en-GB" sz="1200" strike="noStrike" kern="1200" baseline="0" dirty="0">
                <a:solidFill>
                  <a:schemeClr val="tx1"/>
                </a:solidFill>
                <a:effectLst/>
                <a:latin typeface="+mn-lt"/>
                <a:ea typeface="+mn-ea"/>
                <a:cs typeface="+mn-cs"/>
              </a:rPr>
              <a:t>+ Reviewing and evaluating NEU policy system for SE</a:t>
            </a:r>
          </a:p>
          <a:p>
            <a:r>
              <a:rPr lang="en-GB" sz="1200" strike="noStrike" kern="1200" baseline="0" dirty="0">
                <a:solidFill>
                  <a:schemeClr val="tx1"/>
                </a:solidFill>
                <a:effectLst/>
                <a:latin typeface="+mn-lt"/>
                <a:ea typeface="+mn-ea"/>
                <a:cs typeface="+mn-cs"/>
              </a:rPr>
              <a:t>+ Carrying the survey for students and staffs and </a:t>
            </a:r>
            <a:r>
              <a:rPr lang="en-GB" sz="1200" strike="noStrike" kern="1200" baseline="0" dirty="0" err="1">
                <a:solidFill>
                  <a:schemeClr val="tx1"/>
                </a:solidFill>
                <a:effectLst/>
                <a:latin typeface="+mn-lt"/>
                <a:ea typeface="+mn-ea"/>
                <a:cs typeface="+mn-cs"/>
              </a:rPr>
              <a:t>analyzing</a:t>
            </a:r>
            <a:r>
              <a:rPr lang="en-GB" sz="1200" strike="noStrike" kern="1200" baseline="0" dirty="0">
                <a:solidFill>
                  <a:schemeClr val="tx1"/>
                </a:solidFill>
                <a:effectLst/>
                <a:latin typeface="+mn-lt"/>
                <a:ea typeface="+mn-ea"/>
                <a:cs typeface="+mn-cs"/>
              </a:rPr>
              <a:t> data</a:t>
            </a:r>
          </a:p>
          <a:p>
            <a:r>
              <a:rPr lang="en-GB" sz="1200" strike="noStrike" kern="1200" baseline="0" dirty="0">
                <a:solidFill>
                  <a:schemeClr val="tx1"/>
                </a:solidFill>
                <a:effectLst/>
                <a:latin typeface="+mn-lt"/>
                <a:ea typeface="+mn-ea"/>
                <a:cs typeface="+mn-cs"/>
              </a:rPr>
              <a:t>+ Recommending or building up SE policy system for NEU </a:t>
            </a:r>
          </a:p>
          <a:p>
            <a:endParaRPr lang="en-GB" dirty="0"/>
          </a:p>
        </p:txBody>
      </p:sp>
      <p:sp>
        <p:nvSpPr>
          <p:cNvPr id="4" name="Slide Number Placeholder 3"/>
          <p:cNvSpPr>
            <a:spLocks noGrp="1"/>
          </p:cNvSpPr>
          <p:nvPr>
            <p:ph type="sldNum" sz="quarter" idx="10"/>
          </p:nvPr>
        </p:nvSpPr>
        <p:spPr/>
        <p:txBody>
          <a:bodyPr/>
          <a:lstStyle/>
          <a:p>
            <a:fld id="{EE27EBDE-8E4A-478A-9848-CF1008C93406}" type="slidenum">
              <a:rPr lang="en-GB" smtClean="0"/>
              <a:t>14</a:t>
            </a:fld>
            <a:endParaRPr lang="en-GB"/>
          </a:p>
        </p:txBody>
      </p:sp>
    </p:spTree>
    <p:extLst>
      <p:ext uri="{BB962C8B-B14F-4D97-AF65-F5344CB8AC3E}">
        <p14:creationId xmlns:p14="http://schemas.microsoft.com/office/powerpoint/2010/main" val="427777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a:cs typeface="Helvetica"/>
              </a:rPr>
              <a:t>Structured long-term training provides a framework for continued delivery and sustainability</a:t>
            </a:r>
          </a:p>
          <a:p>
            <a:r>
              <a:rPr lang="en-GB" baseline="0" dirty="0"/>
              <a:t>Having the Quality </a:t>
            </a:r>
            <a:r>
              <a:rPr lang="en-GB" dirty="0"/>
              <a:t>Department as</a:t>
            </a:r>
            <a:r>
              <a:rPr lang="en-GB" baseline="0" dirty="0"/>
              <a:t> part of the project team </a:t>
            </a:r>
            <a:r>
              <a:rPr lang="en-GB" dirty="0"/>
              <a:t>is a great bonus and shows</a:t>
            </a:r>
            <a:r>
              <a:rPr lang="en-GB" baseline="0" dirty="0"/>
              <a:t> clear buy-in from NEU who can see the </a:t>
            </a:r>
            <a:r>
              <a:rPr lang="en-GB" dirty="0"/>
              <a:t>merit of working directly "on the ground" within the schools and its academic staff.</a:t>
            </a:r>
          </a:p>
          <a:p>
            <a:r>
              <a:rPr lang="en-GB" dirty="0"/>
              <a:t>Cardiff Met staff</a:t>
            </a:r>
            <a:r>
              <a:rPr lang="en-GB" baseline="0" dirty="0"/>
              <a:t> </a:t>
            </a:r>
            <a:r>
              <a:rPr lang="en-GB" dirty="0"/>
              <a:t>who are not</a:t>
            </a:r>
            <a:r>
              <a:rPr lang="en-GB" baseline="0" dirty="0"/>
              <a:t> involved with the project are clearly interested and want to know more – real</a:t>
            </a:r>
            <a:r>
              <a:rPr lang="en-GB" dirty="0"/>
              <a:t> enthusiasm</a:t>
            </a:r>
          </a:p>
          <a:p>
            <a:endParaRPr lang="en-GB" baseline="0" dirty="0">
              <a:cs typeface="Calibri"/>
            </a:endParaRPr>
          </a:p>
          <a:p>
            <a:endParaRPr lang="en-GB" baseline="0" dirty="0">
              <a:cs typeface="Calibri"/>
            </a:endParaRPr>
          </a:p>
        </p:txBody>
      </p:sp>
      <p:sp>
        <p:nvSpPr>
          <p:cNvPr id="4" name="Slide Number Placeholder 3"/>
          <p:cNvSpPr>
            <a:spLocks noGrp="1"/>
          </p:cNvSpPr>
          <p:nvPr>
            <p:ph type="sldNum" sz="quarter" idx="10"/>
          </p:nvPr>
        </p:nvSpPr>
        <p:spPr/>
        <p:txBody>
          <a:bodyPr/>
          <a:lstStyle/>
          <a:p>
            <a:fld id="{EE27EBDE-8E4A-478A-9848-CF1008C93406}" type="slidenum">
              <a:rPr lang="en-GB" smtClean="0"/>
              <a:t>15</a:t>
            </a:fld>
            <a:endParaRPr lang="en-GB"/>
          </a:p>
        </p:txBody>
      </p:sp>
    </p:spTree>
    <p:extLst>
      <p:ext uri="{BB962C8B-B14F-4D97-AF65-F5344CB8AC3E}">
        <p14:creationId xmlns:p14="http://schemas.microsoft.com/office/powerpoint/2010/main" val="343323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cs typeface="Calibri"/>
            </a:endParaRPr>
          </a:p>
        </p:txBody>
      </p:sp>
      <p:sp>
        <p:nvSpPr>
          <p:cNvPr id="4" name="Slide Number Placeholder 3"/>
          <p:cNvSpPr>
            <a:spLocks noGrp="1"/>
          </p:cNvSpPr>
          <p:nvPr>
            <p:ph type="sldNum" sz="quarter" idx="10"/>
          </p:nvPr>
        </p:nvSpPr>
        <p:spPr/>
        <p:txBody>
          <a:bodyPr/>
          <a:lstStyle/>
          <a:p>
            <a:fld id="{EE27EBDE-8E4A-478A-9848-CF1008C93406}" type="slidenum">
              <a:rPr lang="en-GB" smtClean="0"/>
              <a:t>16</a:t>
            </a:fld>
            <a:endParaRPr lang="en-GB"/>
          </a:p>
        </p:txBody>
      </p:sp>
    </p:spTree>
    <p:extLst>
      <p:ext uri="{BB962C8B-B14F-4D97-AF65-F5344CB8AC3E}">
        <p14:creationId xmlns:p14="http://schemas.microsoft.com/office/powerpoint/2010/main" val="65799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GB"/>
              <a:t>Cardiff Bay</a:t>
            </a:r>
          </a:p>
        </p:txBody>
      </p:sp>
    </p:spTree>
    <p:extLst>
      <p:ext uri="{BB962C8B-B14F-4D97-AF65-F5344CB8AC3E}">
        <p14:creationId xmlns:p14="http://schemas.microsoft.com/office/powerpoint/2010/main" val="284505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Brief overview of Cardiff Met and NEU provision</a:t>
            </a:r>
          </a:p>
        </p:txBody>
      </p:sp>
      <p:sp>
        <p:nvSpPr>
          <p:cNvPr id="4" name="Slide Number Placeholder 3"/>
          <p:cNvSpPr>
            <a:spLocks noGrp="1"/>
          </p:cNvSpPr>
          <p:nvPr>
            <p:ph type="sldNum" sz="quarter" idx="10"/>
          </p:nvPr>
        </p:nvSpPr>
        <p:spPr/>
        <p:txBody>
          <a:bodyPr/>
          <a:lstStyle/>
          <a:p>
            <a:fld id="{EE27EBDE-8E4A-478A-9848-CF1008C93406}" type="slidenum">
              <a:rPr lang="en-GB" smtClean="0"/>
              <a:t>3</a:t>
            </a:fld>
            <a:endParaRPr lang="en-GB"/>
          </a:p>
        </p:txBody>
      </p:sp>
    </p:spTree>
    <p:extLst>
      <p:ext uri="{BB962C8B-B14F-4D97-AF65-F5344CB8AC3E}">
        <p14:creationId xmlns:p14="http://schemas.microsoft.com/office/powerpoint/2010/main" val="403941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6738EB-4805-4FEA-8995-71655440333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5804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 number of factors came together in the summer of 2018:</a:t>
            </a:r>
          </a:p>
          <a:p>
            <a:endParaRPr lang="en-GB" baseline="0" dirty="0"/>
          </a:p>
          <a:p>
            <a:pPr marL="171450" indent="-171450">
              <a:buFont typeface="Arial" panose="020B0604020202020204" pitchFamily="34" charset="0"/>
              <a:buChar char="•"/>
            </a:pPr>
            <a:r>
              <a:rPr lang="en-GB" baseline="0" dirty="0"/>
              <a:t>Cardiff Met had recently signed a Memorandum of Academic Agreement with National Economics University based in Hanoi for the delivery of Cardiff Met programmes</a:t>
            </a:r>
          </a:p>
          <a:p>
            <a:pPr marL="171450" indent="-171450">
              <a:buFont typeface="Arial" panose="020B0604020202020204" pitchFamily="34" charset="0"/>
              <a:buChar char="•"/>
            </a:pPr>
            <a:r>
              <a:rPr lang="en-GB" baseline="0" dirty="0"/>
              <a:t>The British Council in Vietnam established the UK-VN Higher Education Partnerships programme, which looked at four key areas for capacity building, including TNE and Quality Assurance</a:t>
            </a:r>
          </a:p>
          <a:p>
            <a:pPr marL="171450" indent="-171450">
              <a:buFont typeface="Arial" panose="020B0604020202020204" pitchFamily="34" charset="0"/>
              <a:buChar char="•"/>
            </a:pPr>
            <a:r>
              <a:rPr lang="en-GB" baseline="0" dirty="0"/>
              <a:t>Welsh Government and Vietnam’s government announced a strengthening of links for commerce and education, which was followed by an MOU signing taking place in October 2018.</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When reporting internally on how the fund (and significant cash contribution) supports strategic priorities, it ticked all the boxes. Particularly as a university with a strong sense of its global responsibility and a desire to contribute to the development of higher education development around the world.</a:t>
            </a:r>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EE27EBDE-8E4A-478A-9848-CF1008C93406}" type="slidenum">
              <a:rPr lang="en-GB" smtClean="0"/>
              <a:t>5</a:t>
            </a:fld>
            <a:endParaRPr lang="en-GB"/>
          </a:p>
        </p:txBody>
      </p:sp>
    </p:spTree>
    <p:extLst>
      <p:ext uri="{BB962C8B-B14F-4D97-AF65-F5344CB8AC3E}">
        <p14:creationId xmlns:p14="http://schemas.microsoft.com/office/powerpoint/2010/main" val="120953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aims of the programme : forms</a:t>
            </a:r>
            <a:r>
              <a:rPr lang="en-GB" baseline="0" dirty="0"/>
              <a:t> </a:t>
            </a:r>
            <a:r>
              <a:rPr lang="en-GB" dirty="0"/>
              <a:t>efforts to internationalise</a:t>
            </a:r>
            <a:r>
              <a:rPr lang="en-GB" baseline="0" dirty="0"/>
              <a:t> education, science and education and to generally promote UK engagement in Vietnam’s higher education sector</a:t>
            </a:r>
          </a:p>
          <a:p>
            <a:endParaRPr lang="en-GB" baseline="0" dirty="0"/>
          </a:p>
          <a:p>
            <a:r>
              <a:rPr lang="en-GB" baseline="0" dirty="0"/>
              <a:t>Always a key aim of UK </a:t>
            </a:r>
            <a:r>
              <a:rPr lang="en-GB" baseline="0" dirty="0" err="1"/>
              <a:t>Gov</a:t>
            </a:r>
            <a:r>
              <a:rPr lang="en-GB" baseline="0" dirty="0"/>
              <a:t> and British Council, who have run similar programmes across a number of countries for many years. Efforts have intensified since the UK referendum to leave the UK as the British Council looks to strengthen relationships with international and EU countries.</a:t>
            </a:r>
          </a:p>
          <a:p>
            <a:endParaRPr lang="en-GB" baseline="0" dirty="0"/>
          </a:p>
          <a:p>
            <a:r>
              <a:rPr lang="en-GB" baseline="0" dirty="0"/>
              <a:t>Cardiff Met have worked with the British Council and a number of countries to build capacity within the higher education system. Including one off training programmes and longer term projects that look to create change within a university –these have mainly been in the area of internationalisation and management and leadership. </a:t>
            </a:r>
          </a:p>
          <a:p>
            <a:endParaRPr lang="en-GB" baseline="0" dirty="0"/>
          </a:p>
          <a:p>
            <a:r>
              <a:rPr lang="en-GB" baseline="0" dirty="0"/>
              <a:t>In terms of the programme launched by the British Council in Vietnam, Cardiff Met had recently signed a Memorandum of Academic Agreement with National Economics University based in Hanoi for the delivery of Cardiff Met programmes. This presented an opportunity to give a formal structure to development activities that we would be delivering anyway as part of the TNE partnership, and to disseminate the topic of the project across Vietnam to support other universities in their quality journey. </a:t>
            </a:r>
          </a:p>
        </p:txBody>
      </p:sp>
      <p:sp>
        <p:nvSpPr>
          <p:cNvPr id="4" name="Slide Number Placeholder 3"/>
          <p:cNvSpPr>
            <a:spLocks noGrp="1"/>
          </p:cNvSpPr>
          <p:nvPr>
            <p:ph type="sldNum" sz="quarter" idx="10"/>
          </p:nvPr>
        </p:nvSpPr>
        <p:spPr/>
        <p:txBody>
          <a:bodyPr/>
          <a:lstStyle/>
          <a:p>
            <a:fld id="{EE27EBDE-8E4A-478A-9848-CF1008C93406}" type="slidenum">
              <a:rPr lang="en-GB" smtClean="0"/>
              <a:t>6</a:t>
            </a:fld>
            <a:endParaRPr lang="en-GB"/>
          </a:p>
        </p:txBody>
      </p:sp>
    </p:spTree>
    <p:extLst>
      <p:ext uri="{BB962C8B-B14F-4D97-AF65-F5344CB8AC3E}">
        <p14:creationId xmlns:p14="http://schemas.microsoft.com/office/powerpoint/2010/main" val="6187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91CF95-BA9F-4D22-984F-DC40D6A5FB38}" type="slidenum">
              <a:rPr lang="en-US" smtClean="0"/>
              <a:t>7</a:t>
            </a:fld>
            <a:endParaRPr lang="en-US"/>
          </a:p>
        </p:txBody>
      </p:sp>
    </p:spTree>
    <p:extLst>
      <p:ext uri="{BB962C8B-B14F-4D97-AF65-F5344CB8AC3E}">
        <p14:creationId xmlns:p14="http://schemas.microsoft.com/office/powerpoint/2010/main" val="41425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CF95-BA9F-4D22-984F-DC40D6A5FB38}" type="slidenum">
              <a:rPr lang="en-US" smtClean="0"/>
              <a:t>8</a:t>
            </a:fld>
            <a:endParaRPr lang="en-US"/>
          </a:p>
        </p:txBody>
      </p:sp>
    </p:spTree>
    <p:extLst>
      <p:ext uri="{BB962C8B-B14F-4D97-AF65-F5344CB8AC3E}">
        <p14:creationId xmlns:p14="http://schemas.microsoft.com/office/powerpoint/2010/main" val="89155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prstGeom prst="rect">
            <a:avLst/>
          </a:prstGeom>
        </p:spPr>
        <p:txBody>
          <a:bodyPr/>
          <a:lstStyle/>
          <a:p>
            <a:pPr lvl="0"/>
            <a:endParaRPr/>
          </a:p>
        </p:txBody>
      </p:sp>
      <p:sp>
        <p:nvSpPr>
          <p:cNvPr id="45" name="Shape 45"/>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 Characteristics indiscriminative of type of research performed. </a:t>
            </a:r>
          </a:p>
          <a:p>
            <a:pPr lvl="0">
              <a:lnSpc>
                <a:spcPct val="100000"/>
              </a:lnSpc>
              <a:defRPr sz="1800"/>
            </a:pPr>
            <a:r>
              <a:rPr sz="1200">
                <a:latin typeface="Calibri"/>
                <a:ea typeface="Calibri"/>
                <a:cs typeface="Calibri"/>
                <a:sym typeface="Calibri"/>
              </a:rPr>
              <a:t>- VIC comparison of biomedical vs social science application.</a:t>
            </a:r>
          </a:p>
          <a:p>
            <a:pPr lvl="0">
              <a:lnSpc>
                <a:spcPct val="100000"/>
              </a:lnSpc>
              <a:defRPr sz="1800"/>
            </a:pPr>
            <a:r>
              <a:rPr sz="1200">
                <a:latin typeface="Calibri"/>
                <a:ea typeface="Calibri"/>
                <a:cs typeface="Calibri"/>
                <a:sym typeface="Calibri"/>
              </a:rPr>
              <a:t>- Case studies on ‘guilty knowledge’, ‘deception’, ‘public/private knowledge’, ‘danger’.</a:t>
            </a:r>
          </a:p>
        </p:txBody>
      </p:sp>
    </p:spTree>
    <p:extLst>
      <p:ext uri="{BB962C8B-B14F-4D97-AF65-F5344CB8AC3E}">
        <p14:creationId xmlns:p14="http://schemas.microsoft.com/office/powerpoint/2010/main" val="556079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3" name="Picture 2" descr="Powerpointlar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1637" y="908721"/>
            <a:ext cx="5280587" cy="1462891"/>
          </a:xfrm>
          <a:prstGeom prst="rect">
            <a:avLst/>
          </a:prstGeom>
        </p:spPr>
      </p:pic>
      <p:sp>
        <p:nvSpPr>
          <p:cNvPr id="5" name="Text Placeholder 1"/>
          <p:cNvSpPr>
            <a:spLocks noGrp="1"/>
          </p:cNvSpPr>
          <p:nvPr>
            <p:ph type="body" sz="quarter" idx="13" hasCustomPrompt="1"/>
          </p:nvPr>
        </p:nvSpPr>
        <p:spPr>
          <a:xfrm>
            <a:off x="911424" y="2708921"/>
            <a:ext cx="10369813" cy="1584523"/>
          </a:xfrm>
          <a:prstGeom prst="rect">
            <a:avLst/>
          </a:prstGeom>
        </p:spPr>
        <p:txBody>
          <a:bodyPr/>
          <a:lstStyle>
            <a:lvl1pPr marL="0" indent="0" algn="ctr">
              <a:buNone/>
              <a:defRPr sz="4000"/>
            </a:lvl1pPr>
          </a:lstStyle>
          <a:p>
            <a:r>
              <a:rPr lang="en-GB" dirty="0"/>
              <a:t>Presentation title</a:t>
            </a:r>
          </a:p>
        </p:txBody>
      </p:sp>
      <p:sp>
        <p:nvSpPr>
          <p:cNvPr id="6" name="Text Placeholder 2"/>
          <p:cNvSpPr>
            <a:spLocks noGrp="1"/>
          </p:cNvSpPr>
          <p:nvPr>
            <p:ph type="body" sz="quarter" idx="14" hasCustomPrompt="1"/>
          </p:nvPr>
        </p:nvSpPr>
        <p:spPr>
          <a:xfrm>
            <a:off x="911424" y="4365104"/>
            <a:ext cx="10369152" cy="792088"/>
          </a:xfrm>
          <a:prstGeom prst="rect">
            <a:avLst/>
          </a:prstGeom>
        </p:spPr>
        <p:txBody>
          <a:bodyPr>
            <a:normAutofit/>
          </a:bodyPr>
          <a:lstStyle>
            <a:lvl1pPr marL="0" indent="0" algn="ctr">
              <a:buNone/>
              <a:defRPr/>
            </a:lvl1pPr>
          </a:lstStyle>
          <a:p>
            <a:r>
              <a:rPr lang="en-GB" sz="2800" dirty="0">
                <a:solidFill>
                  <a:schemeClr val="tx1"/>
                </a:solidFill>
              </a:rPr>
              <a:t>Presenter’s name, job title</a:t>
            </a:r>
          </a:p>
        </p:txBody>
      </p:sp>
      <p:sp>
        <p:nvSpPr>
          <p:cNvPr id="8" name="Text Placeholder 2"/>
          <p:cNvSpPr>
            <a:spLocks noGrp="1"/>
          </p:cNvSpPr>
          <p:nvPr>
            <p:ph type="body" sz="quarter" idx="15" hasCustomPrompt="1"/>
          </p:nvPr>
        </p:nvSpPr>
        <p:spPr>
          <a:xfrm>
            <a:off x="911424" y="5445224"/>
            <a:ext cx="10369152" cy="792088"/>
          </a:xfrm>
          <a:prstGeom prst="rect">
            <a:avLst/>
          </a:prstGeom>
        </p:spPr>
        <p:txBody>
          <a:bodyPr>
            <a:normAutofit/>
          </a:bodyPr>
          <a:lstStyle>
            <a:lvl1pPr marL="0" indent="0" algn="ctr">
              <a:buNone/>
              <a:defRPr baseline="0">
                <a:solidFill>
                  <a:srgbClr val="BB9709"/>
                </a:solidFill>
              </a:defRPr>
            </a:lvl1pPr>
          </a:lstStyle>
          <a:p>
            <a:r>
              <a:rPr lang="en-GB" sz="2800" dirty="0">
                <a:solidFill>
                  <a:schemeClr val="tx1"/>
                </a:solidFill>
              </a:rPr>
              <a:t>Event title</a:t>
            </a:r>
          </a:p>
          <a:p>
            <a:r>
              <a:rPr lang="en-GB" sz="2800" dirty="0">
                <a:solidFill>
                  <a:schemeClr val="tx1"/>
                </a:solidFill>
              </a:rPr>
              <a:t>Date</a:t>
            </a:r>
          </a:p>
        </p:txBody>
      </p:sp>
    </p:spTree>
    <p:extLst>
      <p:ext uri="{BB962C8B-B14F-4D97-AF65-F5344CB8AC3E}">
        <p14:creationId xmlns:p14="http://schemas.microsoft.com/office/powerpoint/2010/main" val="239369574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and with caption">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1007435" y="1556793"/>
            <a:ext cx="10081120" cy="4032821"/>
          </a:xfrm>
          <a:prstGeom prst="rect">
            <a:avLst/>
          </a:prstGeom>
        </p:spPr>
        <p:txBody>
          <a:bodyPr/>
          <a:lstStyle>
            <a:lvl1pPr>
              <a:buFontTx/>
              <a:buNone/>
              <a:defRPr/>
            </a:lvl1pPr>
          </a:lstStyle>
          <a:p>
            <a:r>
              <a:rPr lang="en-US"/>
              <a:t>Click icon to add picture</a:t>
            </a:r>
            <a:endParaRPr lang="en-GB" dirty="0"/>
          </a:p>
        </p:txBody>
      </p:sp>
      <p:sp>
        <p:nvSpPr>
          <p:cNvPr id="14" name="Text Placeholder 17"/>
          <p:cNvSpPr>
            <a:spLocks noGrp="1"/>
          </p:cNvSpPr>
          <p:nvPr>
            <p:ph type="body" sz="quarter" idx="19" hasCustomPrompt="1"/>
          </p:nvPr>
        </p:nvSpPr>
        <p:spPr>
          <a:xfrm>
            <a:off x="1007435" y="5589240"/>
            <a:ext cx="10081120" cy="432048"/>
          </a:xfrm>
          <a:prstGeom prst="rect">
            <a:avLst/>
          </a:prstGeom>
        </p:spPr>
        <p:txBody>
          <a:bodyPr anchor="ct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GB" dirty="0"/>
              <a:t>Caption</a:t>
            </a:r>
          </a:p>
        </p:txBody>
      </p:sp>
      <p:pic>
        <p:nvPicPr>
          <p:cNvPr id="24" name="Picture 23"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
        <p:nvSpPr>
          <p:cNvPr id="8" name="Text Placeholder 14"/>
          <p:cNvSpPr>
            <a:spLocks noGrp="1"/>
          </p:cNvSpPr>
          <p:nvPr>
            <p:ph type="body" sz="quarter" idx="14" hasCustomPrompt="1"/>
          </p:nvPr>
        </p:nvSpPr>
        <p:spPr>
          <a:xfrm>
            <a:off x="1007435" y="836712"/>
            <a:ext cx="10081120" cy="720080"/>
          </a:xfrm>
          <a:prstGeom prst="rect">
            <a:avLst/>
          </a:prstGeom>
        </p:spPr>
        <p:txBody>
          <a:bodyPr/>
          <a:lstStyle>
            <a:lvl1pPr marL="0" indent="0" algn="l">
              <a:buFontTx/>
              <a:buNone/>
              <a:defRPr sz="4000" baseline="0"/>
            </a:lvl1pPr>
            <a:lvl2pPr algn="l">
              <a:buFontTx/>
              <a:buNone/>
              <a:defRPr/>
            </a:lvl2pPr>
          </a:lstStyle>
          <a:p>
            <a:pPr lvl="0"/>
            <a:r>
              <a:rPr lang="en-US" dirty="0"/>
              <a:t>Heading</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s and caption">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1007435" y="836712"/>
            <a:ext cx="10081120" cy="720080"/>
          </a:xfrm>
          <a:prstGeom prst="rect">
            <a:avLst/>
          </a:prstGeom>
        </p:spPr>
        <p:txBody>
          <a:bodyPr/>
          <a:lstStyle>
            <a:lvl1pPr marL="0" indent="0" algn="l">
              <a:buFontTx/>
              <a:buNone/>
              <a:defRPr sz="4000" baseline="0"/>
            </a:lvl1pPr>
            <a:lvl2pPr algn="l">
              <a:buFontTx/>
              <a:buNone/>
              <a:defRPr/>
            </a:lvl2pPr>
          </a:lstStyle>
          <a:p>
            <a:pPr lvl="0"/>
            <a:r>
              <a:rPr lang="en-US" dirty="0"/>
              <a:t>Heading</a:t>
            </a:r>
            <a:endParaRPr lang="en-GB" dirty="0"/>
          </a:p>
        </p:txBody>
      </p:sp>
      <p:sp>
        <p:nvSpPr>
          <p:cNvPr id="18" name="Text Placeholder 17"/>
          <p:cNvSpPr>
            <a:spLocks noGrp="1"/>
          </p:cNvSpPr>
          <p:nvPr>
            <p:ph type="body" sz="quarter" idx="16" hasCustomPrompt="1"/>
          </p:nvPr>
        </p:nvSpPr>
        <p:spPr>
          <a:xfrm>
            <a:off x="1007435" y="5589241"/>
            <a:ext cx="4992555" cy="360065"/>
          </a:xfrm>
          <a:prstGeom prst="rect">
            <a:avLst/>
          </a:prstGeom>
        </p:spPr>
        <p:txBody>
          <a:bodyP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GB" dirty="0"/>
              <a:t>Caption</a:t>
            </a:r>
          </a:p>
        </p:txBody>
      </p:sp>
      <p:sp>
        <p:nvSpPr>
          <p:cNvPr id="13" name="Picture Placeholder 12"/>
          <p:cNvSpPr>
            <a:spLocks noGrp="1"/>
          </p:cNvSpPr>
          <p:nvPr>
            <p:ph type="pic" sz="quarter" idx="17"/>
          </p:nvPr>
        </p:nvSpPr>
        <p:spPr>
          <a:xfrm>
            <a:off x="1007435" y="1628801"/>
            <a:ext cx="4992555" cy="3960813"/>
          </a:xfrm>
          <a:prstGeom prst="rect">
            <a:avLst/>
          </a:prstGeom>
        </p:spPr>
        <p:txBody>
          <a:bodyPr/>
          <a:lstStyle>
            <a:lvl1pPr>
              <a:buFontTx/>
              <a:buNone/>
              <a:defRPr/>
            </a:lvl1pPr>
          </a:lstStyle>
          <a:p>
            <a:r>
              <a:rPr lang="en-US"/>
              <a:t>Click icon to add picture</a:t>
            </a:r>
            <a:endParaRPr lang="en-GB" dirty="0"/>
          </a:p>
        </p:txBody>
      </p:sp>
      <p:sp>
        <p:nvSpPr>
          <p:cNvPr id="12" name="Picture Placeholder 12"/>
          <p:cNvSpPr>
            <a:spLocks noGrp="1"/>
          </p:cNvSpPr>
          <p:nvPr>
            <p:ph type="pic" sz="quarter" idx="18"/>
          </p:nvPr>
        </p:nvSpPr>
        <p:spPr>
          <a:xfrm>
            <a:off x="6096000" y="1628801"/>
            <a:ext cx="4992555" cy="3960813"/>
          </a:xfrm>
          <a:prstGeom prst="rect">
            <a:avLst/>
          </a:prstGeom>
        </p:spPr>
        <p:txBody>
          <a:bodyPr/>
          <a:lstStyle>
            <a:lvl1pPr>
              <a:buFontTx/>
              <a:buNone/>
              <a:defRPr/>
            </a:lvl1pPr>
          </a:lstStyle>
          <a:p>
            <a:r>
              <a:rPr lang="en-US"/>
              <a:t>Click icon to add picture</a:t>
            </a:r>
            <a:endParaRPr lang="en-GB" dirty="0"/>
          </a:p>
        </p:txBody>
      </p:sp>
      <p:sp>
        <p:nvSpPr>
          <p:cNvPr id="14" name="Text Placeholder 17"/>
          <p:cNvSpPr>
            <a:spLocks noGrp="1"/>
          </p:cNvSpPr>
          <p:nvPr>
            <p:ph type="body" sz="quarter" idx="19" hasCustomPrompt="1"/>
          </p:nvPr>
        </p:nvSpPr>
        <p:spPr>
          <a:xfrm>
            <a:off x="6096000" y="5589241"/>
            <a:ext cx="4992555" cy="360065"/>
          </a:xfrm>
          <a:prstGeom prst="rect">
            <a:avLst/>
          </a:prstGeom>
        </p:spPr>
        <p:txBody>
          <a:bodyP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GB" dirty="0"/>
              <a:t>Caption</a:t>
            </a:r>
          </a:p>
        </p:txBody>
      </p:sp>
      <p:pic>
        <p:nvPicPr>
          <p:cNvPr id="24" name="Picture 23"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lvl1pPr>
              <a:buFontTx/>
              <a:buNone/>
              <a:defRPr/>
            </a:lvl1pPr>
          </a:lstStyle>
          <a:p>
            <a:r>
              <a:rPr lang="en-US"/>
              <a:t>Click icon to add picture</a:t>
            </a:r>
            <a:endParaRPr lang="en-GB" dirty="0"/>
          </a:p>
        </p:txBody>
      </p:sp>
      <p:pic>
        <p:nvPicPr>
          <p:cNvPr id="7" name="Picture 6"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ull colour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12240683" cy="6885384"/>
          </a:xfrm>
          <a:prstGeom prst="rect">
            <a:avLst/>
          </a:prstGeom>
          <a:solidFill>
            <a:schemeClr val="accent1">
              <a:lumMod val="75000"/>
            </a:schemeClr>
          </a:solidFill>
        </p:spPr>
      </p:pic>
      <p:pic>
        <p:nvPicPr>
          <p:cNvPr id="7" name="Picture 6" descr="qaa_4 col.png"/>
          <p:cNvPicPr>
            <a:picLocks noChangeAspect="1"/>
          </p:cNvPicPr>
          <p:nvPr userDrawn="1"/>
        </p:nvPicPr>
        <p:blipFill>
          <a:blip r:embed="rId3" cstate="print"/>
          <a:stretch>
            <a:fillRect/>
          </a:stretch>
        </p:blipFill>
        <p:spPr>
          <a:xfrm>
            <a:off x="623392" y="6153376"/>
            <a:ext cx="1344149" cy="371969"/>
          </a:xfrm>
          <a:prstGeom prst="rect">
            <a:avLst/>
          </a:prstGeom>
        </p:spPr>
      </p:pic>
    </p:spTree>
    <p:extLst>
      <p:ext uri="{BB962C8B-B14F-4D97-AF65-F5344CB8AC3E}">
        <p14:creationId xmlns:p14="http://schemas.microsoft.com/office/powerpoint/2010/main" val="2666458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ooter">
    <p:spTree>
      <p:nvGrpSpPr>
        <p:cNvPr id="1" name=""/>
        <p:cNvGrpSpPr/>
        <p:nvPr/>
      </p:nvGrpSpPr>
      <p:grpSpPr>
        <a:xfrm>
          <a:off x="0" y="0"/>
          <a:ext cx="0" cy="0"/>
          <a:chOff x="0" y="0"/>
          <a:chExt cx="0" cy="0"/>
        </a:xfrm>
      </p:grpSpPr>
      <p:pic>
        <p:nvPicPr>
          <p:cNvPr id="8" name="Picture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1">
              <a:lumMod val="75000"/>
            </a:schemeClr>
          </a:solidFill>
        </p:spPr>
      </p:pic>
      <p:pic>
        <p:nvPicPr>
          <p:cNvPr id="7" name="Picture 6" descr="qaa_4 col.png"/>
          <p:cNvPicPr>
            <a:picLocks noChangeAspect="1"/>
          </p:cNvPicPr>
          <p:nvPr userDrawn="1"/>
        </p:nvPicPr>
        <p:blipFill>
          <a:blip r:embed="rId3" cstate="print"/>
          <a:stretch>
            <a:fillRect/>
          </a:stretch>
        </p:blipFill>
        <p:spPr>
          <a:xfrm>
            <a:off x="623392" y="6153376"/>
            <a:ext cx="1344149" cy="371969"/>
          </a:xfrm>
          <a:prstGeom prst="rect">
            <a:avLst/>
          </a:prstGeom>
        </p:spPr>
      </p:pic>
    </p:spTree>
    <p:extLst>
      <p:ext uri="{BB962C8B-B14F-4D97-AF65-F5344CB8AC3E}">
        <p14:creationId xmlns:p14="http://schemas.microsoft.com/office/powerpoint/2010/main" val="1470399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3" name="Picture 22" descr="qaa_4 col.png"/>
          <p:cNvPicPr>
            <a:picLocks noChangeAspect="1"/>
          </p:cNvPicPr>
          <p:nvPr userDrawn="1"/>
        </p:nvPicPr>
        <p:blipFill>
          <a:blip r:embed="rId2" cstate="print"/>
          <a:stretch>
            <a:fillRect/>
          </a:stretch>
        </p:blipFill>
        <p:spPr>
          <a:xfrm>
            <a:off x="623392" y="6093297"/>
            <a:ext cx="1344149" cy="371969"/>
          </a:xfrm>
          <a:prstGeom prst="rect">
            <a:avLst/>
          </a:prstGeom>
        </p:spPr>
      </p:pic>
      <p:sp>
        <p:nvSpPr>
          <p:cNvPr id="12" name="Subtitle 2"/>
          <p:cNvSpPr txBox="1">
            <a:spLocks/>
          </p:cNvSpPr>
          <p:nvPr userDrawn="1"/>
        </p:nvSpPr>
        <p:spPr>
          <a:xfrm>
            <a:off x="1487488" y="3933056"/>
            <a:ext cx="10561173" cy="1800200"/>
          </a:xfrm>
          <a:prstGeom prst="rect">
            <a:avLst/>
          </a:prstGeom>
        </p:spPr>
        <p:txBody>
          <a:bodyPr vert="horz" lIns="91440" tIns="45720" rIns="91440" bIns="45720" rtlCol="0">
            <a:normAutofit/>
          </a:bodyPr>
          <a:lstStyle>
            <a:lvl1pPr>
              <a:buNone/>
              <a:defRPr baseline="0"/>
            </a:lvl1pPr>
          </a:lstStyle>
          <a:p>
            <a:pPr rtl="0"/>
            <a:r>
              <a:rPr lang="en-GB" sz="3200" kern="1200" baseline="30000" dirty="0">
                <a:solidFill>
                  <a:schemeClr val="tx1"/>
                </a:solidFill>
                <a:latin typeface="+mn-lt"/>
                <a:ea typeface="+mn-ea"/>
                <a:cs typeface="+mn-cs"/>
              </a:rPr>
              <a:t>qaa.ac.uk</a:t>
            </a:r>
          </a:p>
          <a:p>
            <a:pPr rtl="0"/>
            <a:endParaRPr lang="en-GB" sz="3200" kern="1200" baseline="30000" dirty="0">
              <a:solidFill>
                <a:schemeClr val="tx1"/>
              </a:solidFill>
              <a:latin typeface="+mn-lt"/>
              <a:ea typeface="+mn-ea"/>
              <a:cs typeface="+mn-cs"/>
            </a:endParaRPr>
          </a:p>
          <a:p>
            <a:pPr rtl="0"/>
            <a:r>
              <a:rPr lang="en-GB" sz="3200" kern="1200" baseline="30000" dirty="0">
                <a:solidFill>
                  <a:schemeClr val="tx1"/>
                </a:solidFill>
                <a:latin typeface="+mn-lt"/>
                <a:ea typeface="+mn-ea"/>
                <a:cs typeface="+mn-cs"/>
              </a:rPr>
              <a:t>+44 (0) 1452 557000</a:t>
            </a:r>
          </a:p>
        </p:txBody>
      </p:sp>
      <p:pic>
        <p:nvPicPr>
          <p:cNvPr id="13" name="Picture 12" descr="Call.png"/>
          <p:cNvPicPr>
            <a:picLocks noChangeAspect="1"/>
          </p:cNvPicPr>
          <p:nvPr userDrawn="1"/>
        </p:nvPicPr>
        <p:blipFill>
          <a:blip r:embed="rId3" cstate="print"/>
          <a:stretch>
            <a:fillRect/>
          </a:stretch>
        </p:blipFill>
        <p:spPr>
          <a:xfrm>
            <a:off x="654133" y="4437112"/>
            <a:ext cx="702568" cy="526926"/>
          </a:xfrm>
          <a:prstGeom prst="rect">
            <a:avLst/>
          </a:prstGeom>
        </p:spPr>
      </p:pic>
      <p:pic>
        <p:nvPicPr>
          <p:cNvPr id="24" name="Picture 23" descr="Call.png"/>
          <p:cNvPicPr>
            <a:picLocks noChangeAspect="1"/>
          </p:cNvPicPr>
          <p:nvPr userDrawn="1"/>
        </p:nvPicPr>
        <p:blipFill>
          <a:blip r:embed="rId4" cstate="print"/>
          <a:stretch>
            <a:fillRect/>
          </a:stretch>
        </p:blipFill>
        <p:spPr>
          <a:xfrm>
            <a:off x="654133" y="3789040"/>
            <a:ext cx="702568" cy="526926"/>
          </a:xfrm>
          <a:prstGeom prst="rect">
            <a:avLst/>
          </a:prstGeom>
        </p:spPr>
      </p:pic>
      <p:sp>
        <p:nvSpPr>
          <p:cNvPr id="8" name="Subtitle 2"/>
          <p:cNvSpPr txBox="1">
            <a:spLocks/>
          </p:cNvSpPr>
          <p:nvPr userDrawn="1"/>
        </p:nvSpPr>
        <p:spPr>
          <a:xfrm>
            <a:off x="527382" y="5301208"/>
            <a:ext cx="11137237" cy="936104"/>
          </a:xfrm>
          <a:prstGeom prst="rect">
            <a:avLst/>
          </a:prstGeom>
        </p:spPr>
        <p:txBody>
          <a:bodyPr vert="horz" lIns="91440" tIns="45720" rIns="91440" bIns="45720" rtlCol="0">
            <a:normAutofit/>
          </a:bodyPr>
          <a:lstStyle>
            <a:lvl1pPr>
              <a:buNone/>
              <a:defRPr baseline="0"/>
            </a:lvl1pPr>
          </a:lstStyle>
          <a:p>
            <a:pPr rtl="0"/>
            <a:r>
              <a:rPr lang="en-GB" sz="2000" kern="1200" baseline="30000" dirty="0">
                <a:solidFill>
                  <a:schemeClr val="tx1"/>
                </a:solidFill>
                <a:latin typeface="+mn-lt"/>
                <a:ea typeface="+mn-ea"/>
                <a:cs typeface="+mn-cs"/>
              </a:rPr>
              <a:t>© The Quality Assurance Agency for Higher Education 2016 </a:t>
            </a:r>
          </a:p>
          <a:p>
            <a:pPr rtl="0"/>
            <a:r>
              <a:rPr lang="en-GB" sz="2000" kern="1200" baseline="30000" dirty="0">
                <a:solidFill>
                  <a:schemeClr val="tx1"/>
                </a:solidFill>
                <a:latin typeface="+mn-lt"/>
                <a:ea typeface="+mn-ea"/>
                <a:cs typeface="+mn-cs"/>
              </a:rPr>
              <a:t>Registered charity numbers 1062746 and SC037786</a:t>
            </a:r>
            <a:endParaRPr kumimoji="0" lang="en-GB" sz="2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3235036" cy="365125"/>
          </a:xfrm>
        </p:spPr>
        <p:txBody>
          <a:bodyPr/>
          <a:lstStyle/>
          <a:p>
            <a:fld id="{0C31D5D2-5FC6-8744-87A0-60E5ED809D74}" type="slidenum">
              <a:rPr lang="en-US" smtClean="0"/>
              <a:t>‹#›</a:t>
            </a:fld>
            <a:endParaRPr lang="en-US"/>
          </a:p>
        </p:txBody>
      </p:sp>
      <p:sp>
        <p:nvSpPr>
          <p:cNvPr id="8" name="Title 7"/>
          <p:cNvSpPr>
            <a:spLocks noGrp="1"/>
          </p:cNvSpPr>
          <p:nvPr>
            <p:ph type="title"/>
          </p:nvPr>
        </p:nvSpPr>
        <p:spPr>
          <a:xfrm>
            <a:off x="357447" y="365126"/>
            <a:ext cx="11488189" cy="2004002"/>
          </a:xfrm>
        </p:spPr>
        <p:txBody>
          <a:bodyPr/>
          <a:lstStyle/>
          <a:p>
            <a:r>
              <a:rPr lang="en-US" dirty="0"/>
              <a:t>Click to edit Master title style</a:t>
            </a:r>
          </a:p>
        </p:txBody>
      </p:sp>
      <p:sp>
        <p:nvSpPr>
          <p:cNvPr id="10" name="Text Placeholder 9"/>
          <p:cNvSpPr>
            <a:spLocks noGrp="1"/>
          </p:cNvSpPr>
          <p:nvPr>
            <p:ph type="body" sz="quarter" idx="13"/>
          </p:nvPr>
        </p:nvSpPr>
        <p:spPr>
          <a:xfrm>
            <a:off x="357448" y="2660074"/>
            <a:ext cx="5503025" cy="318377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4"/>
          </p:nvPr>
        </p:nvSpPr>
        <p:spPr>
          <a:xfrm>
            <a:off x="6342611" y="2660074"/>
            <a:ext cx="5503025" cy="318377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21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1649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13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grayscl/>
            <a:extLst>
              <a:ext uri="{28A0092B-C50C-407E-A947-70E740481C1C}">
                <a14:useLocalDpi xmlns:a14="http://schemas.microsoft.com/office/drawing/2010/main" val="0"/>
              </a:ext>
            </a:extLst>
          </a:blip>
          <a:srcRect b="29687"/>
          <a:stretch/>
        </p:blipFill>
        <p:spPr>
          <a:xfrm>
            <a:off x="-3" y="0"/>
            <a:ext cx="12192003" cy="6858000"/>
          </a:xfrm>
          <a:prstGeom prst="rect">
            <a:avLst/>
          </a:prstGeom>
        </p:spPr>
      </p:pic>
      <p:sp>
        <p:nvSpPr>
          <p:cNvPr id="4" name="Rectangle 3"/>
          <p:cNvSpPr/>
          <p:nvPr userDrawn="1"/>
        </p:nvSpPr>
        <p:spPr>
          <a:xfrm>
            <a:off x="0" y="-1"/>
            <a:ext cx="12192000" cy="685800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en-US" sz="900">
              <a:solidFill>
                <a:prstClr val="white"/>
              </a:solidFill>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t="1701" b="69951"/>
          <a:stretch/>
        </p:blipFill>
        <p:spPr>
          <a:xfrm>
            <a:off x="0" y="1448965"/>
            <a:ext cx="12192000" cy="2303231"/>
          </a:xfrm>
          <a:prstGeom prst="rect">
            <a:avLst/>
          </a:prstGeom>
        </p:spPr>
      </p:pic>
      <p:sp>
        <p:nvSpPr>
          <p:cNvPr id="6" name="Rectangle 5"/>
          <p:cNvSpPr/>
          <p:nvPr userDrawn="1"/>
        </p:nvSpPr>
        <p:spPr>
          <a:xfrm rot="10800000">
            <a:off x="0" y="1448967"/>
            <a:ext cx="12192000" cy="2303229"/>
          </a:xfrm>
          <a:prstGeom prst="rect">
            <a:avLst/>
          </a:prstGeom>
          <a:gradFill flip="none" rotWithShape="1">
            <a:gsLst>
              <a:gs pos="44000">
                <a:schemeClr val="accent1">
                  <a:alpha val="72000"/>
                </a:schemeClr>
              </a:gs>
              <a:gs pos="0">
                <a:schemeClr val="accent1">
                  <a:alpha val="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en-US" sz="900">
              <a:solidFill>
                <a:prstClr val="white"/>
              </a:solidFill>
            </a:endParaRPr>
          </a:p>
        </p:txBody>
      </p:sp>
      <p:sp>
        <p:nvSpPr>
          <p:cNvPr id="2" name="Title 1"/>
          <p:cNvSpPr>
            <a:spLocks noGrp="1"/>
          </p:cNvSpPr>
          <p:nvPr>
            <p:ph type="title"/>
          </p:nvPr>
        </p:nvSpPr>
        <p:spPr>
          <a:xfrm>
            <a:off x="457201" y="365760"/>
            <a:ext cx="8462076" cy="640080"/>
          </a:xfrm>
        </p:spPr>
        <p:txBody>
          <a:bodyPr/>
          <a:lstStyle/>
          <a:p>
            <a:r>
              <a:rPr lang="en-US" dirty="0"/>
              <a:t>Click to edit Master title style</a:t>
            </a:r>
          </a:p>
        </p:txBody>
      </p:sp>
      <p:sp>
        <p:nvSpPr>
          <p:cNvPr id="7" name="Rectangle 6"/>
          <p:cNvSpPr/>
          <p:nvPr userDrawn="1"/>
        </p:nvSpPr>
        <p:spPr>
          <a:xfrm>
            <a:off x="9376476" y="365760"/>
            <a:ext cx="2358325" cy="640080"/>
          </a:xfrm>
          <a:prstGeom prst="rect">
            <a:avLst/>
          </a:prstGeom>
          <a:noFill/>
        </p:spPr>
        <p:txBody>
          <a:bodyPr wrap="square" lIns="0" tIns="0" rIns="0" bIns="0" anchor="ctr">
            <a:noAutofit/>
          </a:bodyPr>
          <a:lstStyle/>
          <a:p>
            <a:pPr algn="r"/>
            <a:r>
              <a:rPr lang="en-US" sz="1200" dirty="0">
                <a:solidFill>
                  <a:srgbClr val="595959"/>
                </a:solidFill>
              </a:rPr>
              <a:t>LOGO GOES HERE</a:t>
            </a:r>
          </a:p>
        </p:txBody>
      </p:sp>
      <p:sp>
        <p:nvSpPr>
          <p:cNvPr id="8" name="TextBox 7"/>
          <p:cNvSpPr txBox="1"/>
          <p:nvPr userDrawn="1"/>
        </p:nvSpPr>
        <p:spPr>
          <a:xfrm>
            <a:off x="11525390" y="6523141"/>
            <a:ext cx="412727" cy="115416"/>
          </a:xfrm>
          <a:prstGeom prst="rect">
            <a:avLst/>
          </a:prstGeom>
          <a:noFill/>
        </p:spPr>
        <p:txBody>
          <a:bodyPr wrap="square" lIns="0" tIns="0" rIns="0" bIns="0" rtlCol="0">
            <a:spAutoFit/>
          </a:bodyPr>
          <a:lstStyle/>
          <a:p>
            <a:pPr algn="r"/>
            <a:fld id="{996B5273-46EB-4870-A6B0-6E7F43CBD6D0}" type="slidenum">
              <a:rPr lang="en-US" sz="750" smtClean="0">
                <a:solidFill>
                  <a:srgbClr val="595959"/>
                </a:solidFill>
              </a:rPr>
              <a:pPr algn="r"/>
              <a:t>‹#›</a:t>
            </a:fld>
            <a:endParaRPr lang="en-US" sz="750" dirty="0">
              <a:solidFill>
                <a:srgbClr val="595959"/>
              </a:solidFill>
            </a:endParaRPr>
          </a:p>
        </p:txBody>
      </p:sp>
    </p:spTree>
    <p:extLst>
      <p:ext uri="{BB962C8B-B14F-4D97-AF65-F5344CB8AC3E}">
        <p14:creationId xmlns:p14="http://schemas.microsoft.com/office/powerpoint/2010/main" val="96259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ive">
    <p:spTree>
      <p:nvGrpSpPr>
        <p:cNvPr id="1" name=""/>
        <p:cNvGrpSpPr/>
        <p:nvPr/>
      </p:nvGrpSpPr>
      <p:grpSpPr>
        <a:xfrm>
          <a:off x="0" y="0"/>
          <a:ext cx="0" cy="0"/>
          <a:chOff x="0" y="0"/>
          <a:chExt cx="0" cy="0"/>
        </a:xfrm>
      </p:grpSpPr>
      <p:sp>
        <p:nvSpPr>
          <p:cNvPr id="19" name="Text Placeholder 18"/>
          <p:cNvSpPr>
            <a:spLocks noGrp="1"/>
          </p:cNvSpPr>
          <p:nvPr>
            <p:ph type="body" sz="quarter" idx="13" hasCustomPrompt="1"/>
          </p:nvPr>
        </p:nvSpPr>
        <p:spPr>
          <a:xfrm>
            <a:off x="1005418" y="848074"/>
            <a:ext cx="10369813" cy="1584523"/>
          </a:xfrm>
          <a:prstGeom prst="rect">
            <a:avLst/>
          </a:prstGeom>
        </p:spPr>
        <p:txBody>
          <a:bodyPr>
            <a:normAutofit/>
          </a:bodyPr>
          <a:lstStyle>
            <a:lvl1pPr marL="0" indent="0">
              <a:buFontTx/>
              <a:buNone/>
              <a:defRPr sz="4000" baseline="0"/>
            </a:lvl1pPr>
          </a:lstStyle>
          <a:p>
            <a:pPr lvl="0"/>
            <a:r>
              <a:rPr lang="en-GB" dirty="0"/>
              <a:t>Title slide</a:t>
            </a:r>
          </a:p>
        </p:txBody>
      </p:sp>
      <p:sp>
        <p:nvSpPr>
          <p:cNvPr id="20" name="Text Placeholder 18"/>
          <p:cNvSpPr>
            <a:spLocks noGrp="1"/>
          </p:cNvSpPr>
          <p:nvPr>
            <p:ph type="body" sz="quarter" idx="14" hasCustomPrompt="1"/>
          </p:nvPr>
        </p:nvSpPr>
        <p:spPr>
          <a:xfrm>
            <a:off x="1005417" y="2492896"/>
            <a:ext cx="10369152" cy="792088"/>
          </a:xfrm>
          <a:prstGeom prst="rect">
            <a:avLst/>
          </a:prstGeom>
        </p:spPr>
        <p:txBody>
          <a:bodyPr>
            <a:normAutofit/>
          </a:bodyPr>
          <a:lstStyle>
            <a:lvl1pPr marL="0" indent="0">
              <a:buFontTx/>
              <a:buNone/>
              <a:defRPr sz="3200" baseline="0">
                <a:solidFill>
                  <a:schemeClr val="accent3"/>
                </a:solidFill>
              </a:defRPr>
            </a:lvl1pPr>
          </a:lstStyle>
          <a:p>
            <a:pPr lvl="0"/>
            <a:r>
              <a:rPr lang="en-GB" dirty="0"/>
              <a:t>Subheading</a:t>
            </a:r>
          </a:p>
        </p:txBody>
      </p:sp>
      <p:pic>
        <p:nvPicPr>
          <p:cNvPr id="21" name="Picture 20"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text">
    <p:spTree>
      <p:nvGrpSpPr>
        <p:cNvPr id="1" name=""/>
        <p:cNvGrpSpPr/>
        <p:nvPr/>
      </p:nvGrpSpPr>
      <p:grpSpPr>
        <a:xfrm>
          <a:off x="0" y="0"/>
          <a:ext cx="0" cy="0"/>
          <a:chOff x="0" y="0"/>
          <a:chExt cx="0" cy="0"/>
        </a:xfrm>
      </p:grpSpPr>
      <p:sp>
        <p:nvSpPr>
          <p:cNvPr id="19" name="Text Placeholder 18"/>
          <p:cNvSpPr>
            <a:spLocks noGrp="1"/>
          </p:cNvSpPr>
          <p:nvPr>
            <p:ph type="body" sz="quarter" idx="13" hasCustomPrompt="1"/>
          </p:nvPr>
        </p:nvSpPr>
        <p:spPr>
          <a:xfrm>
            <a:off x="1014447" y="836614"/>
            <a:ext cx="10369813" cy="3528739"/>
          </a:xfrm>
          <a:prstGeom prst="rect">
            <a:avLst/>
          </a:prstGeom>
        </p:spPr>
        <p:txBody>
          <a:bodyPr>
            <a:normAutofit/>
          </a:bodyPr>
          <a:lstStyle>
            <a:lvl1pPr marL="0" indent="0">
              <a:buFontTx/>
              <a:buNone/>
              <a:defRPr sz="4000" baseline="0"/>
            </a:lvl1pPr>
          </a:lstStyle>
          <a:p>
            <a:pPr lvl="0"/>
            <a:r>
              <a:rPr lang="en-GB" dirty="0"/>
              <a:t>Some text</a:t>
            </a:r>
          </a:p>
        </p:txBody>
      </p:sp>
      <p:pic>
        <p:nvPicPr>
          <p:cNvPr id="18" name="Picture 17"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007435" y="1556793"/>
            <a:ext cx="10081684" cy="576287"/>
          </a:xfrm>
          <a:prstGeom prst="rect">
            <a:avLst/>
          </a:prstGeom>
        </p:spPr>
        <p:txBody>
          <a:bodyPr/>
          <a:lstStyle>
            <a:lvl1pPr marL="0">
              <a:buFontTx/>
              <a:buNone/>
              <a:defRPr sz="3200">
                <a:solidFill>
                  <a:schemeClr val="accent3"/>
                </a:solidFill>
              </a:defRPr>
            </a:lvl1pPr>
            <a:lvl2pPr>
              <a:buFontTx/>
              <a:buNone/>
              <a:defRPr sz="2400"/>
            </a:lvl2pPr>
          </a:lstStyle>
          <a:p>
            <a:pPr lvl="0"/>
            <a:r>
              <a:rPr lang="en-US" dirty="0"/>
              <a:t>Subheading</a:t>
            </a:r>
          </a:p>
        </p:txBody>
      </p:sp>
      <p:sp>
        <p:nvSpPr>
          <p:cNvPr id="15" name="Text Placeholder 14"/>
          <p:cNvSpPr>
            <a:spLocks noGrp="1"/>
          </p:cNvSpPr>
          <p:nvPr>
            <p:ph type="body" sz="quarter" idx="14" hasCustomPrompt="1"/>
          </p:nvPr>
        </p:nvSpPr>
        <p:spPr>
          <a:xfrm>
            <a:off x="1007435" y="836712"/>
            <a:ext cx="10081120" cy="647700"/>
          </a:xfrm>
          <a:prstGeom prst="rect">
            <a:avLst/>
          </a:prstGeom>
        </p:spPr>
        <p:txBody>
          <a:bodyPr/>
          <a:lstStyle>
            <a:lvl1pPr marL="0">
              <a:buFontTx/>
              <a:buNone/>
              <a:defRPr sz="4000"/>
            </a:lvl1pPr>
          </a:lstStyle>
          <a:p>
            <a:pPr lvl="0"/>
            <a:r>
              <a:rPr lang="en-US" dirty="0"/>
              <a:t>Heading</a:t>
            </a:r>
            <a:endParaRPr lang="en-GB" dirty="0"/>
          </a:p>
        </p:txBody>
      </p:sp>
      <p:sp>
        <p:nvSpPr>
          <p:cNvPr id="17" name="Text Placeholder 16"/>
          <p:cNvSpPr>
            <a:spLocks noGrp="1"/>
          </p:cNvSpPr>
          <p:nvPr>
            <p:ph type="body" sz="quarter" idx="15" hasCustomPrompt="1"/>
          </p:nvPr>
        </p:nvSpPr>
        <p:spPr>
          <a:xfrm>
            <a:off x="1007435" y="2132856"/>
            <a:ext cx="10079567" cy="3600450"/>
          </a:xfrm>
          <a:prstGeom prst="rect">
            <a:avLst/>
          </a:prstGeom>
        </p:spPr>
        <p:txBody>
          <a:bodyPr/>
          <a:lstStyle>
            <a:lvl1pPr marL="0" indent="0">
              <a:buFontTx/>
              <a:buNone/>
              <a:defRPr sz="2400"/>
            </a:lvl1pPr>
            <a:lvl2pPr>
              <a:buFontTx/>
              <a:buNone/>
              <a:defRPr/>
            </a:lvl2pPr>
            <a:lvl3pPr>
              <a:buFontTx/>
              <a:buNone/>
              <a:defRPr/>
            </a:lvl3pPr>
            <a:lvl4pPr>
              <a:buFontTx/>
              <a:buNone/>
              <a:defRPr/>
            </a:lvl4pPr>
            <a:lvl5pPr>
              <a:buFontTx/>
              <a:buNone/>
              <a:defRPr/>
            </a:lvl5pPr>
          </a:lstStyle>
          <a:p>
            <a:pPr lvl="0"/>
            <a:r>
              <a:rPr lang="en-US" dirty="0"/>
              <a:t>Body</a:t>
            </a:r>
          </a:p>
          <a:p>
            <a:pPr lvl="0"/>
            <a:endParaRPr lang="en-US" dirty="0"/>
          </a:p>
          <a:p>
            <a:pPr lvl="0"/>
            <a:endParaRPr lang="en-US" dirty="0"/>
          </a:p>
        </p:txBody>
      </p:sp>
      <p:pic>
        <p:nvPicPr>
          <p:cNvPr id="22" name="Picture 21"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 text">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1007435" y="836712"/>
            <a:ext cx="10177131" cy="647700"/>
          </a:xfrm>
          <a:prstGeom prst="rect">
            <a:avLst/>
          </a:prstGeom>
        </p:spPr>
        <p:txBody>
          <a:bodyPr/>
          <a:lstStyle>
            <a:lvl1pPr marL="0">
              <a:buFontTx/>
              <a:buNone/>
              <a:defRPr sz="4000"/>
            </a:lvl1pPr>
          </a:lstStyle>
          <a:p>
            <a:pPr lvl="0"/>
            <a:r>
              <a:rPr lang="en-US" dirty="0"/>
              <a:t>Heading</a:t>
            </a:r>
            <a:endParaRPr lang="en-GB" dirty="0"/>
          </a:p>
        </p:txBody>
      </p:sp>
      <p:sp>
        <p:nvSpPr>
          <p:cNvPr id="17" name="Text Placeholder 16"/>
          <p:cNvSpPr>
            <a:spLocks noGrp="1"/>
          </p:cNvSpPr>
          <p:nvPr>
            <p:ph type="body" sz="quarter" idx="15" hasCustomPrompt="1"/>
          </p:nvPr>
        </p:nvSpPr>
        <p:spPr>
          <a:xfrm>
            <a:off x="1007437" y="1484784"/>
            <a:ext cx="10177129" cy="4248522"/>
          </a:xfrm>
          <a:prstGeom prst="rect">
            <a:avLst/>
          </a:prstGeom>
        </p:spPr>
        <p:txBody>
          <a:bodyPr numCol="2"/>
          <a:lstStyle>
            <a:lvl1pPr marL="0" indent="0">
              <a:buFontTx/>
              <a:buNone/>
              <a:defRPr sz="2400" baseline="0"/>
            </a:lvl1pPr>
            <a:lvl2pPr>
              <a:buFontTx/>
              <a:buNone/>
              <a:defRPr/>
            </a:lvl2pPr>
            <a:lvl3pPr>
              <a:buFontTx/>
              <a:buNone/>
              <a:defRPr/>
            </a:lvl3pPr>
            <a:lvl4pPr>
              <a:buFontTx/>
              <a:buNone/>
              <a:defRPr/>
            </a:lvl4pPr>
            <a:lvl5pPr>
              <a:buFontTx/>
              <a:buNone/>
              <a:defRPr/>
            </a:lvl5pPr>
          </a:lstStyle>
          <a:p>
            <a:pPr lvl="0"/>
            <a:r>
              <a:rPr lang="en-US" dirty="0"/>
              <a:t>Body</a:t>
            </a:r>
          </a:p>
          <a:p>
            <a:pPr lvl="0"/>
            <a:endParaRPr lang="en-US" dirty="0"/>
          </a:p>
          <a:p>
            <a:pPr lvl="0"/>
            <a:endParaRPr lang="en-US" dirty="0"/>
          </a:p>
        </p:txBody>
      </p:sp>
      <p:pic>
        <p:nvPicPr>
          <p:cNvPr id="22" name="Picture 21"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1007435" y="1556792"/>
            <a:ext cx="10081781" cy="4175671"/>
          </a:xfrm>
          <a:prstGeom prst="rect">
            <a:avLst/>
          </a:prstGeom>
        </p:spPr>
        <p:txBody>
          <a:bodyPr/>
          <a:lstStyle>
            <a:lvl1pPr>
              <a:defRPr/>
            </a:lvl1pPr>
            <a:lvl2pPr>
              <a:buFont typeface="Wingdings" pitchFamily="2" charset="2"/>
              <a:buChar char="§"/>
              <a:defRPr sz="2400"/>
            </a:lvl2pPr>
            <a:lvl3pPr marL="914400" indent="0">
              <a:buNone/>
              <a:defRPr sz="2000"/>
            </a:lvl3pPr>
            <a:lvl4pPr>
              <a:buFont typeface="Wingdings" pitchFamily="2" charset="2"/>
              <a:buChar char="§"/>
              <a:defRPr sz="1800"/>
            </a:lvl4pPr>
          </a:lstStyle>
          <a:p>
            <a:pPr lvl="0"/>
            <a:r>
              <a:rPr lang="en-US" dirty="0"/>
              <a:t>Some bulleted text</a:t>
            </a:r>
          </a:p>
          <a:p>
            <a:pPr lvl="1"/>
            <a:r>
              <a:rPr lang="en-US" dirty="0"/>
              <a:t>Second level</a:t>
            </a:r>
          </a:p>
        </p:txBody>
      </p:sp>
      <p:pic>
        <p:nvPicPr>
          <p:cNvPr id="24" name="Picture 23"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
        <p:nvSpPr>
          <p:cNvPr id="7" name="Text Placeholder 14"/>
          <p:cNvSpPr>
            <a:spLocks noGrp="1"/>
          </p:cNvSpPr>
          <p:nvPr>
            <p:ph type="body" sz="quarter" idx="14" hasCustomPrompt="1"/>
          </p:nvPr>
        </p:nvSpPr>
        <p:spPr>
          <a:xfrm>
            <a:off x="1008096" y="836712"/>
            <a:ext cx="10081120" cy="720080"/>
          </a:xfrm>
          <a:prstGeom prst="rect">
            <a:avLst/>
          </a:prstGeom>
        </p:spPr>
        <p:txBody>
          <a:bodyPr/>
          <a:lstStyle>
            <a:lvl1pPr marL="0" indent="0" algn="l">
              <a:buFontTx/>
              <a:buNone/>
              <a:defRPr sz="4000" baseline="0"/>
            </a:lvl1pPr>
            <a:lvl2pPr algn="l">
              <a:buFontTx/>
              <a:buNone/>
              <a:defRPr/>
            </a:lvl2pPr>
          </a:lstStyle>
          <a:p>
            <a:pPr lvl="0"/>
            <a:r>
              <a:rPr lang="en-US" dirty="0"/>
              <a:t>Heading</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1008096" y="836712"/>
            <a:ext cx="10081120" cy="720080"/>
          </a:xfrm>
          <a:prstGeom prst="rect">
            <a:avLst/>
          </a:prstGeom>
        </p:spPr>
        <p:txBody>
          <a:bodyPr/>
          <a:lstStyle>
            <a:lvl1pPr marL="0" indent="0" algn="l">
              <a:buFontTx/>
              <a:buNone/>
              <a:defRPr sz="4000" baseline="0"/>
            </a:lvl1pPr>
            <a:lvl2pPr algn="l">
              <a:buFontTx/>
              <a:buNone/>
              <a:defRPr/>
            </a:lvl2pPr>
          </a:lstStyle>
          <a:p>
            <a:pPr lvl="0"/>
            <a:r>
              <a:rPr lang="en-US" dirty="0"/>
              <a:t>Here is some data</a:t>
            </a:r>
            <a:endParaRPr lang="en-GB" dirty="0"/>
          </a:p>
        </p:txBody>
      </p:sp>
      <p:sp>
        <p:nvSpPr>
          <p:cNvPr id="14" name="Chart Placeholder 13"/>
          <p:cNvSpPr>
            <a:spLocks noGrp="1"/>
          </p:cNvSpPr>
          <p:nvPr>
            <p:ph type="chart" sz="quarter" idx="15"/>
          </p:nvPr>
        </p:nvSpPr>
        <p:spPr>
          <a:xfrm>
            <a:off x="1007435" y="1628776"/>
            <a:ext cx="6721408" cy="3960813"/>
          </a:xfrm>
          <a:prstGeom prst="rect">
            <a:avLst/>
          </a:prstGeom>
        </p:spPr>
        <p:txBody>
          <a:bodyPr/>
          <a:lstStyle>
            <a:lvl1pPr>
              <a:buFontTx/>
              <a:buNone/>
              <a:defRPr/>
            </a:lvl1pPr>
          </a:lstStyle>
          <a:p>
            <a:r>
              <a:rPr lang="en-US"/>
              <a:t>Click icon to add chart</a:t>
            </a:r>
            <a:endParaRPr lang="en-GB" dirty="0"/>
          </a:p>
        </p:txBody>
      </p:sp>
      <p:sp>
        <p:nvSpPr>
          <p:cNvPr id="18" name="Text Placeholder 17"/>
          <p:cNvSpPr>
            <a:spLocks noGrp="1"/>
          </p:cNvSpPr>
          <p:nvPr>
            <p:ph type="body" sz="quarter" idx="16" hasCustomPrompt="1"/>
          </p:nvPr>
        </p:nvSpPr>
        <p:spPr>
          <a:xfrm>
            <a:off x="7920864" y="1628774"/>
            <a:ext cx="3168253" cy="3960465"/>
          </a:xfrm>
          <a:prstGeom prst="rect">
            <a:avLst/>
          </a:prstGeom>
        </p:spPr>
        <p:txBody>
          <a:bodyPr>
            <a:normAutofit/>
          </a:bodyPr>
          <a:lstStyle>
            <a:lvl1pPr marL="0" indent="0">
              <a:buNone/>
              <a:defRPr sz="2400" baseline="0"/>
            </a:lvl1pPr>
            <a:lvl2pPr indent="0">
              <a:buNone/>
              <a:defRPr sz="2400"/>
            </a:lvl2pPr>
            <a:lvl3pPr indent="0">
              <a:buNone/>
              <a:defRPr sz="2400"/>
            </a:lvl3pPr>
            <a:lvl4pPr indent="0">
              <a:buNone/>
              <a:defRPr sz="2400"/>
            </a:lvl4pPr>
            <a:lvl5pPr indent="0">
              <a:buNone/>
              <a:defRPr sz="2400"/>
            </a:lvl5pPr>
          </a:lstStyle>
          <a:p>
            <a:pPr lvl="0"/>
            <a:r>
              <a:rPr lang="en-GB" dirty="0"/>
              <a:t>Here are some notes about this chart.</a:t>
            </a:r>
          </a:p>
        </p:txBody>
      </p:sp>
      <p:pic>
        <p:nvPicPr>
          <p:cNvPr id="22" name="Picture 21"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e charts">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1008096" y="836712"/>
            <a:ext cx="10081120" cy="720080"/>
          </a:xfrm>
          <a:prstGeom prst="rect">
            <a:avLst/>
          </a:prstGeom>
        </p:spPr>
        <p:txBody>
          <a:bodyPr/>
          <a:lstStyle>
            <a:lvl1pPr marL="0" indent="0" algn="l">
              <a:buFontTx/>
              <a:buNone/>
              <a:defRPr sz="4000" baseline="0"/>
            </a:lvl1pPr>
            <a:lvl2pPr algn="l">
              <a:buFontTx/>
              <a:buNone/>
              <a:defRPr/>
            </a:lvl2pPr>
          </a:lstStyle>
          <a:p>
            <a:pPr lvl="0"/>
            <a:r>
              <a:rPr lang="en-GB" dirty="0"/>
              <a:t>Compare this data</a:t>
            </a:r>
          </a:p>
        </p:txBody>
      </p:sp>
      <p:sp>
        <p:nvSpPr>
          <p:cNvPr id="14" name="Chart Placeholder 13"/>
          <p:cNvSpPr>
            <a:spLocks noGrp="1"/>
          </p:cNvSpPr>
          <p:nvPr>
            <p:ph type="chart" sz="quarter" idx="15"/>
          </p:nvPr>
        </p:nvSpPr>
        <p:spPr>
          <a:xfrm>
            <a:off x="1007435" y="1628776"/>
            <a:ext cx="4993216" cy="3960813"/>
          </a:xfrm>
          <a:prstGeom prst="rect">
            <a:avLst/>
          </a:prstGeom>
        </p:spPr>
        <p:txBody>
          <a:bodyPr/>
          <a:lstStyle>
            <a:lvl1pPr>
              <a:buFontTx/>
              <a:buNone/>
              <a:defRPr/>
            </a:lvl1pPr>
          </a:lstStyle>
          <a:p>
            <a:r>
              <a:rPr lang="en-US"/>
              <a:t>Click icon to add chart</a:t>
            </a:r>
            <a:endParaRPr lang="en-GB" dirty="0"/>
          </a:p>
        </p:txBody>
      </p:sp>
      <p:sp>
        <p:nvSpPr>
          <p:cNvPr id="12" name="Chart Placeholder 13"/>
          <p:cNvSpPr>
            <a:spLocks noGrp="1"/>
          </p:cNvSpPr>
          <p:nvPr>
            <p:ph type="chart" sz="quarter" idx="16"/>
          </p:nvPr>
        </p:nvSpPr>
        <p:spPr>
          <a:xfrm>
            <a:off x="6096661" y="1628801"/>
            <a:ext cx="4993216" cy="3960813"/>
          </a:xfrm>
          <a:prstGeom prst="rect">
            <a:avLst/>
          </a:prstGeom>
        </p:spPr>
        <p:txBody>
          <a:bodyPr/>
          <a:lstStyle>
            <a:lvl1pPr>
              <a:buFontTx/>
              <a:buNone/>
              <a:defRPr/>
            </a:lvl1pPr>
          </a:lstStyle>
          <a:p>
            <a:r>
              <a:rPr lang="en-US"/>
              <a:t>Click icon to add chart</a:t>
            </a:r>
            <a:endParaRPr lang="en-GB" dirty="0"/>
          </a:p>
        </p:txBody>
      </p:sp>
      <p:pic>
        <p:nvPicPr>
          <p:cNvPr id="19" name="Picture 18"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with image and text">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1007435" y="836712"/>
            <a:ext cx="10081120" cy="720080"/>
          </a:xfrm>
          <a:prstGeom prst="rect">
            <a:avLst/>
          </a:prstGeom>
        </p:spPr>
        <p:txBody>
          <a:bodyPr/>
          <a:lstStyle>
            <a:lvl1pPr marL="0" indent="0" algn="l">
              <a:buFontTx/>
              <a:buNone/>
              <a:defRPr sz="4000" baseline="0"/>
            </a:lvl1pPr>
            <a:lvl2pPr algn="l">
              <a:buFontTx/>
              <a:buNone/>
              <a:defRPr/>
            </a:lvl2pPr>
          </a:lstStyle>
          <a:p>
            <a:pPr lvl="0"/>
            <a:r>
              <a:rPr lang="en-US" dirty="0"/>
              <a:t>Here is an image with text</a:t>
            </a:r>
            <a:endParaRPr lang="en-GB" dirty="0"/>
          </a:p>
        </p:txBody>
      </p:sp>
      <p:sp>
        <p:nvSpPr>
          <p:cNvPr id="18" name="Text Placeholder 17"/>
          <p:cNvSpPr>
            <a:spLocks noGrp="1"/>
          </p:cNvSpPr>
          <p:nvPr>
            <p:ph type="body" sz="quarter" idx="16" hasCustomPrompt="1"/>
          </p:nvPr>
        </p:nvSpPr>
        <p:spPr>
          <a:xfrm>
            <a:off x="1007435" y="1628801"/>
            <a:ext cx="5952661" cy="3960465"/>
          </a:xfrm>
          <a:prstGeom prst="rect">
            <a:avLst/>
          </a:prstGeom>
        </p:spPr>
        <p:txBody>
          <a:bodyPr>
            <a:normAutofit/>
          </a:bodyPr>
          <a:lstStyle>
            <a:lvl1pPr marL="0" indent="0">
              <a:buNone/>
              <a:defRPr sz="2400" baseline="0"/>
            </a:lvl1pPr>
            <a:lvl2pPr indent="0">
              <a:buNone/>
              <a:defRPr sz="2400"/>
            </a:lvl2pPr>
            <a:lvl3pPr indent="0">
              <a:buNone/>
              <a:defRPr sz="2400"/>
            </a:lvl3pPr>
            <a:lvl4pPr indent="0">
              <a:buNone/>
              <a:defRPr sz="2400"/>
            </a:lvl4pPr>
            <a:lvl5pPr indent="0">
              <a:buNone/>
              <a:defRPr sz="2400"/>
            </a:lvl5pPr>
          </a:lstStyle>
          <a:p>
            <a:pPr lvl="0"/>
            <a:r>
              <a:rPr lang="en-GB" dirty="0"/>
              <a:t>Here are some notes about this chart.</a:t>
            </a:r>
          </a:p>
        </p:txBody>
      </p:sp>
      <p:sp>
        <p:nvSpPr>
          <p:cNvPr id="13" name="Picture Placeholder 12"/>
          <p:cNvSpPr>
            <a:spLocks noGrp="1"/>
          </p:cNvSpPr>
          <p:nvPr>
            <p:ph type="pic" sz="quarter" idx="17"/>
          </p:nvPr>
        </p:nvSpPr>
        <p:spPr>
          <a:xfrm>
            <a:off x="7056207" y="1628776"/>
            <a:ext cx="4032348" cy="3960813"/>
          </a:xfrm>
          <a:prstGeom prst="rect">
            <a:avLst/>
          </a:prstGeom>
        </p:spPr>
        <p:txBody>
          <a:bodyPr/>
          <a:lstStyle>
            <a:lvl1pPr>
              <a:buFontTx/>
              <a:buNone/>
              <a:defRPr/>
            </a:lvl1pPr>
          </a:lstStyle>
          <a:p>
            <a:r>
              <a:rPr lang="en-US"/>
              <a:t>Click icon to add picture</a:t>
            </a:r>
            <a:endParaRPr lang="en-GB" dirty="0"/>
          </a:p>
        </p:txBody>
      </p:sp>
      <p:pic>
        <p:nvPicPr>
          <p:cNvPr id="24" name="Picture 23" descr="qaa_4 col.png"/>
          <p:cNvPicPr>
            <a:picLocks noChangeAspect="1"/>
          </p:cNvPicPr>
          <p:nvPr userDrawn="1"/>
        </p:nvPicPr>
        <p:blipFill>
          <a:blip r:embed="rId2" cstate="print"/>
          <a:stretch>
            <a:fillRect/>
          </a:stretch>
        </p:blipFill>
        <p:spPr>
          <a:xfrm>
            <a:off x="623392" y="6153376"/>
            <a:ext cx="1344149" cy="37196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49" r:id="rId2"/>
    <p:sldLayoutId id="2147483667" r:id="rId3"/>
    <p:sldLayoutId id="2147483651" r:id="rId4"/>
    <p:sldLayoutId id="2147483669" r:id="rId5"/>
    <p:sldLayoutId id="2147483665" r:id="rId6"/>
    <p:sldLayoutId id="2147483661" r:id="rId7"/>
    <p:sldLayoutId id="2147483662" r:id="rId8"/>
    <p:sldLayoutId id="2147483663" r:id="rId9"/>
    <p:sldLayoutId id="2147483668" r:id="rId10"/>
    <p:sldLayoutId id="2147483664" r:id="rId11"/>
    <p:sldLayoutId id="2147483666" r:id="rId12"/>
    <p:sldLayoutId id="2147483671" r:id="rId13"/>
    <p:sldLayoutId id="2147483672" r:id="rId14"/>
    <p:sldLayoutId id="2147483660" r:id="rId15"/>
    <p:sldLayoutId id="2147483673" r:id="rId16"/>
    <p:sldLayoutId id="2147483674" r:id="rId17"/>
    <p:sldLayoutId id="2147483675" r:id="rId18"/>
    <p:sldLayoutId id="2147483676"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9.pn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13.jpg"/><Relationship Id="rId4" Type="http://schemas.openxmlformats.org/officeDocument/2006/relationships/image" Target="../media/image32.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7.tmp"/><Relationship Id="rId7"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39.jpeg"/><Relationship Id="rId4" Type="http://schemas.openxmlformats.org/officeDocument/2006/relationships/image" Target="../media/image38.tm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43.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23.emf"/><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9DE282-7813-5440-80B1-FFC81518A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6" y="0"/>
            <a:ext cx="12278441" cy="6957392"/>
          </a:xfrm>
          <a:prstGeom prst="rect">
            <a:avLst/>
          </a:prstGeom>
        </p:spPr>
      </p:pic>
      <p:sp>
        <p:nvSpPr>
          <p:cNvPr id="2" name="Rectangle 1"/>
          <p:cNvSpPr/>
          <p:nvPr/>
        </p:nvSpPr>
        <p:spPr>
          <a:xfrm>
            <a:off x="2639617" y="836713"/>
            <a:ext cx="6778272" cy="1569660"/>
          </a:xfrm>
          <a:prstGeom prst="rect">
            <a:avLst/>
          </a:prstGeom>
        </p:spPr>
        <p:txBody>
          <a:bodyPr wrap="square">
            <a:spAutoFit/>
          </a:bodyPr>
          <a:lstStyle/>
          <a:p>
            <a:pPr algn="ctr"/>
            <a:r>
              <a:rPr lang="en-GB" sz="3200" dirty="0">
                <a:solidFill>
                  <a:schemeClr val="bg1"/>
                </a:solidFill>
              </a:rPr>
              <a:t>Fostering a culture of quality at National Economics University, Hanoi, Vietnam</a:t>
            </a:r>
          </a:p>
        </p:txBody>
      </p:sp>
      <p:pic>
        <p:nvPicPr>
          <p:cNvPr id="9" name="Picture 8"/>
          <p:cNvPicPr/>
          <p:nvPr/>
        </p:nvPicPr>
        <p:blipFill rotWithShape="1">
          <a:blip r:embed="rId4"/>
          <a:srcRect l="66482" t="76478" r="30189" b="19454"/>
          <a:stretch/>
        </p:blipFill>
        <p:spPr bwMode="auto">
          <a:xfrm>
            <a:off x="7896201" y="5412752"/>
            <a:ext cx="1944215" cy="803248"/>
          </a:xfrm>
          <a:prstGeom prst="rect">
            <a:avLst/>
          </a:prstGeom>
          <a:ln>
            <a:noFill/>
          </a:ln>
          <a:extLst>
            <a:ext uri="{53640926-AAD7-44D8-BBD7-CCE9431645EC}">
              <a14:shadowObscured xmlns:a14="http://schemas.microsoft.com/office/drawing/2010/main"/>
            </a:ext>
          </a:extLst>
        </p:spPr>
      </p:pic>
      <p:pic>
        <p:nvPicPr>
          <p:cNvPr id="10" name="Picture 9" descr="https://en.neu.edu.vn/Resources/Images/SubDomain/en/Logo/logo_en2018.png"/>
          <p:cNvPicPr/>
          <p:nvPr/>
        </p:nvPicPr>
        <p:blipFill rotWithShape="1">
          <a:blip r:embed="rId5">
            <a:extLst>
              <a:ext uri="{28A0092B-C50C-407E-A947-70E740481C1C}">
                <a14:useLocalDpi xmlns:a14="http://schemas.microsoft.com/office/drawing/2010/main" val="0"/>
              </a:ext>
            </a:extLst>
          </a:blip>
          <a:srcRect r="78038"/>
          <a:stretch/>
        </p:blipFill>
        <p:spPr bwMode="auto">
          <a:xfrm>
            <a:off x="3323591" y="5412752"/>
            <a:ext cx="972820" cy="878205"/>
          </a:xfrm>
          <a:prstGeom prst="rect">
            <a:avLst/>
          </a:prstGeom>
          <a:noFill/>
          <a:ln>
            <a:noFill/>
          </a:ln>
          <a:extLst>
            <a:ext uri="{53640926-AAD7-44D8-BBD7-CCE9431645EC}">
              <a14:shadowObscured xmlns:a14="http://schemas.microsoft.com/office/drawing/2010/main"/>
            </a:ext>
          </a:extLst>
        </p:spPr>
      </p:pic>
      <p:pic>
        <p:nvPicPr>
          <p:cNvPr id="11" name="Picture 10"/>
          <p:cNvPicPr/>
          <p:nvPr/>
        </p:nvPicPr>
        <p:blipFill rotWithShape="1">
          <a:blip r:embed="rId6"/>
          <a:srcRect l="53724" t="42629" r="21208" b="27943"/>
          <a:stretch/>
        </p:blipFill>
        <p:spPr bwMode="auto">
          <a:xfrm>
            <a:off x="3215681" y="2780928"/>
            <a:ext cx="5688632" cy="2064781"/>
          </a:xfrm>
          <a:prstGeom prst="rect">
            <a:avLst/>
          </a:prstGeom>
          <a:ln>
            <a:noFill/>
          </a:ln>
          <a:extLst>
            <a:ext uri="{53640926-AAD7-44D8-BBD7-CCE9431645EC}">
              <a14:shadowObscured xmlns:a14="http://schemas.microsoft.com/office/drawing/2010/main"/>
            </a:ext>
          </a:extLst>
        </p:spPr>
      </p:pic>
      <p:pic>
        <p:nvPicPr>
          <p:cNvPr id="7" name="Picture 6" descr="A picture containing clipart&#10;&#10;Description automatically generated">
            <a:extLst>
              <a:ext uri="{FF2B5EF4-FFF2-40B4-BE49-F238E27FC236}">
                <a16:creationId xmlns:a16="http://schemas.microsoft.com/office/drawing/2014/main" id="{E8029CEF-8683-482C-9DBC-D14BA9166D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408" y="5617909"/>
            <a:ext cx="2083147" cy="598091"/>
          </a:xfrm>
          <a:prstGeom prst="rect">
            <a:avLst/>
          </a:prstGeom>
        </p:spPr>
      </p:pic>
    </p:spTree>
    <p:extLst>
      <p:ext uri="{BB962C8B-B14F-4D97-AF65-F5344CB8AC3E}">
        <p14:creationId xmlns:p14="http://schemas.microsoft.com/office/powerpoint/2010/main" val="386833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a:srcRect l="65145" t="25995" r="15245" b="61599"/>
          <a:stretch/>
        </p:blipFill>
        <p:spPr bwMode="auto">
          <a:xfrm>
            <a:off x="1524000" y="5562600"/>
            <a:ext cx="9144000" cy="1295400"/>
          </a:xfrm>
          <a:prstGeom prst="rect">
            <a:avLst/>
          </a:prstGeom>
          <a:ln>
            <a:noFill/>
          </a:ln>
          <a:extLst>
            <a:ext uri="{53640926-AAD7-44D8-BBD7-CCE9431645EC}">
              <a14:shadowObscured xmlns:a14="http://schemas.microsoft.com/office/drawing/2010/main"/>
            </a:ext>
          </a:extLst>
        </p:spPr>
      </p:pic>
      <p:sp>
        <p:nvSpPr>
          <p:cNvPr id="4" name="Shape 31"/>
          <p:cNvSpPr>
            <a:spLocks noGrp="1"/>
          </p:cNvSpPr>
          <p:nvPr>
            <p:ph type="title"/>
          </p:nvPr>
        </p:nvSpPr>
        <p:spPr>
          <a:xfrm>
            <a:off x="695400" y="212945"/>
            <a:ext cx="8589490" cy="1127125"/>
          </a:xfrm>
          <a:prstGeom prst="rect">
            <a:avLst/>
          </a:prstGeom>
        </p:spPr>
        <p:txBody>
          <a:bodyPr>
            <a:noAutofit/>
          </a:bodyPr>
          <a:lstStyle/>
          <a:p>
            <a:pPr lvl="0" algn="l">
              <a:defRPr sz="1800"/>
            </a:pPr>
            <a:r>
              <a:rPr lang="en-GB" sz="3200" dirty="0">
                <a:solidFill>
                  <a:srgbClr val="002060"/>
                </a:solidFill>
                <a:latin typeface="Helvetica" panose="020B0604020202020204" pitchFamily="34" charset="0"/>
                <a:cs typeface="Helvetica" panose="020B0604020202020204" pitchFamily="34" charset="0"/>
              </a:rPr>
              <a:t>Survey results on skills development</a:t>
            </a:r>
            <a:endParaRPr sz="3200" dirty="0">
              <a:solidFill>
                <a:srgbClr val="002060"/>
              </a:solidFill>
              <a:latin typeface="Helvetica" panose="020B0604020202020204" pitchFamily="34" charset="0"/>
              <a:cs typeface="Helvetica" panose="020B0604020202020204" pitchFamily="34" charset="0"/>
            </a:endParaRPr>
          </a:p>
        </p:txBody>
      </p:sp>
      <p:sp>
        <p:nvSpPr>
          <p:cNvPr id="5" name="Text Placeholder 4"/>
          <p:cNvSpPr txBox="1">
            <a:spLocks/>
          </p:cNvSpPr>
          <p:nvPr/>
        </p:nvSpPr>
        <p:spPr>
          <a:xfrm>
            <a:off x="1127448" y="908720"/>
            <a:ext cx="8229600" cy="56388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latin typeface="Calibri" pitchFamily="34" charset="0"/>
            </a:endParaRPr>
          </a:p>
        </p:txBody>
      </p:sp>
      <p:sp>
        <p:nvSpPr>
          <p:cNvPr id="7" name="TextBox 6"/>
          <p:cNvSpPr txBox="1"/>
          <p:nvPr/>
        </p:nvSpPr>
        <p:spPr>
          <a:xfrm>
            <a:off x="4295800" y="5224047"/>
            <a:ext cx="5061248" cy="6771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defRPr/>
            </a:pPr>
            <a:r>
              <a:rPr lang="en-GB" sz="1400" kern="0" dirty="0">
                <a:solidFill>
                  <a:srgbClr val="000000"/>
                </a:solidFill>
                <a:latin typeface="Arial"/>
                <a:cs typeface="Arial"/>
                <a:sym typeface="Arial"/>
              </a:rPr>
              <a:t>Cardiff Met / NEU Survey Jan 2019</a:t>
            </a:r>
          </a:p>
          <a:p>
            <a:pPr latinLnBrk="1" hangingPunct="0">
              <a:defRPr/>
            </a:pPr>
            <a:r>
              <a:rPr lang="en-GB" sz="1200" kern="0" dirty="0">
                <a:solidFill>
                  <a:srgbClr val="000000"/>
                </a:solidFill>
                <a:latin typeface="Arial"/>
                <a:cs typeface="Arial"/>
                <a:sym typeface="Arial"/>
              </a:rPr>
              <a:t>*50 returns from staff for this question</a:t>
            </a:r>
          </a:p>
          <a:p>
            <a:pPr latinLnBrk="1" hangingPunct="0">
              <a:defRPr/>
            </a:pPr>
            <a:r>
              <a:rPr lang="en-GB" sz="1200" kern="0" dirty="0">
                <a:solidFill>
                  <a:srgbClr val="000000"/>
                </a:solidFill>
                <a:latin typeface="Arial"/>
                <a:cs typeface="Arial"/>
                <a:sym typeface="Arial"/>
              </a:rPr>
              <a:t>**29 full responses &amp; 46 partial responses from students for this question</a:t>
            </a:r>
          </a:p>
        </p:txBody>
      </p:sp>
      <p:pic>
        <p:nvPicPr>
          <p:cNvPr id="9" name="Picture 8"/>
          <p:cNvPicPr/>
          <p:nvPr/>
        </p:nvPicPr>
        <p:blipFill rotWithShape="1">
          <a:blip r:embed="rId4"/>
          <a:srcRect l="67016" t="40882" r="10854" b="33468"/>
          <a:stretch/>
        </p:blipFill>
        <p:spPr bwMode="auto">
          <a:xfrm>
            <a:off x="767258" y="1086987"/>
            <a:ext cx="8153400" cy="3777020"/>
          </a:xfrm>
          <a:prstGeom prst="rect">
            <a:avLst/>
          </a:prstGeom>
          <a:ln>
            <a:noFill/>
          </a:ln>
          <a:extLst>
            <a:ext uri="{53640926-AAD7-44D8-BBD7-CCE9431645EC}">
              <a14:shadowObscured xmlns:a14="http://schemas.microsoft.com/office/drawing/2010/main"/>
            </a:ext>
          </a:extLst>
        </p:spPr>
      </p:pic>
      <p:pic>
        <p:nvPicPr>
          <p:cNvPr id="8" name="Picture 7" descr="A picture containing clipart&#10;&#10;Description automatically generated">
            <a:extLst>
              <a:ext uri="{FF2B5EF4-FFF2-40B4-BE49-F238E27FC236}">
                <a16:creationId xmlns:a16="http://schemas.microsoft.com/office/drawing/2014/main" id="{0AEBD7F7-9FAF-4052-856B-3A5819CFB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6758" y="6031831"/>
            <a:ext cx="2376264" cy="580500"/>
          </a:xfrm>
          <a:prstGeom prst="rect">
            <a:avLst/>
          </a:prstGeom>
        </p:spPr>
      </p:pic>
    </p:spTree>
    <p:extLst>
      <p:ext uri="{BB962C8B-B14F-4D97-AF65-F5344CB8AC3E}">
        <p14:creationId xmlns:p14="http://schemas.microsoft.com/office/powerpoint/2010/main" val="217017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866" y="291632"/>
            <a:ext cx="6976398" cy="523220"/>
          </a:xfrm>
          <a:prstGeom prst="rect">
            <a:avLst/>
          </a:prstGeom>
          <a:noFill/>
        </p:spPr>
        <p:txBody>
          <a:bodyPr wrap="square" rtlCol="0">
            <a:spAutoFit/>
          </a:bodyPr>
          <a:lstStyle/>
          <a:p>
            <a:r>
              <a:rPr lang="en-GB" sz="2800" dirty="0">
                <a:solidFill>
                  <a:srgbClr val="002060"/>
                </a:solidFill>
                <a:latin typeface="Helvetica" panose="020B0604020202020204" pitchFamily="34" charset="0"/>
                <a:cs typeface="Helvetica" panose="020B0604020202020204" pitchFamily="34" charset="0"/>
              </a:rPr>
              <a:t>Cardiff Met visit NEU 27</a:t>
            </a:r>
            <a:r>
              <a:rPr lang="en-GB" sz="2800" baseline="30000" dirty="0">
                <a:solidFill>
                  <a:srgbClr val="002060"/>
                </a:solidFill>
                <a:latin typeface="Helvetica" panose="020B0604020202020204" pitchFamily="34" charset="0"/>
                <a:cs typeface="Helvetica" panose="020B0604020202020204" pitchFamily="34" charset="0"/>
              </a:rPr>
              <a:t>th</a:t>
            </a:r>
            <a:r>
              <a:rPr lang="en-GB" sz="2800" dirty="0">
                <a:solidFill>
                  <a:srgbClr val="002060"/>
                </a:solidFill>
                <a:latin typeface="Helvetica" panose="020B0604020202020204" pitchFamily="34" charset="0"/>
                <a:cs typeface="Helvetica" panose="020B0604020202020204" pitchFamily="34" charset="0"/>
              </a:rPr>
              <a:t> – 28</a:t>
            </a:r>
            <a:r>
              <a:rPr lang="en-GB" sz="2800" baseline="30000" dirty="0">
                <a:solidFill>
                  <a:srgbClr val="002060"/>
                </a:solidFill>
                <a:latin typeface="Helvetica" panose="020B0604020202020204" pitchFamily="34" charset="0"/>
                <a:cs typeface="Helvetica" panose="020B0604020202020204" pitchFamily="34" charset="0"/>
              </a:rPr>
              <a:t>th</a:t>
            </a:r>
            <a:r>
              <a:rPr lang="en-GB" sz="2800" dirty="0">
                <a:solidFill>
                  <a:srgbClr val="002060"/>
                </a:solidFill>
                <a:latin typeface="Helvetica" panose="020B0604020202020204" pitchFamily="34" charset="0"/>
                <a:cs typeface="Helvetica" panose="020B0604020202020204" pitchFamily="34" charset="0"/>
              </a:rPr>
              <a:t> Feb 2019</a:t>
            </a:r>
          </a:p>
        </p:txBody>
      </p:sp>
      <p:pic>
        <p:nvPicPr>
          <p:cNvPr id="6" name="Picture 7" descr="A group of people sitting at a table in a restaurant&#10;&#10;Description generated with very high confidence">
            <a:extLst>
              <a:ext uri="{FF2B5EF4-FFF2-40B4-BE49-F238E27FC236}">
                <a16:creationId xmlns:a16="http://schemas.microsoft.com/office/drawing/2014/main" id="{C86D5BED-1843-4AA3-928D-D8D1B490C23B}"/>
              </a:ext>
            </a:extLst>
          </p:cNvPr>
          <p:cNvPicPr>
            <a:picLocks noChangeAspect="1"/>
          </p:cNvPicPr>
          <p:nvPr/>
        </p:nvPicPr>
        <p:blipFill>
          <a:blip r:embed="rId3"/>
          <a:stretch>
            <a:fillRect/>
          </a:stretch>
        </p:blipFill>
        <p:spPr>
          <a:xfrm>
            <a:off x="6096839" y="2708920"/>
            <a:ext cx="4391649" cy="3289545"/>
          </a:xfrm>
          <a:prstGeom prst="rect">
            <a:avLst/>
          </a:prstGeom>
        </p:spPr>
      </p:pic>
      <p:pic>
        <p:nvPicPr>
          <p:cNvPr id="11" name="Picture 10" descr="A group of people standing in a room&#10;&#10;Description generated with very high confidence">
            <a:extLst>
              <a:ext uri="{FF2B5EF4-FFF2-40B4-BE49-F238E27FC236}">
                <a16:creationId xmlns:a16="http://schemas.microsoft.com/office/drawing/2014/main" id="{4A3420C4-A042-4363-996F-33014154A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97" y="1412776"/>
            <a:ext cx="5237278" cy="4269777"/>
          </a:xfrm>
          <a:prstGeom prst="rect">
            <a:avLst/>
          </a:prstGeom>
        </p:spPr>
      </p:pic>
      <p:pic>
        <p:nvPicPr>
          <p:cNvPr id="8" name="Picture 7"/>
          <p:cNvPicPr/>
          <p:nvPr/>
        </p:nvPicPr>
        <p:blipFill rotWithShape="1">
          <a:blip r:embed="rId5"/>
          <a:srcRect l="65145" t="25995" r="15245" b="61599"/>
          <a:stretch/>
        </p:blipFill>
        <p:spPr bwMode="auto">
          <a:xfrm>
            <a:off x="1662506" y="5700352"/>
            <a:ext cx="9144000" cy="1157647"/>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384032" y="1369608"/>
            <a:ext cx="4248472" cy="1200329"/>
          </a:xfrm>
          <a:prstGeom prst="rect">
            <a:avLst/>
          </a:prstGeom>
          <a:noFill/>
        </p:spPr>
        <p:txBody>
          <a:bodyPr wrap="square" rtlCol="0">
            <a:spAutoFit/>
          </a:bodyPr>
          <a:lstStyle/>
          <a:p>
            <a:r>
              <a:rPr lang="en-GB" dirty="0"/>
              <a:t>Three Workshops:</a:t>
            </a:r>
          </a:p>
          <a:p>
            <a:pPr marL="285750" indent="-285750">
              <a:buFont typeface="Wingdings" panose="05000000000000000000" pitchFamily="2" charset="2"/>
              <a:buChar char="ü"/>
            </a:pPr>
            <a:r>
              <a:rPr lang="en-GB" dirty="0"/>
              <a:t>QA – the big picture</a:t>
            </a:r>
          </a:p>
          <a:p>
            <a:pPr marL="285750" indent="-285750">
              <a:buFont typeface="Wingdings" panose="05000000000000000000" pitchFamily="2" charset="2"/>
              <a:buChar char="ü"/>
            </a:pPr>
            <a:r>
              <a:rPr lang="en-GB" dirty="0"/>
              <a:t>Students as partners</a:t>
            </a:r>
          </a:p>
          <a:p>
            <a:pPr marL="285750" indent="-285750">
              <a:buFont typeface="Wingdings" panose="05000000000000000000" pitchFamily="2" charset="2"/>
              <a:buChar char="ü"/>
            </a:pPr>
            <a:r>
              <a:rPr lang="en-GB" dirty="0"/>
              <a:t>Students as graduates</a:t>
            </a:r>
          </a:p>
        </p:txBody>
      </p:sp>
      <p:pic>
        <p:nvPicPr>
          <p:cNvPr id="9" name="Picture 8" descr="A picture containing clipart&#10;&#10;Description automatically generated">
            <a:extLst>
              <a:ext uri="{FF2B5EF4-FFF2-40B4-BE49-F238E27FC236}">
                <a16:creationId xmlns:a16="http://schemas.microsoft.com/office/drawing/2014/main" id="{695501A9-6484-497E-91C5-31614CF059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240" y="6111314"/>
            <a:ext cx="2376264" cy="580500"/>
          </a:xfrm>
          <a:prstGeom prst="rect">
            <a:avLst/>
          </a:prstGeom>
        </p:spPr>
      </p:pic>
    </p:spTree>
    <p:extLst>
      <p:ext uri="{BB962C8B-B14F-4D97-AF65-F5344CB8AC3E}">
        <p14:creationId xmlns:p14="http://schemas.microsoft.com/office/powerpoint/2010/main" val="251975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900" y="369277"/>
            <a:ext cx="6329164" cy="523220"/>
          </a:xfrm>
          <a:prstGeom prst="rect">
            <a:avLst/>
          </a:prstGeom>
          <a:noFill/>
        </p:spPr>
        <p:txBody>
          <a:bodyPr wrap="square" rtlCol="0">
            <a:spAutoFit/>
          </a:bodyPr>
          <a:lstStyle/>
          <a:p>
            <a:r>
              <a:rPr lang="en-GB" sz="2800" dirty="0">
                <a:solidFill>
                  <a:srgbClr val="002060"/>
                </a:solidFill>
                <a:latin typeface="Helvetica" panose="020B0604020202020204" pitchFamily="34" charset="0"/>
                <a:cs typeface="Helvetica" panose="020B0604020202020204" pitchFamily="34" charset="0"/>
              </a:rPr>
              <a:t>Developing the Partnership…. </a:t>
            </a:r>
          </a:p>
        </p:txBody>
      </p:sp>
      <p:pic>
        <p:nvPicPr>
          <p:cNvPr id="14" name="Picture 14" descr="A close up of a sign&#10;&#10;Description generated with high confidence">
            <a:extLst>
              <a:ext uri="{FF2B5EF4-FFF2-40B4-BE49-F238E27FC236}">
                <a16:creationId xmlns:a16="http://schemas.microsoft.com/office/drawing/2014/main" id="{7F47FA86-D629-411B-9BA8-3AED774C0356}"/>
              </a:ext>
            </a:extLst>
          </p:cNvPr>
          <p:cNvPicPr>
            <a:picLocks noChangeAspect="1"/>
          </p:cNvPicPr>
          <p:nvPr/>
        </p:nvPicPr>
        <p:blipFill>
          <a:blip r:embed="rId3"/>
          <a:stretch>
            <a:fillRect/>
          </a:stretch>
        </p:blipFill>
        <p:spPr>
          <a:xfrm>
            <a:off x="6481466" y="1320110"/>
            <a:ext cx="3576934" cy="2219326"/>
          </a:xfrm>
          <a:prstGeom prst="rect">
            <a:avLst/>
          </a:prstGeom>
        </p:spPr>
      </p:pic>
      <p:pic>
        <p:nvPicPr>
          <p:cNvPr id="16" name="Picture 16" descr="A picture containing text&#10;&#10;Description generated with high confidence">
            <a:extLst>
              <a:ext uri="{FF2B5EF4-FFF2-40B4-BE49-F238E27FC236}">
                <a16:creationId xmlns:a16="http://schemas.microsoft.com/office/drawing/2014/main" id="{D1919689-658D-40AE-941D-4E41B2A49021}"/>
              </a:ext>
            </a:extLst>
          </p:cNvPr>
          <p:cNvPicPr>
            <a:picLocks noChangeAspect="1"/>
          </p:cNvPicPr>
          <p:nvPr/>
        </p:nvPicPr>
        <p:blipFill rotWithShape="1">
          <a:blip r:embed="rId4"/>
          <a:srcRect l="11038" t="4507" r="19398" b="23014"/>
          <a:stretch/>
        </p:blipFill>
        <p:spPr>
          <a:xfrm>
            <a:off x="351166" y="3539436"/>
            <a:ext cx="3312485" cy="2265828"/>
          </a:xfrm>
          <a:prstGeom prst="rect">
            <a:avLst/>
          </a:prstGeom>
        </p:spPr>
      </p:pic>
      <p:pic>
        <p:nvPicPr>
          <p:cNvPr id="20" name="Picture 20" descr="A group of people sitting at a desk&#10;&#10;Description generated with very high confidence">
            <a:extLst>
              <a:ext uri="{FF2B5EF4-FFF2-40B4-BE49-F238E27FC236}">
                <a16:creationId xmlns:a16="http://schemas.microsoft.com/office/drawing/2014/main" id="{69618D5D-B44C-4AE8-BF7D-6662FDACAE3D}"/>
              </a:ext>
            </a:extLst>
          </p:cNvPr>
          <p:cNvPicPr>
            <a:picLocks noChangeAspect="1"/>
          </p:cNvPicPr>
          <p:nvPr/>
        </p:nvPicPr>
        <p:blipFill>
          <a:blip r:embed="rId5"/>
          <a:stretch>
            <a:fillRect/>
          </a:stretch>
        </p:blipFill>
        <p:spPr>
          <a:xfrm>
            <a:off x="3840503" y="1669800"/>
            <a:ext cx="2402062" cy="3461000"/>
          </a:xfrm>
          <a:prstGeom prst="rect">
            <a:avLst/>
          </a:prstGeom>
        </p:spPr>
      </p:pic>
      <p:pic>
        <p:nvPicPr>
          <p:cNvPr id="22" name="Picture 22" descr="A picture containing indoor, clothing&#10;&#10;Description generated with high confidence">
            <a:extLst>
              <a:ext uri="{FF2B5EF4-FFF2-40B4-BE49-F238E27FC236}">
                <a16:creationId xmlns:a16="http://schemas.microsoft.com/office/drawing/2014/main" id="{F5AE2FBF-106D-476C-93E4-024AD2F149A0}"/>
              </a:ext>
            </a:extLst>
          </p:cNvPr>
          <p:cNvPicPr>
            <a:picLocks noChangeAspect="1"/>
          </p:cNvPicPr>
          <p:nvPr/>
        </p:nvPicPr>
        <p:blipFill>
          <a:blip r:embed="rId6"/>
          <a:stretch>
            <a:fillRect/>
          </a:stretch>
        </p:blipFill>
        <p:spPr>
          <a:xfrm>
            <a:off x="351166" y="1320110"/>
            <a:ext cx="3312485" cy="2219326"/>
          </a:xfrm>
          <a:prstGeom prst="rect">
            <a:avLst/>
          </a:prstGeom>
        </p:spPr>
      </p:pic>
      <p:pic>
        <p:nvPicPr>
          <p:cNvPr id="24" name="Picture 24" descr="A close up of text on a white background&#10;&#10;Description generated with very high confidence">
            <a:extLst>
              <a:ext uri="{FF2B5EF4-FFF2-40B4-BE49-F238E27FC236}">
                <a16:creationId xmlns:a16="http://schemas.microsoft.com/office/drawing/2014/main" id="{8D344F40-2642-484A-927C-18F20D49AA85}"/>
              </a:ext>
            </a:extLst>
          </p:cNvPr>
          <p:cNvPicPr>
            <a:picLocks noChangeAspect="1"/>
          </p:cNvPicPr>
          <p:nvPr/>
        </p:nvPicPr>
        <p:blipFill rotWithShape="1">
          <a:blip r:embed="rId7"/>
          <a:srcRect b="24222"/>
          <a:stretch/>
        </p:blipFill>
        <p:spPr>
          <a:xfrm>
            <a:off x="9100480" y="2331311"/>
            <a:ext cx="2511546" cy="3473953"/>
          </a:xfrm>
          <a:prstGeom prst="rect">
            <a:avLst/>
          </a:prstGeom>
        </p:spPr>
      </p:pic>
      <p:pic>
        <p:nvPicPr>
          <p:cNvPr id="6" name="Picture 7" descr="A group of people sitting at a table&#10;&#10;Description generated with very high confidence">
            <a:extLst>
              <a:ext uri="{FF2B5EF4-FFF2-40B4-BE49-F238E27FC236}">
                <a16:creationId xmlns:a16="http://schemas.microsoft.com/office/drawing/2014/main" id="{F6D24290-51B2-4406-8C3D-4225FA8FC771}"/>
              </a:ext>
            </a:extLst>
          </p:cNvPr>
          <p:cNvPicPr>
            <a:picLocks noChangeAspect="1"/>
          </p:cNvPicPr>
          <p:nvPr/>
        </p:nvPicPr>
        <p:blipFill>
          <a:blip r:embed="rId8"/>
          <a:stretch>
            <a:fillRect/>
          </a:stretch>
        </p:blipFill>
        <p:spPr>
          <a:xfrm>
            <a:off x="6483450" y="3539437"/>
            <a:ext cx="2682344" cy="2265828"/>
          </a:xfrm>
          <a:prstGeom prst="rect">
            <a:avLst/>
          </a:prstGeom>
        </p:spPr>
      </p:pic>
      <p:pic>
        <p:nvPicPr>
          <p:cNvPr id="10" name="Picture 9"/>
          <p:cNvPicPr/>
          <p:nvPr/>
        </p:nvPicPr>
        <p:blipFill rotWithShape="1">
          <a:blip r:embed="rId9"/>
          <a:srcRect l="65145" t="25995" r="15245" b="61599"/>
          <a:stretch/>
        </p:blipFill>
        <p:spPr bwMode="auto">
          <a:xfrm>
            <a:off x="1662506" y="5805264"/>
            <a:ext cx="9144000" cy="1052736"/>
          </a:xfrm>
          <a:prstGeom prst="rect">
            <a:avLst/>
          </a:prstGeom>
          <a:ln>
            <a:noFill/>
          </a:ln>
          <a:extLst>
            <a:ext uri="{53640926-AAD7-44D8-BBD7-CCE9431645EC}">
              <a14:shadowObscured xmlns:a14="http://schemas.microsoft.com/office/drawing/2010/main"/>
            </a:ext>
          </a:extLst>
        </p:spPr>
      </p:pic>
      <p:pic>
        <p:nvPicPr>
          <p:cNvPr id="11" name="Picture 10" descr="A picture containing clipart&#10;&#10;Description automatically generated">
            <a:extLst>
              <a:ext uri="{FF2B5EF4-FFF2-40B4-BE49-F238E27FC236}">
                <a16:creationId xmlns:a16="http://schemas.microsoft.com/office/drawing/2014/main" id="{A8F784ED-34FA-4616-93C0-E646132A2D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56240" y="6111314"/>
            <a:ext cx="2376264" cy="580500"/>
          </a:xfrm>
          <a:prstGeom prst="rect">
            <a:avLst/>
          </a:prstGeom>
        </p:spPr>
      </p:pic>
    </p:spTree>
    <p:extLst>
      <p:ext uri="{BB962C8B-B14F-4D97-AF65-F5344CB8AC3E}">
        <p14:creationId xmlns:p14="http://schemas.microsoft.com/office/powerpoint/2010/main" val="401980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28701" y="1340768"/>
            <a:ext cx="11425767" cy="3183774"/>
          </a:xfrm>
        </p:spPr>
        <p:txBody>
          <a:bodyPr/>
          <a:lstStyle/>
          <a:p>
            <a:r>
              <a:rPr lang="en-GB" sz="2400" dirty="0">
                <a:latin typeface="Helvetica" panose="020B0604020202020204" pitchFamily="34" charset="0"/>
                <a:cs typeface="Helvetica" panose="020B0604020202020204" pitchFamily="34" charset="0"/>
              </a:rPr>
              <a:t>Cardiff Met Partner Conference</a:t>
            </a:r>
          </a:p>
          <a:p>
            <a:endParaRPr lang="en-GB" dirty="0"/>
          </a:p>
        </p:txBody>
      </p:sp>
      <p:sp>
        <p:nvSpPr>
          <p:cNvPr id="7" name="TextBox 6"/>
          <p:cNvSpPr txBox="1"/>
          <p:nvPr/>
        </p:nvSpPr>
        <p:spPr>
          <a:xfrm>
            <a:off x="342900" y="369277"/>
            <a:ext cx="6905228" cy="523220"/>
          </a:xfrm>
          <a:prstGeom prst="rect">
            <a:avLst/>
          </a:prstGeom>
          <a:noFill/>
        </p:spPr>
        <p:txBody>
          <a:bodyPr wrap="square" rtlCol="0">
            <a:spAutoFit/>
          </a:bodyPr>
          <a:lstStyle/>
          <a:p>
            <a:r>
              <a:rPr lang="en-GB" sz="2800" dirty="0">
                <a:solidFill>
                  <a:srgbClr val="002060"/>
                </a:solidFill>
                <a:latin typeface="Helvetica" panose="020B0604020202020204" pitchFamily="34" charset="0"/>
                <a:cs typeface="Helvetica" panose="020B0604020202020204" pitchFamily="34" charset="0"/>
              </a:rPr>
              <a:t>NEU visit Cardiff Met 7</a:t>
            </a:r>
            <a:r>
              <a:rPr lang="en-GB" sz="2800" baseline="30000" dirty="0">
                <a:solidFill>
                  <a:srgbClr val="002060"/>
                </a:solidFill>
                <a:latin typeface="Helvetica" panose="020B0604020202020204" pitchFamily="34" charset="0"/>
                <a:cs typeface="Helvetica" panose="020B0604020202020204" pitchFamily="34" charset="0"/>
              </a:rPr>
              <a:t>th</a:t>
            </a:r>
            <a:r>
              <a:rPr lang="en-GB" sz="2800" dirty="0">
                <a:solidFill>
                  <a:srgbClr val="002060"/>
                </a:solidFill>
                <a:latin typeface="Helvetica" panose="020B0604020202020204" pitchFamily="34" charset="0"/>
                <a:cs typeface="Helvetica" panose="020B0604020202020204" pitchFamily="34" charset="0"/>
              </a:rPr>
              <a:t> – 8</a:t>
            </a:r>
            <a:r>
              <a:rPr lang="en-GB" sz="2800" baseline="30000" dirty="0">
                <a:solidFill>
                  <a:srgbClr val="002060"/>
                </a:solidFill>
                <a:latin typeface="Helvetica" panose="020B0604020202020204" pitchFamily="34" charset="0"/>
                <a:cs typeface="Helvetica" panose="020B0604020202020204" pitchFamily="34" charset="0"/>
              </a:rPr>
              <a:t>th</a:t>
            </a:r>
            <a:r>
              <a:rPr lang="en-GB" sz="2800" dirty="0">
                <a:solidFill>
                  <a:srgbClr val="002060"/>
                </a:solidFill>
                <a:latin typeface="Helvetica" panose="020B0604020202020204" pitchFamily="34" charset="0"/>
                <a:cs typeface="Helvetica" panose="020B0604020202020204" pitchFamily="34" charset="0"/>
              </a:rPr>
              <a:t> March 2019</a:t>
            </a:r>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b="2241"/>
          <a:stretch/>
        </p:blipFill>
        <p:spPr>
          <a:xfrm>
            <a:off x="4340336" y="1856274"/>
            <a:ext cx="3907207" cy="3217333"/>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604" y="1864519"/>
            <a:ext cx="3443732" cy="3285871"/>
          </a:xfrm>
          <a:prstGeom prst="rect">
            <a:avLst/>
          </a:prstGeom>
        </p:spPr>
      </p:pic>
      <p:pic>
        <p:nvPicPr>
          <p:cNvPr id="2" name="Picture 8" descr="A picture containing indoor, person&#10;&#10;Description generated with high confidence">
            <a:extLst>
              <a:ext uri="{FF2B5EF4-FFF2-40B4-BE49-F238E27FC236}">
                <a16:creationId xmlns:a16="http://schemas.microsoft.com/office/drawing/2014/main" id="{B2579E08-337A-429D-B9E4-D6A859817BFC}"/>
              </a:ext>
            </a:extLst>
          </p:cNvPr>
          <p:cNvPicPr>
            <a:picLocks noChangeAspect="1"/>
          </p:cNvPicPr>
          <p:nvPr/>
        </p:nvPicPr>
        <p:blipFill>
          <a:blip r:embed="rId5"/>
          <a:stretch>
            <a:fillRect/>
          </a:stretch>
        </p:blipFill>
        <p:spPr>
          <a:xfrm>
            <a:off x="324549" y="1858861"/>
            <a:ext cx="3842711" cy="3306042"/>
          </a:xfrm>
          <a:prstGeom prst="rect">
            <a:avLst/>
          </a:prstGeom>
        </p:spPr>
      </p:pic>
      <p:pic>
        <p:nvPicPr>
          <p:cNvPr id="8" name="Picture 7"/>
          <p:cNvPicPr/>
          <p:nvPr/>
        </p:nvPicPr>
        <p:blipFill rotWithShape="1">
          <a:blip r:embed="rId6"/>
          <a:srcRect l="65145" t="25995" r="15245" b="61599"/>
          <a:stretch/>
        </p:blipFill>
        <p:spPr bwMode="auto">
          <a:xfrm>
            <a:off x="1662506" y="5805264"/>
            <a:ext cx="9144000" cy="1052736"/>
          </a:xfrm>
          <a:prstGeom prst="rect">
            <a:avLst/>
          </a:prstGeom>
          <a:ln>
            <a:noFill/>
          </a:ln>
          <a:extLst>
            <a:ext uri="{53640926-AAD7-44D8-BBD7-CCE9431645EC}">
              <a14:shadowObscured xmlns:a14="http://schemas.microsoft.com/office/drawing/2010/main"/>
            </a:ext>
          </a:extLst>
        </p:spPr>
      </p:pic>
      <p:pic>
        <p:nvPicPr>
          <p:cNvPr id="9" name="Picture 8" descr="A picture containing clipart&#10;&#10;Description automatically generated">
            <a:extLst>
              <a:ext uri="{FF2B5EF4-FFF2-40B4-BE49-F238E27FC236}">
                <a16:creationId xmlns:a16="http://schemas.microsoft.com/office/drawing/2014/main" id="{CE2F2E84-DB2F-4595-83B6-01BFDCC737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6240" y="6111314"/>
            <a:ext cx="2376264" cy="580500"/>
          </a:xfrm>
          <a:prstGeom prst="rect">
            <a:avLst/>
          </a:prstGeom>
        </p:spPr>
      </p:pic>
    </p:spTree>
    <p:extLst>
      <p:ext uri="{BB962C8B-B14F-4D97-AF65-F5344CB8AC3E}">
        <p14:creationId xmlns:p14="http://schemas.microsoft.com/office/powerpoint/2010/main" val="340783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42900" y="1452134"/>
            <a:ext cx="6329163" cy="3183774"/>
          </a:xfrm>
        </p:spPr>
        <p:txBody>
          <a:bodyPr vert="horz" lIns="91440" tIns="45720" rIns="91440" bIns="45720" rtlCol="0" anchor="t">
            <a:normAutofit/>
          </a:bodyPr>
          <a:lstStyle/>
          <a:p>
            <a:pPr marL="0" indent="0">
              <a:buNone/>
            </a:pPr>
            <a:endParaRPr lang="en-GB" sz="2400" u="sng" dirty="0">
              <a:latin typeface="Helvetica"/>
              <a:cs typeface="Helvetica"/>
            </a:endParaRPr>
          </a:p>
          <a:p>
            <a:pPr marL="0" indent="0">
              <a:buNone/>
            </a:pPr>
            <a:r>
              <a:rPr lang="en-GB" sz="2400" dirty="0">
                <a:latin typeface="Helvetica" panose="020B0604020202020204" pitchFamily="34" charset="0"/>
                <a:cs typeface="Helvetica" panose="020B0604020202020204" pitchFamily="34" charset="0"/>
              </a:rPr>
              <a:t>Decision by NEU project team to focus on:</a:t>
            </a:r>
          </a:p>
          <a:p>
            <a:r>
              <a:rPr lang="en-GB" sz="2400" dirty="0">
                <a:latin typeface="Helvetica"/>
                <a:cs typeface="Helvetica"/>
              </a:rPr>
              <a:t>Establishing a Community of Practice</a:t>
            </a:r>
          </a:p>
          <a:p>
            <a:r>
              <a:rPr lang="en-GB" sz="2400" dirty="0">
                <a:latin typeface="Helvetica"/>
                <a:cs typeface="Helvetica"/>
              </a:rPr>
              <a:t>Developing Student Engagement</a:t>
            </a:r>
          </a:p>
          <a:p>
            <a:r>
              <a:rPr lang="en-GB" sz="2400" dirty="0">
                <a:latin typeface="Helvetica"/>
                <a:cs typeface="Helvetica"/>
              </a:rPr>
              <a:t>Consider QA and QE aspects</a:t>
            </a:r>
          </a:p>
          <a:p>
            <a:r>
              <a:rPr lang="en-GB" sz="2400" dirty="0">
                <a:latin typeface="Helvetica"/>
                <a:cs typeface="Helvetica"/>
              </a:rPr>
              <a:t>Involve students</a:t>
            </a:r>
            <a:endParaRPr lang="en-GB" dirty="0"/>
          </a:p>
          <a:p>
            <a:endParaRPr lang="en-GB" dirty="0"/>
          </a:p>
        </p:txBody>
      </p:sp>
      <p:sp>
        <p:nvSpPr>
          <p:cNvPr id="7" name="TextBox 6"/>
          <p:cNvSpPr txBox="1"/>
          <p:nvPr/>
        </p:nvSpPr>
        <p:spPr>
          <a:xfrm>
            <a:off x="342900" y="369277"/>
            <a:ext cx="6545188" cy="523220"/>
          </a:xfrm>
          <a:prstGeom prst="rect">
            <a:avLst/>
          </a:prstGeom>
          <a:noFill/>
        </p:spPr>
        <p:txBody>
          <a:bodyPr wrap="square" rtlCol="0">
            <a:spAutoFit/>
          </a:bodyPr>
          <a:lstStyle/>
          <a:p>
            <a:r>
              <a:rPr lang="en-GB" sz="2800" dirty="0">
                <a:solidFill>
                  <a:srgbClr val="002060"/>
                </a:solidFill>
                <a:latin typeface="Helvetica" panose="020B0604020202020204" pitchFamily="34" charset="0"/>
                <a:cs typeface="Helvetica" panose="020B0604020202020204" pitchFamily="34" charset="0"/>
              </a:rPr>
              <a:t>NEU Implementing the change projects</a:t>
            </a:r>
          </a:p>
        </p:txBody>
      </p:sp>
      <p:pic>
        <p:nvPicPr>
          <p:cNvPr id="6" name="Picture 5"/>
          <p:cNvPicPr/>
          <p:nvPr/>
        </p:nvPicPr>
        <p:blipFill rotWithShape="1">
          <a:blip r:embed="rId3"/>
          <a:srcRect l="65145" t="25995" r="15245" b="61599"/>
          <a:stretch/>
        </p:blipFill>
        <p:spPr bwMode="auto">
          <a:xfrm>
            <a:off x="1662506" y="5562600"/>
            <a:ext cx="9144000" cy="1295400"/>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506" y="3576574"/>
            <a:ext cx="3616728" cy="198602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192" y="1700808"/>
            <a:ext cx="2696313" cy="1666811"/>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2F0DCD65-AD01-4D05-A70F-60A165AFB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240" y="6111314"/>
            <a:ext cx="2376264" cy="580500"/>
          </a:xfrm>
          <a:prstGeom prst="rect">
            <a:avLst/>
          </a:prstGeom>
        </p:spPr>
      </p:pic>
    </p:spTree>
    <p:extLst>
      <p:ext uri="{BB962C8B-B14F-4D97-AF65-F5344CB8AC3E}">
        <p14:creationId xmlns:p14="http://schemas.microsoft.com/office/powerpoint/2010/main" val="197210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369277"/>
            <a:ext cx="6401172" cy="584775"/>
          </a:xfrm>
          <a:prstGeom prst="rect">
            <a:avLst/>
          </a:prstGeom>
          <a:noFill/>
        </p:spPr>
        <p:txBody>
          <a:bodyPr wrap="square" rtlCol="0">
            <a:spAutoFit/>
          </a:bodyPr>
          <a:lstStyle/>
          <a:p>
            <a:r>
              <a:rPr lang="en-GB" sz="3200" dirty="0">
                <a:solidFill>
                  <a:srgbClr val="002060"/>
                </a:solidFill>
                <a:latin typeface="Helvetica" panose="020B0604020202020204" pitchFamily="34" charset="0"/>
                <a:cs typeface="Helvetica" panose="020B0604020202020204" pitchFamily="34" charset="0"/>
              </a:rPr>
              <a:t>Specific benefits of the project</a:t>
            </a:r>
          </a:p>
        </p:txBody>
      </p:sp>
      <p:sp>
        <p:nvSpPr>
          <p:cNvPr id="5" name="TextBox 4"/>
          <p:cNvSpPr txBox="1"/>
          <p:nvPr/>
        </p:nvSpPr>
        <p:spPr>
          <a:xfrm>
            <a:off x="623392" y="1412776"/>
            <a:ext cx="10585176" cy="2677656"/>
          </a:xfrm>
          <a:prstGeom prst="rect">
            <a:avLst/>
          </a:prstGeom>
          <a:noFill/>
        </p:spPr>
        <p:txBody>
          <a:bodyPr wrap="square" rtlCol="0" anchor="t">
            <a:spAutoFit/>
          </a:bodyPr>
          <a:lstStyle/>
          <a:p>
            <a:pPr marL="342900" indent="-342900">
              <a:buFont typeface="Arial" panose="020B0604020202020204" pitchFamily="34" charset="0"/>
              <a:buChar char="•"/>
            </a:pPr>
            <a:r>
              <a:rPr lang="en-GB" sz="2800" dirty="0">
                <a:latin typeface="Helvetica"/>
                <a:cs typeface="Helvetica"/>
              </a:rPr>
              <a:t>Opportunity to foster QA and QE opportunities </a:t>
            </a:r>
          </a:p>
          <a:p>
            <a:pPr marL="342900" indent="-342900">
              <a:buFont typeface="Arial" panose="020B0604020202020204" pitchFamily="34" charset="0"/>
              <a:buChar char="•"/>
            </a:pPr>
            <a:r>
              <a:rPr lang="en-GB" sz="2800" dirty="0">
                <a:latin typeface="Helvetica"/>
                <a:cs typeface="Helvetica"/>
              </a:rPr>
              <a:t>A framework for continued delivery and sustainability</a:t>
            </a:r>
          </a:p>
          <a:p>
            <a:pPr marL="342900" indent="-342900">
              <a:buFont typeface="Arial" panose="020B0604020202020204" pitchFamily="34" charset="0"/>
              <a:buChar char="•"/>
            </a:pPr>
            <a:r>
              <a:rPr lang="en-GB" sz="2800" dirty="0">
                <a:latin typeface="Helvetica"/>
                <a:cs typeface="Helvetica"/>
              </a:rPr>
              <a:t>Capacity building for both Cardiff Met and NEU involved in TNE </a:t>
            </a:r>
          </a:p>
          <a:p>
            <a:pPr marL="342900" indent="-342900">
              <a:buFont typeface="Arial" panose="020B0604020202020204" pitchFamily="34" charset="0"/>
              <a:buChar char="•"/>
            </a:pPr>
            <a:r>
              <a:rPr lang="en-GB" sz="2800" dirty="0">
                <a:latin typeface="Helvetica"/>
                <a:cs typeface="Helvetica"/>
              </a:rPr>
              <a:t>Culture of quality and enhancement NEU "ambassadors" </a:t>
            </a:r>
          </a:p>
          <a:p>
            <a:pPr marL="342900" indent="-342900">
              <a:buFont typeface="Arial" panose="020B0604020202020204" pitchFamily="34" charset="0"/>
              <a:buChar char="•"/>
            </a:pPr>
            <a:r>
              <a:rPr lang="en-GB" sz="2800" dirty="0">
                <a:latin typeface="Helvetica"/>
                <a:cs typeface="Helvetica"/>
              </a:rPr>
              <a:t>Potential for wider institutional and national roll out</a:t>
            </a:r>
          </a:p>
          <a:p>
            <a:pPr marL="342900" indent="-342900">
              <a:buFont typeface="Arial" panose="020B0604020202020204" pitchFamily="34" charset="0"/>
              <a:buChar char="•"/>
            </a:pPr>
            <a:r>
              <a:rPr lang="en-GB" sz="2800" dirty="0">
                <a:latin typeface="Helvetica"/>
                <a:cs typeface="Helvetica"/>
              </a:rPr>
              <a:t>Genuine collaborative effort – excellent "project team"</a:t>
            </a:r>
            <a:endParaRPr lang="en-GB" sz="2800" dirty="0">
              <a:latin typeface="Helvetica" panose="020B0604020202020204" pitchFamily="34" charset="0"/>
              <a:cs typeface="Helvetica" panose="020B0604020202020204" pitchFamily="34" charset="0"/>
            </a:endParaRPr>
          </a:p>
        </p:txBody>
      </p:sp>
      <p:pic>
        <p:nvPicPr>
          <p:cNvPr id="6" name="Picture 5"/>
          <p:cNvPicPr/>
          <p:nvPr/>
        </p:nvPicPr>
        <p:blipFill rotWithShape="1">
          <a:blip r:embed="rId3"/>
          <a:srcRect l="65145" t="25995" r="15245" b="61599"/>
          <a:stretch/>
        </p:blipFill>
        <p:spPr bwMode="auto">
          <a:xfrm>
            <a:off x="1655590" y="5554243"/>
            <a:ext cx="9144000" cy="1295400"/>
          </a:xfrm>
          <a:prstGeom prst="rect">
            <a:avLst/>
          </a:prstGeom>
          <a:ln>
            <a:noFill/>
          </a:ln>
          <a:extLst>
            <a:ext uri="{53640926-AAD7-44D8-BBD7-CCE9431645EC}">
              <a14:shadowObscured xmlns:a14="http://schemas.microsoft.com/office/drawing/2010/main"/>
            </a:ext>
          </a:extLst>
        </p:spPr>
      </p:pic>
      <p:pic>
        <p:nvPicPr>
          <p:cNvPr id="7" name="Picture 6" descr="A picture containing clipart&#10;&#10;Description automatically generated">
            <a:extLst>
              <a:ext uri="{FF2B5EF4-FFF2-40B4-BE49-F238E27FC236}">
                <a16:creationId xmlns:a16="http://schemas.microsoft.com/office/drawing/2014/main" id="{2E5C9485-4A27-40DF-BE4A-7B501B911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146" y="5911693"/>
            <a:ext cx="2376264" cy="580500"/>
          </a:xfrm>
          <a:prstGeom prst="rect">
            <a:avLst/>
          </a:prstGeom>
        </p:spPr>
      </p:pic>
    </p:spTree>
    <p:extLst>
      <p:ext uri="{BB962C8B-B14F-4D97-AF65-F5344CB8AC3E}">
        <p14:creationId xmlns:p14="http://schemas.microsoft.com/office/powerpoint/2010/main" val="155621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368" y="505153"/>
            <a:ext cx="10889112" cy="646331"/>
          </a:xfrm>
          <a:prstGeom prst="rect">
            <a:avLst/>
          </a:prstGeom>
          <a:noFill/>
        </p:spPr>
        <p:txBody>
          <a:bodyPr wrap="square" rtlCol="0">
            <a:spAutoFit/>
          </a:bodyPr>
          <a:lstStyle/>
          <a:p>
            <a:r>
              <a:rPr lang="en-GB" sz="3600" dirty="0">
                <a:solidFill>
                  <a:srgbClr val="002060"/>
                </a:solidFill>
                <a:latin typeface="Helvetica" panose="020B0604020202020204" pitchFamily="34" charset="0"/>
                <a:cs typeface="Helvetica" panose="020B0604020202020204" pitchFamily="34" charset="0"/>
              </a:rPr>
              <a:t>Conclusions – mutual capacity building </a:t>
            </a:r>
          </a:p>
        </p:txBody>
      </p:sp>
      <p:sp>
        <p:nvSpPr>
          <p:cNvPr id="6" name="TextBox 5"/>
          <p:cNvSpPr txBox="1"/>
          <p:nvPr/>
        </p:nvSpPr>
        <p:spPr>
          <a:xfrm>
            <a:off x="7324931" y="3276699"/>
            <a:ext cx="3585662" cy="584775"/>
          </a:xfrm>
          <a:prstGeom prst="rect">
            <a:avLst/>
          </a:prstGeom>
          <a:noFill/>
        </p:spPr>
        <p:txBody>
          <a:bodyPr wrap="none" rtlCol="0">
            <a:spAutoFit/>
          </a:bodyPr>
          <a:lstStyle/>
          <a:p>
            <a:r>
              <a:rPr lang="en-GB" sz="3200" dirty="0"/>
              <a:t>Global responsibility</a:t>
            </a:r>
          </a:p>
        </p:txBody>
      </p:sp>
      <p:sp>
        <p:nvSpPr>
          <p:cNvPr id="7" name="TextBox 6"/>
          <p:cNvSpPr txBox="1"/>
          <p:nvPr/>
        </p:nvSpPr>
        <p:spPr>
          <a:xfrm>
            <a:off x="7324931" y="2378564"/>
            <a:ext cx="4556757" cy="584775"/>
          </a:xfrm>
          <a:prstGeom prst="rect">
            <a:avLst/>
          </a:prstGeom>
          <a:noFill/>
        </p:spPr>
        <p:txBody>
          <a:bodyPr wrap="square" rtlCol="0">
            <a:spAutoFit/>
          </a:bodyPr>
          <a:lstStyle/>
          <a:p>
            <a:r>
              <a:rPr lang="en-GB" sz="3200" dirty="0"/>
              <a:t>Global Wales/ Vietnam </a:t>
            </a:r>
          </a:p>
        </p:txBody>
      </p:sp>
      <p:sp>
        <p:nvSpPr>
          <p:cNvPr id="8" name="TextBox 7"/>
          <p:cNvSpPr txBox="1"/>
          <p:nvPr/>
        </p:nvSpPr>
        <p:spPr>
          <a:xfrm>
            <a:off x="1710344" y="3200461"/>
            <a:ext cx="1322606" cy="584775"/>
          </a:xfrm>
          <a:prstGeom prst="rect">
            <a:avLst/>
          </a:prstGeom>
          <a:noFill/>
        </p:spPr>
        <p:txBody>
          <a:bodyPr wrap="none" rtlCol="0">
            <a:spAutoFit/>
          </a:bodyPr>
          <a:lstStyle/>
          <a:p>
            <a:r>
              <a:rPr lang="en-GB" sz="3200" dirty="0"/>
              <a:t>People</a:t>
            </a:r>
          </a:p>
        </p:txBody>
      </p:sp>
      <p:pic>
        <p:nvPicPr>
          <p:cNvPr id="11" name="Picture 10" descr="Globe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736" y="1772816"/>
            <a:ext cx="3605195" cy="3659716"/>
          </a:xfrm>
          <a:prstGeom prst="rect">
            <a:avLst/>
          </a:prstGeom>
        </p:spPr>
      </p:pic>
      <p:sp>
        <p:nvSpPr>
          <p:cNvPr id="24" name="TextBox 23"/>
          <p:cNvSpPr txBox="1"/>
          <p:nvPr/>
        </p:nvSpPr>
        <p:spPr>
          <a:xfrm>
            <a:off x="7464152" y="4170303"/>
            <a:ext cx="2903231" cy="584775"/>
          </a:xfrm>
          <a:prstGeom prst="rect">
            <a:avLst/>
          </a:prstGeom>
          <a:noFill/>
        </p:spPr>
        <p:txBody>
          <a:bodyPr wrap="none" rtlCol="0">
            <a:spAutoFit/>
          </a:bodyPr>
          <a:lstStyle/>
          <a:p>
            <a:r>
              <a:rPr lang="en-GB" sz="3200" dirty="0"/>
              <a:t>Global networks</a:t>
            </a:r>
          </a:p>
        </p:txBody>
      </p:sp>
      <p:sp>
        <p:nvSpPr>
          <p:cNvPr id="26" name="TextBox 25"/>
          <p:cNvSpPr txBox="1"/>
          <p:nvPr/>
        </p:nvSpPr>
        <p:spPr>
          <a:xfrm>
            <a:off x="1717080" y="2206451"/>
            <a:ext cx="2263147" cy="584775"/>
          </a:xfrm>
          <a:prstGeom prst="rect">
            <a:avLst/>
          </a:prstGeom>
          <a:noFill/>
        </p:spPr>
        <p:txBody>
          <a:bodyPr wrap="square" rtlCol="0">
            <a:spAutoFit/>
          </a:bodyPr>
          <a:lstStyle/>
          <a:p>
            <a:r>
              <a:rPr lang="en-GB" sz="3200" dirty="0"/>
              <a:t>Profile </a:t>
            </a:r>
          </a:p>
        </p:txBody>
      </p:sp>
      <p:pic>
        <p:nvPicPr>
          <p:cNvPr id="21" name="Picture 20"/>
          <p:cNvPicPr/>
          <p:nvPr/>
        </p:nvPicPr>
        <p:blipFill rotWithShape="1">
          <a:blip r:embed="rId4"/>
          <a:srcRect l="65145" t="25995" r="15245" b="61599"/>
          <a:stretch/>
        </p:blipFill>
        <p:spPr bwMode="auto">
          <a:xfrm>
            <a:off x="1631504" y="5662910"/>
            <a:ext cx="9144000" cy="985254"/>
          </a:xfrm>
          <a:prstGeom prst="rect">
            <a:avLst/>
          </a:prstGeom>
          <a:ln>
            <a:noFill/>
          </a:ln>
          <a:extLst>
            <a:ext uri="{53640926-AAD7-44D8-BBD7-CCE9431645EC}">
              <a14:shadowObscured xmlns:a14="http://schemas.microsoft.com/office/drawing/2010/main"/>
            </a:ext>
          </a:extLst>
        </p:spPr>
      </p:pic>
      <p:sp>
        <p:nvSpPr>
          <p:cNvPr id="22" name="TextBox 21"/>
          <p:cNvSpPr txBox="1"/>
          <p:nvPr/>
        </p:nvSpPr>
        <p:spPr>
          <a:xfrm>
            <a:off x="1683299" y="4170303"/>
            <a:ext cx="3255257" cy="584775"/>
          </a:xfrm>
          <a:prstGeom prst="rect">
            <a:avLst/>
          </a:prstGeom>
          <a:noFill/>
        </p:spPr>
        <p:txBody>
          <a:bodyPr wrap="square" rtlCol="0">
            <a:spAutoFit/>
          </a:bodyPr>
          <a:lstStyle/>
          <a:p>
            <a:r>
              <a:rPr lang="en-GB" sz="3200" dirty="0"/>
              <a:t>Projects   </a:t>
            </a:r>
          </a:p>
        </p:txBody>
      </p:sp>
      <p:pic>
        <p:nvPicPr>
          <p:cNvPr id="32"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2457" y="269213"/>
            <a:ext cx="3419231" cy="882271"/>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7"/>
          <p:cNvSpPr>
            <a:spLocks noGrp="1"/>
          </p:cNvSpPr>
          <p:nvPr>
            <p:ph type="title"/>
          </p:nvPr>
        </p:nvSpPr>
        <p:spPr>
          <a:xfrm>
            <a:off x="8664790" y="1091637"/>
            <a:ext cx="3200400" cy="762000"/>
          </a:xfrm>
        </p:spPr>
        <p:txBody>
          <a:bodyPr>
            <a:noAutofit/>
          </a:bodyPr>
          <a:lstStyle/>
          <a:p>
            <a:r>
              <a:rPr lang="en-US" sz="36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ngsana New" pitchFamily="18" charset="-34"/>
              </a:rPr>
              <a:t>Xin</a:t>
            </a:r>
            <a:r>
              <a:rPr lang="en-US" sz="3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ngsana New" pitchFamily="18" charset="-34"/>
              </a:rPr>
              <a:t> </a:t>
            </a:r>
            <a:r>
              <a:rPr lang="en-US" sz="36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ngsana New" pitchFamily="18" charset="-34"/>
              </a:rPr>
              <a:t>Cảm</a:t>
            </a:r>
            <a:r>
              <a:rPr lang="en-US" sz="3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ngsana New" pitchFamily="18" charset="-34"/>
              </a:rPr>
              <a:t> </a:t>
            </a:r>
            <a:r>
              <a:rPr lang="en-US" sz="36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ngsana New" pitchFamily="18" charset="-34"/>
              </a:rPr>
              <a:t>Ơn</a:t>
            </a:r>
            <a:endParaRPr lang="en-US" sz="3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ngsana New" pitchFamily="18" charset="-34"/>
            </a:endParaRPr>
          </a:p>
        </p:txBody>
      </p:sp>
      <p:pic>
        <p:nvPicPr>
          <p:cNvPr id="13" name="Picture 12" descr="A picture containing clipart&#10;&#10;Description automatically generated">
            <a:extLst>
              <a:ext uri="{FF2B5EF4-FFF2-40B4-BE49-F238E27FC236}">
                <a16:creationId xmlns:a16="http://schemas.microsoft.com/office/drawing/2014/main" id="{AEBC56E0-A8B1-49AE-8A5D-237CD202F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4232" y="5976014"/>
            <a:ext cx="2376264" cy="580500"/>
          </a:xfrm>
          <a:prstGeom prst="rect">
            <a:avLst/>
          </a:prstGeom>
        </p:spPr>
      </p:pic>
    </p:spTree>
    <p:extLst>
      <p:ext uri="{BB962C8B-B14F-4D97-AF65-F5344CB8AC3E}">
        <p14:creationId xmlns:p14="http://schemas.microsoft.com/office/powerpoint/2010/main" val="220293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064%20copy.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384"/>
            <a:ext cx="12192000" cy="6858000"/>
          </a:xfrm>
          <a:prstGeom prst="rect">
            <a:avLst/>
          </a:prstGeom>
          <a:noFill/>
          <a:ln w="9525">
            <a:noFill/>
            <a:miter lim="800000"/>
            <a:headEnd/>
            <a:tailEnd/>
          </a:ln>
        </p:spPr>
      </p:pic>
      <p:sp>
        <p:nvSpPr>
          <p:cNvPr id="5" name="Text Box 7"/>
          <p:cNvSpPr txBox="1">
            <a:spLocks noChangeArrowheads="1"/>
          </p:cNvSpPr>
          <p:nvPr/>
        </p:nvSpPr>
        <p:spPr bwMode="auto">
          <a:xfrm>
            <a:off x="119336" y="4941168"/>
            <a:ext cx="5688632" cy="1738938"/>
          </a:xfrm>
          <a:prstGeom prst="rect">
            <a:avLst/>
          </a:prstGeom>
          <a:solidFill>
            <a:schemeClr val="bg2">
              <a:alpha val="72940"/>
            </a:schemeClr>
          </a:solidFill>
          <a:ln w="9525">
            <a:noFill/>
            <a:miter lim="800000"/>
            <a:headEnd/>
            <a:tailEnd/>
          </a:ln>
        </p:spPr>
        <p:txBody>
          <a:bodyPr wrap="square">
            <a:spAutoFit/>
          </a:bodyPr>
          <a:lstStyle/>
          <a:p>
            <a:pPr>
              <a:spcBef>
                <a:spcPct val="50000"/>
              </a:spcBef>
            </a:pPr>
            <a:endParaRPr lang="en-GB" sz="900" dirty="0">
              <a:latin typeface="Franklin Gothic Book" pitchFamily="34" charset="0"/>
            </a:endParaRPr>
          </a:p>
          <a:p>
            <a:r>
              <a:rPr lang="en-US" b="1" dirty="0">
                <a:solidFill>
                  <a:srgbClr val="002060"/>
                </a:solidFill>
              </a:rPr>
              <a:t>CARDIFF:</a:t>
            </a:r>
          </a:p>
          <a:p>
            <a:pPr>
              <a:buFont typeface="Arial" pitchFamily="34" charset="0"/>
              <a:buChar char="•"/>
            </a:pPr>
            <a:r>
              <a:rPr lang="en-US" sz="2000" dirty="0">
                <a:solidFill>
                  <a:srgbClr val="002060"/>
                </a:solidFill>
              </a:rPr>
              <a:t> Europe’s youngest capital city</a:t>
            </a:r>
          </a:p>
          <a:p>
            <a:pPr>
              <a:buFont typeface="Arial" pitchFamily="34" charset="0"/>
              <a:buChar char="•"/>
            </a:pPr>
            <a:r>
              <a:rPr lang="en-US" sz="2000" dirty="0">
                <a:solidFill>
                  <a:srgbClr val="002060"/>
                </a:solidFill>
              </a:rPr>
              <a:t> Friendly, welcoming and safe environment</a:t>
            </a:r>
          </a:p>
          <a:p>
            <a:pPr>
              <a:buFont typeface="Arial" pitchFamily="34" charset="0"/>
              <a:buChar char="•"/>
            </a:pPr>
            <a:r>
              <a:rPr lang="en-US" sz="2000" dirty="0">
                <a:solidFill>
                  <a:srgbClr val="002060"/>
                </a:solidFill>
              </a:rPr>
              <a:t> Low cost of living</a:t>
            </a:r>
          </a:p>
          <a:p>
            <a:pPr>
              <a:buFont typeface="Arial" pitchFamily="34" charset="0"/>
              <a:buChar char="•"/>
            </a:pPr>
            <a:r>
              <a:rPr lang="en-US" sz="2000" dirty="0">
                <a:solidFill>
                  <a:srgbClr val="002060"/>
                </a:solidFill>
              </a:rPr>
              <a:t> Facilities for students of all religions and faiths</a:t>
            </a:r>
          </a:p>
        </p:txBody>
      </p:sp>
      <p:pic>
        <p:nvPicPr>
          <p:cNvPr id="2" name="Picture 1"/>
          <p:cNvPicPr>
            <a:picLocks noChangeAspect="1"/>
          </p:cNvPicPr>
          <p:nvPr/>
        </p:nvPicPr>
        <p:blipFill>
          <a:blip r:embed="rId4"/>
          <a:stretch>
            <a:fillRect/>
          </a:stretch>
        </p:blipFill>
        <p:spPr>
          <a:xfrm>
            <a:off x="335360" y="49510"/>
            <a:ext cx="2736304" cy="3350605"/>
          </a:xfrm>
          <a:prstGeom prst="rect">
            <a:avLst/>
          </a:prstGeom>
        </p:spPr>
      </p:pic>
      <p:pic>
        <p:nvPicPr>
          <p:cNvPr id="7" name="Picture 6" descr="CMET-landscape-logo_blu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20336" y="116632"/>
            <a:ext cx="2940454" cy="864096"/>
          </a:xfrm>
          <a:prstGeom prst="rect">
            <a:avLst/>
          </a:prstGeom>
          <a:solidFill>
            <a:schemeClr val="bg1"/>
          </a:solidFill>
          <a:ln w="9525">
            <a:noFill/>
            <a:miter lim="800000"/>
            <a:headEnd/>
            <a:tailEnd/>
          </a:ln>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9358" y="116633"/>
            <a:ext cx="194747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8353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799" y="3479266"/>
            <a:ext cx="4318271" cy="2325998"/>
          </a:xfrm>
          <a:prstGeom prst="rect">
            <a:avLst/>
          </a:prstGeom>
        </p:spPr>
      </p:pic>
      <p:sp>
        <p:nvSpPr>
          <p:cNvPr id="13" name="TextBox 12"/>
          <p:cNvSpPr txBox="1"/>
          <p:nvPr/>
        </p:nvSpPr>
        <p:spPr>
          <a:xfrm>
            <a:off x="320417" y="3634181"/>
            <a:ext cx="7095065" cy="2308324"/>
          </a:xfrm>
          <a:prstGeom prst="rect">
            <a:avLst/>
          </a:prstGeom>
          <a:noFill/>
        </p:spPr>
        <p:txBody>
          <a:bodyPr wrap="square" rtlCol="0">
            <a:spAutoFit/>
          </a:bodyPr>
          <a:lstStyle/>
          <a:p>
            <a:r>
              <a:rPr lang="en-GB" sz="2400" dirty="0">
                <a:solidFill>
                  <a:srgbClr val="002060"/>
                </a:solidFill>
                <a:latin typeface="Helvetica" panose="020B0604020202020204" pitchFamily="34" charset="0"/>
                <a:cs typeface="Helvetica" panose="020B0604020202020204" pitchFamily="34" charset="0"/>
              </a:rPr>
              <a:t>National Economics University</a:t>
            </a:r>
          </a:p>
          <a:p>
            <a:pPr marL="285750" indent="-285750">
              <a:buFont typeface="Arial" panose="020B0604020202020204" pitchFamily="34" charset="0"/>
              <a:buChar char="•"/>
            </a:pPr>
            <a:r>
              <a:rPr lang="en-GB" sz="2400" dirty="0">
                <a:latin typeface="Helvetica" panose="020B0604020202020204" pitchFamily="34" charset="0"/>
                <a:cs typeface="Helvetica" panose="020B0604020202020204" pitchFamily="34" charset="0"/>
              </a:rPr>
              <a:t>Public university in Hanoi with approx. 45,000 students</a:t>
            </a:r>
          </a:p>
          <a:p>
            <a:pPr marL="285750" indent="-285750">
              <a:buFont typeface="Arial" panose="020B0604020202020204" pitchFamily="34" charset="0"/>
              <a:buChar char="•"/>
            </a:pPr>
            <a:r>
              <a:rPr lang="en-GB" sz="2400" dirty="0">
                <a:latin typeface="Helvetica" panose="020B0604020202020204" pitchFamily="34" charset="0"/>
                <a:cs typeface="Helvetica" panose="020B0604020202020204" pitchFamily="34" charset="0"/>
              </a:rPr>
              <a:t>32 schools, faculties and centres</a:t>
            </a:r>
          </a:p>
          <a:p>
            <a:pPr marL="285750" indent="-285750">
              <a:buFont typeface="Arial" panose="020B0604020202020204" pitchFamily="34" charset="0"/>
              <a:buChar char="•"/>
            </a:pPr>
            <a:r>
              <a:rPr lang="en-GB" sz="2400" dirty="0">
                <a:latin typeface="Helvetica" panose="020B0604020202020204" pitchFamily="34" charset="0"/>
                <a:cs typeface="Helvetica" panose="020B0604020202020204" pitchFamily="34" charset="0"/>
              </a:rPr>
              <a:t>Number of joint programmes – Australia, Belgium, France, the UK and the USA</a:t>
            </a:r>
          </a:p>
        </p:txBody>
      </p:sp>
      <p:sp>
        <p:nvSpPr>
          <p:cNvPr id="14" name="TextBox 13"/>
          <p:cNvSpPr txBox="1"/>
          <p:nvPr/>
        </p:nvSpPr>
        <p:spPr>
          <a:xfrm>
            <a:off x="5159896" y="607141"/>
            <a:ext cx="6828041" cy="2308324"/>
          </a:xfrm>
          <a:prstGeom prst="rect">
            <a:avLst/>
          </a:prstGeom>
          <a:noFill/>
        </p:spPr>
        <p:txBody>
          <a:bodyPr wrap="square" rtlCol="0">
            <a:spAutoFit/>
          </a:bodyPr>
          <a:lstStyle/>
          <a:p>
            <a:r>
              <a:rPr lang="en-GB" sz="2400" dirty="0">
                <a:solidFill>
                  <a:srgbClr val="002060"/>
                </a:solidFill>
                <a:latin typeface="Helvetica" panose="020B0604020202020204" pitchFamily="34" charset="0"/>
                <a:cs typeface="Helvetica" panose="020B0604020202020204" pitchFamily="34" charset="0"/>
              </a:rPr>
              <a:t>Cardiff Metropolitan University </a:t>
            </a:r>
          </a:p>
          <a:p>
            <a:pPr marL="285750" indent="-285750">
              <a:buFont typeface="Arial" panose="020B0604020202020204" pitchFamily="34" charset="0"/>
              <a:buChar char="•"/>
            </a:pPr>
            <a:r>
              <a:rPr lang="en-GB" sz="2400" dirty="0">
                <a:latin typeface="Helvetica" panose="020B0604020202020204" pitchFamily="34" charset="0"/>
                <a:cs typeface="Helvetica" panose="020B0604020202020204" pitchFamily="34" charset="0"/>
              </a:rPr>
              <a:t>5 academic schools</a:t>
            </a:r>
          </a:p>
          <a:p>
            <a:pPr marL="271463" indent="-271463">
              <a:buFont typeface="Arial" panose="020B0604020202020204" pitchFamily="34" charset="0"/>
              <a:buChar char="•"/>
            </a:pPr>
            <a:r>
              <a:rPr lang="en-GB" sz="2400" dirty="0">
                <a:latin typeface="Helvetica" panose="020B0604020202020204" pitchFamily="34" charset="0"/>
                <a:cs typeface="Helvetica" panose="020B0604020202020204" pitchFamily="34" charset="0"/>
              </a:rPr>
              <a:t>17,000+ students study at one of the</a:t>
            </a:r>
          </a:p>
          <a:p>
            <a:pPr marL="271463" indent="-271463"/>
            <a:r>
              <a:rPr lang="en-GB" sz="2400" dirty="0">
                <a:latin typeface="Helvetica" panose="020B0604020202020204" pitchFamily="34" charset="0"/>
                <a:cs typeface="Helvetica" panose="020B0604020202020204" pitchFamily="34" charset="0"/>
              </a:rPr>
              <a:t>	two campuses in Cardiff </a:t>
            </a:r>
          </a:p>
          <a:p>
            <a:pPr marL="285750" indent="-285750">
              <a:buFont typeface="Arial" panose="020B0604020202020204" pitchFamily="34" charset="0"/>
              <a:buChar char="•"/>
            </a:pPr>
            <a:r>
              <a:rPr lang="en-GB" sz="2400" dirty="0">
                <a:latin typeface="Helvetica" panose="020B0604020202020204" pitchFamily="34" charset="0"/>
                <a:cs typeface="Helvetica" panose="020B0604020202020204" pitchFamily="34" charset="0"/>
              </a:rPr>
              <a:t>9,000+ students study Cardiff Met programme at one of 15 partner institutions abroad</a:t>
            </a:r>
          </a:p>
        </p:txBody>
      </p:sp>
      <p:pic>
        <p:nvPicPr>
          <p:cNvPr id="8" name="Picture 7"/>
          <p:cNvPicPr/>
          <p:nvPr/>
        </p:nvPicPr>
        <p:blipFill rotWithShape="1">
          <a:blip r:embed="rId4"/>
          <a:srcRect l="65145" t="25995" r="15245" b="61599"/>
          <a:stretch/>
        </p:blipFill>
        <p:spPr bwMode="auto">
          <a:xfrm>
            <a:off x="1662506" y="5927538"/>
            <a:ext cx="9144000" cy="930462"/>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5"/>
          <a:stretch>
            <a:fillRect/>
          </a:stretch>
        </p:blipFill>
        <p:spPr>
          <a:xfrm>
            <a:off x="407368" y="332656"/>
            <a:ext cx="4472062" cy="2664296"/>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7E4C1F07-1F9A-4B9E-B38F-33820D3A3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240" y="6111314"/>
            <a:ext cx="2376264" cy="580500"/>
          </a:xfrm>
          <a:prstGeom prst="rect">
            <a:avLst/>
          </a:prstGeom>
        </p:spPr>
      </p:pic>
    </p:spTree>
    <p:extLst>
      <p:ext uri="{BB962C8B-B14F-4D97-AF65-F5344CB8AC3E}">
        <p14:creationId xmlns:p14="http://schemas.microsoft.com/office/powerpoint/2010/main" val="415179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 descr="Related image"/>
          <p:cNvPicPr>
            <a:picLocks noChangeAspect="1" noChangeArrowheads="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8850740" y="71554"/>
            <a:ext cx="1600200" cy="15907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1" y="435711"/>
            <a:ext cx="6346557" cy="479986"/>
          </a:xfrm>
        </p:spPr>
        <p:txBody>
          <a:bodyPr>
            <a:noAutofit/>
          </a:bodyPr>
          <a:lstStyle/>
          <a:p>
            <a:pPr algn="l"/>
            <a:r>
              <a:rPr lang="en-US" sz="3200" dirty="0">
                <a:solidFill>
                  <a:srgbClr val="002060"/>
                </a:solidFill>
                <a:latin typeface="Helvetica" panose="020B0604020202020204" pitchFamily="34" charset="0"/>
                <a:cs typeface="Helvetica" panose="020B0604020202020204" pitchFamily="34" charset="0"/>
              </a:rPr>
              <a:t>About NEU…</a:t>
            </a:r>
          </a:p>
        </p:txBody>
      </p:sp>
      <p:sp>
        <p:nvSpPr>
          <p:cNvPr id="14" name="TextBox 13"/>
          <p:cNvSpPr txBox="1"/>
          <p:nvPr/>
        </p:nvSpPr>
        <p:spPr>
          <a:xfrm>
            <a:off x="1859597" y="4817838"/>
            <a:ext cx="2222047" cy="1378904"/>
          </a:xfrm>
          <a:prstGeom prst="rect">
            <a:avLst/>
          </a:prstGeom>
          <a:noFill/>
        </p:spPr>
        <p:txBody>
          <a:bodyPr wrap="square" lIns="0" tIns="0" rIns="0" bIns="0" rtlCol="0" anchor="ctr">
            <a:noAutofit/>
          </a:bodyPr>
          <a:lstStyle/>
          <a:p>
            <a:r>
              <a:rPr lang="en-US" sz="2000" b="1" dirty="0">
                <a:solidFill>
                  <a:srgbClr val="002060"/>
                </a:solidFill>
                <a:latin typeface="Calibri"/>
                <a:cs typeface="Calibri"/>
              </a:rPr>
              <a:t>Over 1200 staff members:</a:t>
            </a:r>
          </a:p>
          <a:p>
            <a:pPr marL="213995" indent="-213995">
              <a:buFontTx/>
              <a:buChar char="-"/>
            </a:pPr>
            <a:r>
              <a:rPr lang="en-US" sz="2000" dirty="0">
                <a:solidFill>
                  <a:srgbClr val="002060"/>
                </a:solidFill>
                <a:latin typeface="Calibri"/>
                <a:cs typeface="Calibri"/>
              </a:rPr>
              <a:t>150 Professors and Associate Professors</a:t>
            </a:r>
          </a:p>
          <a:p>
            <a:pPr marL="213995" indent="-213995">
              <a:buFontTx/>
              <a:buChar char="-"/>
            </a:pPr>
            <a:r>
              <a:rPr lang="en-US" sz="2000" dirty="0">
                <a:solidFill>
                  <a:srgbClr val="002060"/>
                </a:solidFill>
                <a:latin typeface="Calibri"/>
                <a:cs typeface="Calibri"/>
              </a:rPr>
              <a:t>290 </a:t>
            </a:r>
            <a:r>
              <a:rPr lang="en-US" sz="2000" dirty="0" err="1">
                <a:solidFill>
                  <a:srgbClr val="002060"/>
                </a:solidFill>
                <a:latin typeface="Calibri"/>
                <a:cs typeface="Calibri"/>
              </a:rPr>
              <a:t>Ph.Ds</a:t>
            </a:r>
          </a:p>
        </p:txBody>
      </p:sp>
      <p:sp>
        <p:nvSpPr>
          <p:cNvPr id="17" name="TextBox 16"/>
          <p:cNvSpPr txBox="1"/>
          <p:nvPr/>
        </p:nvSpPr>
        <p:spPr>
          <a:xfrm>
            <a:off x="7721796" y="4496280"/>
            <a:ext cx="2783438" cy="2438084"/>
          </a:xfrm>
          <a:prstGeom prst="rect">
            <a:avLst/>
          </a:prstGeom>
          <a:noFill/>
        </p:spPr>
        <p:txBody>
          <a:bodyPr wrap="square" lIns="0" tIns="0" rIns="0" bIns="0" rtlCol="0" anchor="ctr">
            <a:noAutofit/>
          </a:bodyPr>
          <a:lstStyle/>
          <a:p>
            <a:pPr marL="213995" indent="-213995">
              <a:spcAft>
                <a:spcPts val="450"/>
              </a:spcAft>
              <a:buFontTx/>
              <a:buChar char="-"/>
            </a:pPr>
            <a:r>
              <a:rPr lang="en-US" dirty="0">
                <a:solidFill>
                  <a:srgbClr val="002060"/>
                </a:solidFill>
                <a:latin typeface="Calibri"/>
                <a:cs typeface="Calibri"/>
              </a:rPr>
              <a:t>Hundreds of Nation-level and Ministry-level research projects;</a:t>
            </a:r>
          </a:p>
          <a:p>
            <a:pPr marL="213995" indent="-213995">
              <a:spcAft>
                <a:spcPts val="450"/>
              </a:spcAft>
              <a:buFontTx/>
              <a:buChar char="-"/>
            </a:pPr>
            <a:r>
              <a:rPr lang="en-US" dirty="0">
                <a:solidFill>
                  <a:srgbClr val="002060"/>
                </a:solidFill>
                <a:latin typeface="Calibri"/>
                <a:cs typeface="Calibri"/>
              </a:rPr>
              <a:t>NEU is now chairing a network of more than 40 universities in VN in economics and business administration.</a:t>
            </a:r>
          </a:p>
          <a:p>
            <a:pPr marL="213995" indent="-213995">
              <a:spcAft>
                <a:spcPts val="450"/>
              </a:spcAft>
              <a:buFontTx/>
              <a:buChar char="-"/>
            </a:pPr>
            <a:endParaRPr lang="en-US" sz="900" dirty="0">
              <a:solidFill>
                <a:srgbClr val="595959"/>
              </a:solidFill>
              <a:cs typeface="Calibri"/>
            </a:endParaRPr>
          </a:p>
        </p:txBody>
      </p:sp>
      <p:cxnSp>
        <p:nvCxnSpPr>
          <p:cNvPr id="22" name="Straight Connector 21"/>
          <p:cNvCxnSpPr/>
          <p:nvPr/>
        </p:nvCxnSpPr>
        <p:spPr>
          <a:xfrm>
            <a:off x="3916762" y="4836594"/>
            <a:ext cx="0" cy="768686"/>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97980" y="4685033"/>
            <a:ext cx="0" cy="768686"/>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65160" y="1854606"/>
            <a:ext cx="9102841" cy="1407959"/>
          </a:xfrm>
          <a:prstGeom prst="rect">
            <a:avLst/>
          </a:prstGeom>
          <a:noFill/>
          <a:ln w="6350">
            <a:noFill/>
          </a:ln>
        </p:spPr>
        <p:txBody>
          <a:bodyPr wrap="square" lIns="68576" tIns="68576" rIns="68576" bIns="68576" rtlCol="0" anchor="ctr">
            <a:noAutofit/>
          </a:bodyPr>
          <a:lstStyle/>
          <a:p>
            <a:r>
              <a:rPr lang="en-US" sz="3200" b="1" dirty="0">
                <a:solidFill>
                  <a:srgbClr val="002060"/>
                </a:solidFill>
                <a:latin typeface="Calibri"/>
                <a:cs typeface="Calibri"/>
              </a:rPr>
              <a:t>“</a:t>
            </a:r>
            <a:r>
              <a:rPr lang="en-US" sz="3200" b="1" dirty="0">
                <a:solidFill>
                  <a:schemeClr val="bg1"/>
                </a:solidFill>
                <a:latin typeface="Calibri"/>
                <a:cs typeface="Calibri"/>
              </a:rPr>
              <a:t>SHARING KNOWLEDGE - NURTURING THE FUTURE”</a:t>
            </a:r>
          </a:p>
          <a:p>
            <a:r>
              <a:rPr lang="en-US" sz="2800" i="1" dirty="0">
                <a:solidFill>
                  <a:schemeClr val="bg1"/>
                </a:solidFill>
              </a:rPr>
              <a:t>Founded in 1956, the National Economics University is one of the leading universities in Economics, Public Management and Business Administration in Vietnam</a:t>
            </a:r>
            <a:r>
              <a:rPr lang="en-US" sz="2000" i="1" dirty="0">
                <a:solidFill>
                  <a:schemeClr val="bg1"/>
                </a:solidFill>
              </a:rPr>
              <a:t>. </a:t>
            </a:r>
            <a:endParaRPr lang="en-US" sz="2000" b="1" i="1" dirty="0">
              <a:solidFill>
                <a:schemeClr val="bg1"/>
              </a:solidFill>
              <a:latin typeface="Calibri" panose="020F0502020204030204" pitchFamily="34" charset="0"/>
              <a:cs typeface="Calibri"/>
            </a:endParaRPr>
          </a:p>
        </p:txBody>
      </p:sp>
      <p:grpSp>
        <p:nvGrpSpPr>
          <p:cNvPr id="45" name="Group 44"/>
          <p:cNvGrpSpPr/>
          <p:nvPr/>
        </p:nvGrpSpPr>
        <p:grpSpPr>
          <a:xfrm>
            <a:off x="2063046" y="3739868"/>
            <a:ext cx="772233" cy="754261"/>
            <a:chOff x="1689663" y="4113698"/>
            <a:chExt cx="1076437" cy="1076437"/>
          </a:xfrm>
        </p:grpSpPr>
        <p:grpSp>
          <p:nvGrpSpPr>
            <p:cNvPr id="27" name="Group 26"/>
            <p:cNvGrpSpPr/>
            <p:nvPr/>
          </p:nvGrpSpPr>
          <p:grpSpPr>
            <a:xfrm>
              <a:off x="1689663" y="4113698"/>
              <a:ext cx="1076437" cy="1076437"/>
              <a:chOff x="1738481" y="4185660"/>
              <a:chExt cx="1076437" cy="1076437"/>
            </a:xfrm>
          </p:grpSpPr>
          <p:sp>
            <p:nvSpPr>
              <p:cNvPr id="10" name="Oval 9"/>
              <p:cNvSpPr/>
              <p:nvPr/>
            </p:nvSpPr>
            <p:spPr>
              <a:xfrm>
                <a:off x="1787300" y="4234479"/>
                <a:ext cx="978798" cy="9787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6" name="Oval 25"/>
              <p:cNvSpPr/>
              <p:nvPr/>
            </p:nvSpPr>
            <p:spPr>
              <a:xfrm>
                <a:off x="1738481" y="4185660"/>
                <a:ext cx="1076437" cy="1076437"/>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grpSp>
        <p:grpSp>
          <p:nvGrpSpPr>
            <p:cNvPr id="35" name="Group 4"/>
            <p:cNvGrpSpPr>
              <a:grpSpLocks noChangeAspect="1"/>
            </p:cNvGrpSpPr>
            <p:nvPr/>
          </p:nvGrpSpPr>
          <p:grpSpPr bwMode="auto">
            <a:xfrm>
              <a:off x="1897927" y="4426752"/>
              <a:ext cx="659908" cy="450329"/>
              <a:chOff x="1213" y="2800"/>
              <a:chExt cx="381" cy="260"/>
            </a:xfrm>
          </p:grpSpPr>
          <p:sp>
            <p:nvSpPr>
              <p:cNvPr id="37" name="Freeform 5"/>
              <p:cNvSpPr>
                <a:spLocks/>
              </p:cNvSpPr>
              <p:nvPr/>
            </p:nvSpPr>
            <p:spPr bwMode="auto">
              <a:xfrm>
                <a:off x="1402" y="2958"/>
                <a:ext cx="160" cy="102"/>
              </a:xfrm>
              <a:custGeom>
                <a:avLst/>
                <a:gdLst>
                  <a:gd name="T0" fmla="*/ 437 w 462"/>
                  <a:gd name="T1" fmla="*/ 7 h 292"/>
                  <a:gd name="T2" fmla="*/ 406 w 462"/>
                  <a:gd name="T3" fmla="*/ 11 h 292"/>
                  <a:gd name="T4" fmla="*/ 410 w 462"/>
                  <a:gd name="T5" fmla="*/ 42 h 292"/>
                  <a:gd name="T6" fmla="*/ 419 w 462"/>
                  <a:gd name="T7" fmla="*/ 63 h 292"/>
                  <a:gd name="T8" fmla="*/ 403 w 462"/>
                  <a:gd name="T9" fmla="*/ 88 h 292"/>
                  <a:gd name="T10" fmla="*/ 347 w 462"/>
                  <a:gd name="T11" fmla="*/ 81 h 292"/>
                  <a:gd name="T12" fmla="*/ 304 w 462"/>
                  <a:gd name="T13" fmla="*/ 56 h 292"/>
                  <a:gd name="T14" fmla="*/ 300 w 462"/>
                  <a:gd name="T15" fmla="*/ 54 h 292"/>
                  <a:gd name="T16" fmla="*/ 264 w 462"/>
                  <a:gd name="T17" fmla="*/ 34 h 292"/>
                  <a:gd name="T18" fmla="*/ 234 w 462"/>
                  <a:gd name="T19" fmla="*/ 43 h 292"/>
                  <a:gd name="T20" fmla="*/ 230 w 462"/>
                  <a:gd name="T21" fmla="*/ 52 h 292"/>
                  <a:gd name="T22" fmla="*/ 241 w 462"/>
                  <a:gd name="T23" fmla="*/ 74 h 292"/>
                  <a:gd name="T24" fmla="*/ 277 w 462"/>
                  <a:gd name="T25" fmla="*/ 96 h 292"/>
                  <a:gd name="T26" fmla="*/ 293 w 462"/>
                  <a:gd name="T27" fmla="*/ 105 h 292"/>
                  <a:gd name="T28" fmla="*/ 306 w 462"/>
                  <a:gd name="T29" fmla="*/ 137 h 292"/>
                  <a:gd name="T30" fmla="*/ 295 w 462"/>
                  <a:gd name="T31" fmla="*/ 146 h 292"/>
                  <a:gd name="T32" fmla="*/ 271 w 462"/>
                  <a:gd name="T33" fmla="*/ 141 h 292"/>
                  <a:gd name="T34" fmla="*/ 250 w 462"/>
                  <a:gd name="T35" fmla="*/ 128 h 292"/>
                  <a:gd name="T36" fmla="*/ 225 w 462"/>
                  <a:gd name="T37" fmla="*/ 112 h 292"/>
                  <a:gd name="T38" fmla="*/ 210 w 462"/>
                  <a:gd name="T39" fmla="*/ 103 h 292"/>
                  <a:gd name="T40" fmla="*/ 208 w 462"/>
                  <a:gd name="T41" fmla="*/ 103 h 292"/>
                  <a:gd name="T42" fmla="*/ 198 w 462"/>
                  <a:gd name="T43" fmla="*/ 96 h 292"/>
                  <a:gd name="T44" fmla="*/ 194 w 462"/>
                  <a:gd name="T45" fmla="*/ 94 h 292"/>
                  <a:gd name="T46" fmla="*/ 192 w 462"/>
                  <a:gd name="T47" fmla="*/ 92 h 292"/>
                  <a:gd name="T48" fmla="*/ 162 w 462"/>
                  <a:gd name="T49" fmla="*/ 101 h 292"/>
                  <a:gd name="T50" fmla="*/ 171 w 462"/>
                  <a:gd name="T51" fmla="*/ 132 h 292"/>
                  <a:gd name="T52" fmla="*/ 203 w 462"/>
                  <a:gd name="T53" fmla="*/ 150 h 292"/>
                  <a:gd name="T54" fmla="*/ 205 w 462"/>
                  <a:gd name="T55" fmla="*/ 151 h 292"/>
                  <a:gd name="T56" fmla="*/ 210 w 462"/>
                  <a:gd name="T57" fmla="*/ 155 h 292"/>
                  <a:gd name="T58" fmla="*/ 221 w 462"/>
                  <a:gd name="T59" fmla="*/ 177 h 292"/>
                  <a:gd name="T60" fmla="*/ 210 w 462"/>
                  <a:gd name="T61" fmla="*/ 193 h 292"/>
                  <a:gd name="T62" fmla="*/ 189 w 462"/>
                  <a:gd name="T63" fmla="*/ 191 h 292"/>
                  <a:gd name="T64" fmla="*/ 158 w 462"/>
                  <a:gd name="T65" fmla="*/ 173 h 292"/>
                  <a:gd name="T66" fmla="*/ 120 w 462"/>
                  <a:gd name="T67" fmla="*/ 151 h 292"/>
                  <a:gd name="T68" fmla="*/ 90 w 462"/>
                  <a:gd name="T69" fmla="*/ 160 h 292"/>
                  <a:gd name="T70" fmla="*/ 99 w 462"/>
                  <a:gd name="T71" fmla="*/ 191 h 292"/>
                  <a:gd name="T72" fmla="*/ 100 w 462"/>
                  <a:gd name="T73" fmla="*/ 193 h 292"/>
                  <a:gd name="T74" fmla="*/ 104 w 462"/>
                  <a:gd name="T75" fmla="*/ 195 h 292"/>
                  <a:gd name="T76" fmla="*/ 117 w 462"/>
                  <a:gd name="T77" fmla="*/ 204 h 292"/>
                  <a:gd name="T78" fmla="*/ 122 w 462"/>
                  <a:gd name="T79" fmla="*/ 207 h 292"/>
                  <a:gd name="T80" fmla="*/ 131 w 462"/>
                  <a:gd name="T81" fmla="*/ 238 h 292"/>
                  <a:gd name="T82" fmla="*/ 100 w 462"/>
                  <a:gd name="T83" fmla="*/ 243 h 292"/>
                  <a:gd name="T84" fmla="*/ 72 w 462"/>
                  <a:gd name="T85" fmla="*/ 225 h 292"/>
                  <a:gd name="T86" fmla="*/ 54 w 462"/>
                  <a:gd name="T87" fmla="*/ 213 h 292"/>
                  <a:gd name="T88" fmla="*/ 36 w 462"/>
                  <a:gd name="T89" fmla="*/ 200 h 292"/>
                  <a:gd name="T90" fmla="*/ 5 w 462"/>
                  <a:gd name="T91" fmla="*/ 207 h 292"/>
                  <a:gd name="T92" fmla="*/ 12 w 462"/>
                  <a:gd name="T93" fmla="*/ 238 h 292"/>
                  <a:gd name="T94" fmla="*/ 30 w 462"/>
                  <a:gd name="T95" fmla="*/ 250 h 292"/>
                  <a:gd name="T96" fmla="*/ 48 w 462"/>
                  <a:gd name="T97" fmla="*/ 263 h 292"/>
                  <a:gd name="T98" fmla="*/ 77 w 462"/>
                  <a:gd name="T99" fmla="*/ 281 h 292"/>
                  <a:gd name="T100" fmla="*/ 113 w 462"/>
                  <a:gd name="T101" fmla="*/ 292 h 292"/>
                  <a:gd name="T102" fmla="*/ 167 w 462"/>
                  <a:gd name="T103" fmla="*/ 261 h 292"/>
                  <a:gd name="T104" fmla="*/ 176 w 462"/>
                  <a:gd name="T105" fmla="*/ 238 h 292"/>
                  <a:gd name="T106" fmla="*/ 228 w 462"/>
                  <a:gd name="T107" fmla="*/ 236 h 292"/>
                  <a:gd name="T108" fmla="*/ 262 w 462"/>
                  <a:gd name="T109" fmla="*/ 189 h 292"/>
                  <a:gd name="T110" fmla="*/ 306 w 462"/>
                  <a:gd name="T111" fmla="*/ 193 h 292"/>
                  <a:gd name="T112" fmla="*/ 343 w 462"/>
                  <a:gd name="T113" fmla="*/ 164 h 292"/>
                  <a:gd name="T114" fmla="*/ 352 w 462"/>
                  <a:gd name="T115" fmla="*/ 137 h 292"/>
                  <a:gd name="T116" fmla="*/ 424 w 462"/>
                  <a:gd name="T117" fmla="*/ 128 h 292"/>
                  <a:gd name="T118" fmla="*/ 459 w 462"/>
                  <a:gd name="T119" fmla="*/ 69 h 292"/>
                  <a:gd name="T120" fmla="*/ 437 w 462"/>
                  <a:gd name="T121"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 h="292">
                    <a:moveTo>
                      <a:pt x="437" y="7"/>
                    </a:moveTo>
                    <a:cubicBezTo>
                      <a:pt x="428" y="0"/>
                      <a:pt x="414" y="2"/>
                      <a:pt x="406" y="11"/>
                    </a:cubicBezTo>
                    <a:cubicBezTo>
                      <a:pt x="399" y="20"/>
                      <a:pt x="401" y="34"/>
                      <a:pt x="410" y="42"/>
                    </a:cubicBezTo>
                    <a:cubicBezTo>
                      <a:pt x="419" y="49"/>
                      <a:pt x="419" y="52"/>
                      <a:pt x="419" y="63"/>
                    </a:cubicBezTo>
                    <a:cubicBezTo>
                      <a:pt x="419" y="74"/>
                      <a:pt x="414" y="81"/>
                      <a:pt x="403" y="88"/>
                    </a:cubicBezTo>
                    <a:cubicBezTo>
                      <a:pt x="390" y="97"/>
                      <a:pt x="370" y="96"/>
                      <a:pt x="347" y="81"/>
                    </a:cubicBezTo>
                    <a:cubicBezTo>
                      <a:pt x="333" y="72"/>
                      <a:pt x="318" y="65"/>
                      <a:pt x="304" y="56"/>
                    </a:cubicBezTo>
                    <a:cubicBezTo>
                      <a:pt x="300" y="54"/>
                      <a:pt x="300" y="54"/>
                      <a:pt x="300" y="54"/>
                    </a:cubicBezTo>
                    <a:cubicBezTo>
                      <a:pt x="288" y="47"/>
                      <a:pt x="277" y="42"/>
                      <a:pt x="264" y="34"/>
                    </a:cubicBezTo>
                    <a:cubicBezTo>
                      <a:pt x="253" y="29"/>
                      <a:pt x="241" y="33"/>
                      <a:pt x="234" y="43"/>
                    </a:cubicBezTo>
                    <a:cubicBezTo>
                      <a:pt x="232" y="45"/>
                      <a:pt x="232" y="49"/>
                      <a:pt x="230" y="52"/>
                    </a:cubicBezTo>
                    <a:cubicBezTo>
                      <a:pt x="228" y="61"/>
                      <a:pt x="234" y="70"/>
                      <a:pt x="241" y="74"/>
                    </a:cubicBezTo>
                    <a:cubicBezTo>
                      <a:pt x="253" y="81"/>
                      <a:pt x="266" y="88"/>
                      <a:pt x="277" y="96"/>
                    </a:cubicBezTo>
                    <a:cubicBezTo>
                      <a:pt x="293" y="105"/>
                      <a:pt x="293" y="105"/>
                      <a:pt x="293" y="105"/>
                    </a:cubicBezTo>
                    <a:cubicBezTo>
                      <a:pt x="302" y="110"/>
                      <a:pt x="316" y="121"/>
                      <a:pt x="306" y="137"/>
                    </a:cubicBezTo>
                    <a:cubicBezTo>
                      <a:pt x="302" y="142"/>
                      <a:pt x="298" y="144"/>
                      <a:pt x="295" y="146"/>
                    </a:cubicBezTo>
                    <a:cubicBezTo>
                      <a:pt x="288" y="148"/>
                      <a:pt x="280" y="146"/>
                      <a:pt x="271" y="141"/>
                    </a:cubicBezTo>
                    <a:cubicBezTo>
                      <a:pt x="250" y="128"/>
                      <a:pt x="250" y="128"/>
                      <a:pt x="250" y="128"/>
                    </a:cubicBezTo>
                    <a:cubicBezTo>
                      <a:pt x="241" y="123"/>
                      <a:pt x="234" y="117"/>
                      <a:pt x="225" y="112"/>
                    </a:cubicBezTo>
                    <a:cubicBezTo>
                      <a:pt x="219" y="108"/>
                      <a:pt x="216" y="106"/>
                      <a:pt x="210" y="103"/>
                    </a:cubicBezTo>
                    <a:cubicBezTo>
                      <a:pt x="208" y="103"/>
                      <a:pt x="208" y="103"/>
                      <a:pt x="208" y="103"/>
                    </a:cubicBezTo>
                    <a:cubicBezTo>
                      <a:pt x="205" y="101"/>
                      <a:pt x="201" y="97"/>
                      <a:pt x="198" y="96"/>
                    </a:cubicBezTo>
                    <a:cubicBezTo>
                      <a:pt x="196" y="94"/>
                      <a:pt x="194" y="94"/>
                      <a:pt x="194" y="94"/>
                    </a:cubicBezTo>
                    <a:cubicBezTo>
                      <a:pt x="192" y="92"/>
                      <a:pt x="192" y="92"/>
                      <a:pt x="192" y="92"/>
                    </a:cubicBezTo>
                    <a:cubicBezTo>
                      <a:pt x="181" y="87"/>
                      <a:pt x="169" y="90"/>
                      <a:pt x="162" y="101"/>
                    </a:cubicBezTo>
                    <a:cubicBezTo>
                      <a:pt x="156" y="112"/>
                      <a:pt x="160" y="124"/>
                      <a:pt x="171" y="132"/>
                    </a:cubicBezTo>
                    <a:cubicBezTo>
                      <a:pt x="181" y="137"/>
                      <a:pt x="192" y="144"/>
                      <a:pt x="203" y="150"/>
                    </a:cubicBezTo>
                    <a:cubicBezTo>
                      <a:pt x="205" y="151"/>
                      <a:pt x="205" y="151"/>
                      <a:pt x="205" y="151"/>
                    </a:cubicBezTo>
                    <a:cubicBezTo>
                      <a:pt x="207" y="153"/>
                      <a:pt x="208" y="153"/>
                      <a:pt x="210" y="155"/>
                    </a:cubicBezTo>
                    <a:cubicBezTo>
                      <a:pt x="221" y="162"/>
                      <a:pt x="221" y="169"/>
                      <a:pt x="221" y="177"/>
                    </a:cubicBezTo>
                    <a:cubicBezTo>
                      <a:pt x="219" y="184"/>
                      <a:pt x="216" y="191"/>
                      <a:pt x="210" y="193"/>
                    </a:cubicBezTo>
                    <a:cubicBezTo>
                      <a:pt x="205" y="196"/>
                      <a:pt x="196" y="195"/>
                      <a:pt x="189" y="191"/>
                    </a:cubicBezTo>
                    <a:cubicBezTo>
                      <a:pt x="178" y="186"/>
                      <a:pt x="167" y="178"/>
                      <a:pt x="158" y="173"/>
                    </a:cubicBezTo>
                    <a:cubicBezTo>
                      <a:pt x="147" y="166"/>
                      <a:pt x="133" y="159"/>
                      <a:pt x="120" y="151"/>
                    </a:cubicBezTo>
                    <a:cubicBezTo>
                      <a:pt x="109" y="146"/>
                      <a:pt x="97" y="150"/>
                      <a:pt x="90" y="160"/>
                    </a:cubicBezTo>
                    <a:cubicBezTo>
                      <a:pt x="84" y="171"/>
                      <a:pt x="88" y="184"/>
                      <a:pt x="99" y="191"/>
                    </a:cubicBezTo>
                    <a:cubicBezTo>
                      <a:pt x="100" y="193"/>
                      <a:pt x="100" y="193"/>
                      <a:pt x="100" y="193"/>
                    </a:cubicBezTo>
                    <a:cubicBezTo>
                      <a:pt x="100" y="195"/>
                      <a:pt x="102" y="195"/>
                      <a:pt x="104" y="195"/>
                    </a:cubicBezTo>
                    <a:cubicBezTo>
                      <a:pt x="108" y="198"/>
                      <a:pt x="113" y="200"/>
                      <a:pt x="117" y="204"/>
                    </a:cubicBezTo>
                    <a:cubicBezTo>
                      <a:pt x="118" y="205"/>
                      <a:pt x="120" y="205"/>
                      <a:pt x="122" y="207"/>
                    </a:cubicBezTo>
                    <a:cubicBezTo>
                      <a:pt x="135" y="214"/>
                      <a:pt x="138" y="227"/>
                      <a:pt x="131" y="238"/>
                    </a:cubicBezTo>
                    <a:cubicBezTo>
                      <a:pt x="124" y="249"/>
                      <a:pt x="113" y="250"/>
                      <a:pt x="100" y="243"/>
                    </a:cubicBezTo>
                    <a:cubicBezTo>
                      <a:pt x="91" y="238"/>
                      <a:pt x="81" y="232"/>
                      <a:pt x="72" y="225"/>
                    </a:cubicBezTo>
                    <a:cubicBezTo>
                      <a:pt x="70" y="223"/>
                      <a:pt x="61" y="218"/>
                      <a:pt x="54" y="213"/>
                    </a:cubicBezTo>
                    <a:cubicBezTo>
                      <a:pt x="45" y="207"/>
                      <a:pt x="37" y="200"/>
                      <a:pt x="36" y="200"/>
                    </a:cubicBezTo>
                    <a:cubicBezTo>
                      <a:pt x="25" y="195"/>
                      <a:pt x="12" y="198"/>
                      <a:pt x="5" y="207"/>
                    </a:cubicBezTo>
                    <a:cubicBezTo>
                      <a:pt x="0" y="218"/>
                      <a:pt x="1" y="231"/>
                      <a:pt x="12" y="238"/>
                    </a:cubicBezTo>
                    <a:cubicBezTo>
                      <a:pt x="14" y="240"/>
                      <a:pt x="23" y="245"/>
                      <a:pt x="30" y="250"/>
                    </a:cubicBezTo>
                    <a:cubicBezTo>
                      <a:pt x="39" y="258"/>
                      <a:pt x="46" y="261"/>
                      <a:pt x="48" y="263"/>
                    </a:cubicBezTo>
                    <a:cubicBezTo>
                      <a:pt x="59" y="268"/>
                      <a:pt x="68" y="276"/>
                      <a:pt x="77" y="281"/>
                    </a:cubicBezTo>
                    <a:cubicBezTo>
                      <a:pt x="88" y="288"/>
                      <a:pt x="100" y="292"/>
                      <a:pt x="113" y="292"/>
                    </a:cubicBezTo>
                    <a:cubicBezTo>
                      <a:pt x="136" y="292"/>
                      <a:pt x="156" y="281"/>
                      <a:pt x="167" y="261"/>
                    </a:cubicBezTo>
                    <a:cubicBezTo>
                      <a:pt x="171" y="254"/>
                      <a:pt x="174" y="247"/>
                      <a:pt x="176" y="238"/>
                    </a:cubicBezTo>
                    <a:cubicBezTo>
                      <a:pt x="194" y="245"/>
                      <a:pt x="212" y="243"/>
                      <a:pt x="228" y="236"/>
                    </a:cubicBezTo>
                    <a:cubicBezTo>
                      <a:pt x="246" y="227"/>
                      <a:pt x="259" y="211"/>
                      <a:pt x="262" y="189"/>
                    </a:cubicBezTo>
                    <a:cubicBezTo>
                      <a:pt x="277" y="195"/>
                      <a:pt x="291" y="196"/>
                      <a:pt x="306" y="193"/>
                    </a:cubicBezTo>
                    <a:cubicBezTo>
                      <a:pt x="322" y="189"/>
                      <a:pt x="334" y="178"/>
                      <a:pt x="343" y="164"/>
                    </a:cubicBezTo>
                    <a:cubicBezTo>
                      <a:pt x="349" y="155"/>
                      <a:pt x="352" y="146"/>
                      <a:pt x="352" y="137"/>
                    </a:cubicBezTo>
                    <a:cubicBezTo>
                      <a:pt x="379" y="146"/>
                      <a:pt x="405" y="142"/>
                      <a:pt x="424" y="128"/>
                    </a:cubicBezTo>
                    <a:cubicBezTo>
                      <a:pt x="446" y="114"/>
                      <a:pt x="459" y="92"/>
                      <a:pt x="459" y="69"/>
                    </a:cubicBezTo>
                    <a:cubicBezTo>
                      <a:pt x="462" y="40"/>
                      <a:pt x="455" y="24"/>
                      <a:pt x="43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solidFill>
                    <a:srgbClr val="595959"/>
                  </a:solidFill>
                </a:endParaRPr>
              </a:p>
            </p:txBody>
          </p:sp>
          <p:sp>
            <p:nvSpPr>
              <p:cNvPr id="38" name="Freeform 6"/>
              <p:cNvSpPr>
                <a:spLocks noEditPoints="1"/>
              </p:cNvSpPr>
              <p:nvPr/>
            </p:nvSpPr>
            <p:spPr bwMode="auto">
              <a:xfrm>
                <a:off x="1316" y="2802"/>
                <a:ext cx="278" cy="158"/>
              </a:xfrm>
              <a:custGeom>
                <a:avLst/>
                <a:gdLst>
                  <a:gd name="T0" fmla="*/ 794 w 801"/>
                  <a:gd name="T1" fmla="*/ 306 h 454"/>
                  <a:gd name="T2" fmla="*/ 650 w 801"/>
                  <a:gd name="T3" fmla="*/ 16 h 454"/>
                  <a:gd name="T4" fmla="*/ 625 w 801"/>
                  <a:gd name="T5" fmla="*/ 9 h 454"/>
                  <a:gd name="T6" fmla="*/ 553 w 801"/>
                  <a:gd name="T7" fmla="*/ 52 h 454"/>
                  <a:gd name="T8" fmla="*/ 544 w 801"/>
                  <a:gd name="T9" fmla="*/ 81 h 454"/>
                  <a:gd name="T10" fmla="*/ 549 w 801"/>
                  <a:gd name="T11" fmla="*/ 92 h 454"/>
                  <a:gd name="T12" fmla="*/ 536 w 801"/>
                  <a:gd name="T13" fmla="*/ 99 h 454"/>
                  <a:gd name="T14" fmla="*/ 338 w 801"/>
                  <a:gd name="T15" fmla="*/ 49 h 454"/>
                  <a:gd name="T16" fmla="*/ 200 w 801"/>
                  <a:gd name="T17" fmla="*/ 65 h 454"/>
                  <a:gd name="T18" fmla="*/ 38 w 801"/>
                  <a:gd name="T19" fmla="*/ 200 h 454"/>
                  <a:gd name="T20" fmla="*/ 90 w 801"/>
                  <a:gd name="T21" fmla="*/ 263 h 454"/>
                  <a:gd name="T22" fmla="*/ 261 w 801"/>
                  <a:gd name="T23" fmla="*/ 227 h 454"/>
                  <a:gd name="T24" fmla="*/ 391 w 801"/>
                  <a:gd name="T25" fmla="*/ 308 h 454"/>
                  <a:gd name="T26" fmla="*/ 578 w 801"/>
                  <a:gd name="T27" fmla="*/ 420 h 454"/>
                  <a:gd name="T28" fmla="*/ 626 w 801"/>
                  <a:gd name="T29" fmla="*/ 448 h 454"/>
                  <a:gd name="T30" fmla="*/ 689 w 801"/>
                  <a:gd name="T31" fmla="*/ 371 h 454"/>
                  <a:gd name="T32" fmla="*/ 700 w 801"/>
                  <a:gd name="T33" fmla="*/ 384 h 454"/>
                  <a:gd name="T34" fmla="*/ 711 w 801"/>
                  <a:gd name="T35" fmla="*/ 378 h 454"/>
                  <a:gd name="T36" fmla="*/ 787 w 801"/>
                  <a:gd name="T37" fmla="*/ 333 h 454"/>
                  <a:gd name="T38" fmla="*/ 794 w 801"/>
                  <a:gd name="T39" fmla="*/ 306 h 454"/>
                  <a:gd name="T40" fmla="*/ 715 w 801"/>
                  <a:gd name="T41" fmla="*/ 324 h 454"/>
                  <a:gd name="T42" fmla="*/ 693 w 801"/>
                  <a:gd name="T43" fmla="*/ 301 h 454"/>
                  <a:gd name="T44" fmla="*/ 657 w 801"/>
                  <a:gd name="T45" fmla="*/ 342 h 454"/>
                  <a:gd name="T46" fmla="*/ 632 w 801"/>
                  <a:gd name="T47" fmla="*/ 376 h 454"/>
                  <a:gd name="T48" fmla="*/ 619 w 801"/>
                  <a:gd name="T49" fmla="*/ 394 h 454"/>
                  <a:gd name="T50" fmla="*/ 616 w 801"/>
                  <a:gd name="T51" fmla="*/ 393 h 454"/>
                  <a:gd name="T52" fmla="*/ 601 w 801"/>
                  <a:gd name="T53" fmla="*/ 384 h 454"/>
                  <a:gd name="T54" fmla="*/ 486 w 801"/>
                  <a:gd name="T55" fmla="*/ 313 h 454"/>
                  <a:gd name="T56" fmla="*/ 414 w 801"/>
                  <a:gd name="T57" fmla="*/ 270 h 454"/>
                  <a:gd name="T58" fmla="*/ 373 w 801"/>
                  <a:gd name="T59" fmla="*/ 241 h 454"/>
                  <a:gd name="T60" fmla="*/ 277 w 801"/>
                  <a:gd name="T61" fmla="*/ 186 h 454"/>
                  <a:gd name="T62" fmla="*/ 236 w 801"/>
                  <a:gd name="T63" fmla="*/ 178 h 454"/>
                  <a:gd name="T64" fmla="*/ 151 w 801"/>
                  <a:gd name="T65" fmla="*/ 202 h 454"/>
                  <a:gd name="T66" fmla="*/ 94 w 801"/>
                  <a:gd name="T67" fmla="*/ 218 h 454"/>
                  <a:gd name="T68" fmla="*/ 85 w 801"/>
                  <a:gd name="T69" fmla="*/ 216 h 454"/>
                  <a:gd name="T70" fmla="*/ 229 w 801"/>
                  <a:gd name="T71" fmla="*/ 96 h 454"/>
                  <a:gd name="T72" fmla="*/ 331 w 801"/>
                  <a:gd name="T73" fmla="*/ 88 h 454"/>
                  <a:gd name="T74" fmla="*/ 387 w 801"/>
                  <a:gd name="T75" fmla="*/ 115 h 454"/>
                  <a:gd name="T76" fmla="*/ 493 w 801"/>
                  <a:gd name="T77" fmla="*/ 153 h 454"/>
                  <a:gd name="T78" fmla="*/ 560 w 801"/>
                  <a:gd name="T79" fmla="*/ 133 h 454"/>
                  <a:gd name="T80" fmla="*/ 571 w 801"/>
                  <a:gd name="T81" fmla="*/ 126 h 454"/>
                  <a:gd name="T82" fmla="*/ 607 w 801"/>
                  <a:gd name="T83" fmla="*/ 106 h 454"/>
                  <a:gd name="T84" fmla="*/ 594 w 801"/>
                  <a:gd name="T85" fmla="*/ 78 h 454"/>
                  <a:gd name="T86" fmla="*/ 625 w 801"/>
                  <a:gd name="T87" fmla="*/ 60 h 454"/>
                  <a:gd name="T88" fmla="*/ 652 w 801"/>
                  <a:gd name="T89" fmla="*/ 112 h 454"/>
                  <a:gd name="T90" fmla="*/ 747 w 801"/>
                  <a:gd name="T91" fmla="*/ 304 h 454"/>
                  <a:gd name="T92" fmla="*/ 715 w 801"/>
                  <a:gd name="T93" fmla="*/ 32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1" h="454">
                    <a:moveTo>
                      <a:pt x="794" y="306"/>
                    </a:moveTo>
                    <a:cubicBezTo>
                      <a:pt x="745" y="209"/>
                      <a:pt x="698" y="114"/>
                      <a:pt x="650" y="16"/>
                    </a:cubicBezTo>
                    <a:cubicBezTo>
                      <a:pt x="643" y="2"/>
                      <a:pt x="639" y="0"/>
                      <a:pt x="625" y="9"/>
                    </a:cubicBezTo>
                    <a:cubicBezTo>
                      <a:pt x="601" y="24"/>
                      <a:pt x="578" y="38"/>
                      <a:pt x="553" y="52"/>
                    </a:cubicBezTo>
                    <a:cubicBezTo>
                      <a:pt x="538" y="61"/>
                      <a:pt x="536" y="65"/>
                      <a:pt x="544" y="81"/>
                    </a:cubicBezTo>
                    <a:cubicBezTo>
                      <a:pt x="545" y="85"/>
                      <a:pt x="547" y="88"/>
                      <a:pt x="549" y="92"/>
                    </a:cubicBezTo>
                    <a:cubicBezTo>
                      <a:pt x="545" y="94"/>
                      <a:pt x="540" y="97"/>
                      <a:pt x="536" y="99"/>
                    </a:cubicBezTo>
                    <a:cubicBezTo>
                      <a:pt x="463" y="144"/>
                      <a:pt x="407" y="63"/>
                      <a:pt x="338" y="49"/>
                    </a:cubicBezTo>
                    <a:cubicBezTo>
                      <a:pt x="297" y="40"/>
                      <a:pt x="236" y="36"/>
                      <a:pt x="200" y="65"/>
                    </a:cubicBezTo>
                    <a:cubicBezTo>
                      <a:pt x="146" y="108"/>
                      <a:pt x="92" y="153"/>
                      <a:pt x="38" y="200"/>
                    </a:cubicBezTo>
                    <a:cubicBezTo>
                      <a:pt x="0" y="232"/>
                      <a:pt x="59" y="259"/>
                      <a:pt x="90" y="263"/>
                    </a:cubicBezTo>
                    <a:cubicBezTo>
                      <a:pt x="155" y="268"/>
                      <a:pt x="200" y="205"/>
                      <a:pt x="261" y="227"/>
                    </a:cubicBezTo>
                    <a:cubicBezTo>
                      <a:pt x="310" y="245"/>
                      <a:pt x="347" y="283"/>
                      <a:pt x="391" y="308"/>
                    </a:cubicBezTo>
                    <a:cubicBezTo>
                      <a:pt x="454" y="346"/>
                      <a:pt x="515" y="382"/>
                      <a:pt x="578" y="420"/>
                    </a:cubicBezTo>
                    <a:cubicBezTo>
                      <a:pt x="594" y="429"/>
                      <a:pt x="610" y="439"/>
                      <a:pt x="626" y="448"/>
                    </a:cubicBezTo>
                    <a:cubicBezTo>
                      <a:pt x="630" y="454"/>
                      <a:pt x="675" y="387"/>
                      <a:pt x="689" y="371"/>
                    </a:cubicBezTo>
                    <a:cubicBezTo>
                      <a:pt x="691" y="376"/>
                      <a:pt x="697" y="380"/>
                      <a:pt x="700" y="384"/>
                    </a:cubicBezTo>
                    <a:cubicBezTo>
                      <a:pt x="706" y="382"/>
                      <a:pt x="709" y="380"/>
                      <a:pt x="711" y="378"/>
                    </a:cubicBezTo>
                    <a:cubicBezTo>
                      <a:pt x="736" y="364"/>
                      <a:pt x="761" y="348"/>
                      <a:pt x="787" y="333"/>
                    </a:cubicBezTo>
                    <a:cubicBezTo>
                      <a:pt x="799" y="326"/>
                      <a:pt x="801" y="319"/>
                      <a:pt x="794" y="306"/>
                    </a:cubicBezTo>
                    <a:close/>
                    <a:moveTo>
                      <a:pt x="715" y="324"/>
                    </a:moveTo>
                    <a:cubicBezTo>
                      <a:pt x="693" y="301"/>
                      <a:pt x="693" y="301"/>
                      <a:pt x="693" y="301"/>
                    </a:cubicBezTo>
                    <a:cubicBezTo>
                      <a:pt x="657" y="342"/>
                      <a:pt x="657" y="342"/>
                      <a:pt x="657" y="342"/>
                    </a:cubicBezTo>
                    <a:cubicBezTo>
                      <a:pt x="652" y="349"/>
                      <a:pt x="643" y="362"/>
                      <a:pt x="632" y="376"/>
                    </a:cubicBezTo>
                    <a:cubicBezTo>
                      <a:pt x="628" y="382"/>
                      <a:pt x="623" y="387"/>
                      <a:pt x="619" y="394"/>
                    </a:cubicBezTo>
                    <a:cubicBezTo>
                      <a:pt x="617" y="394"/>
                      <a:pt x="617" y="393"/>
                      <a:pt x="616" y="393"/>
                    </a:cubicBezTo>
                    <a:cubicBezTo>
                      <a:pt x="610" y="389"/>
                      <a:pt x="607" y="387"/>
                      <a:pt x="601" y="384"/>
                    </a:cubicBezTo>
                    <a:cubicBezTo>
                      <a:pt x="486" y="313"/>
                      <a:pt x="486" y="313"/>
                      <a:pt x="486" y="313"/>
                    </a:cubicBezTo>
                    <a:cubicBezTo>
                      <a:pt x="414" y="270"/>
                      <a:pt x="414" y="270"/>
                      <a:pt x="414" y="270"/>
                    </a:cubicBezTo>
                    <a:cubicBezTo>
                      <a:pt x="400" y="261"/>
                      <a:pt x="387" y="252"/>
                      <a:pt x="373" y="241"/>
                    </a:cubicBezTo>
                    <a:cubicBezTo>
                      <a:pt x="344" y="220"/>
                      <a:pt x="315" y="198"/>
                      <a:pt x="277" y="186"/>
                    </a:cubicBezTo>
                    <a:cubicBezTo>
                      <a:pt x="265" y="180"/>
                      <a:pt x="250" y="178"/>
                      <a:pt x="236" y="178"/>
                    </a:cubicBezTo>
                    <a:cubicBezTo>
                      <a:pt x="203" y="178"/>
                      <a:pt x="176" y="191"/>
                      <a:pt x="151" y="202"/>
                    </a:cubicBezTo>
                    <a:cubicBezTo>
                      <a:pt x="130" y="211"/>
                      <a:pt x="112" y="220"/>
                      <a:pt x="94" y="218"/>
                    </a:cubicBezTo>
                    <a:cubicBezTo>
                      <a:pt x="92" y="218"/>
                      <a:pt x="88" y="218"/>
                      <a:pt x="85" y="216"/>
                    </a:cubicBezTo>
                    <a:cubicBezTo>
                      <a:pt x="131" y="175"/>
                      <a:pt x="180" y="135"/>
                      <a:pt x="229" y="96"/>
                    </a:cubicBezTo>
                    <a:cubicBezTo>
                      <a:pt x="245" y="83"/>
                      <a:pt x="286" y="79"/>
                      <a:pt x="331" y="88"/>
                    </a:cubicBezTo>
                    <a:cubicBezTo>
                      <a:pt x="349" y="92"/>
                      <a:pt x="367" y="103"/>
                      <a:pt x="387" y="115"/>
                    </a:cubicBezTo>
                    <a:cubicBezTo>
                      <a:pt x="418" y="133"/>
                      <a:pt x="452" y="153"/>
                      <a:pt x="493" y="153"/>
                    </a:cubicBezTo>
                    <a:cubicBezTo>
                      <a:pt x="517" y="153"/>
                      <a:pt x="538" y="146"/>
                      <a:pt x="560" y="133"/>
                    </a:cubicBezTo>
                    <a:cubicBezTo>
                      <a:pt x="563" y="132"/>
                      <a:pt x="567" y="130"/>
                      <a:pt x="571" y="126"/>
                    </a:cubicBezTo>
                    <a:cubicBezTo>
                      <a:pt x="607" y="106"/>
                      <a:pt x="607" y="106"/>
                      <a:pt x="607" y="106"/>
                    </a:cubicBezTo>
                    <a:cubicBezTo>
                      <a:pt x="594" y="78"/>
                      <a:pt x="594" y="78"/>
                      <a:pt x="594" y="78"/>
                    </a:cubicBezTo>
                    <a:cubicBezTo>
                      <a:pt x="605" y="72"/>
                      <a:pt x="614" y="65"/>
                      <a:pt x="625" y="60"/>
                    </a:cubicBezTo>
                    <a:cubicBezTo>
                      <a:pt x="652" y="112"/>
                      <a:pt x="652" y="112"/>
                      <a:pt x="652" y="112"/>
                    </a:cubicBezTo>
                    <a:cubicBezTo>
                      <a:pt x="684" y="177"/>
                      <a:pt x="715" y="240"/>
                      <a:pt x="747" y="304"/>
                    </a:cubicBezTo>
                    <a:cubicBezTo>
                      <a:pt x="734" y="312"/>
                      <a:pt x="725" y="319"/>
                      <a:pt x="715" y="3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solidFill>
                    <a:srgbClr val="595959"/>
                  </a:solidFill>
                </a:endParaRPr>
              </a:p>
            </p:txBody>
          </p:sp>
          <p:sp>
            <p:nvSpPr>
              <p:cNvPr id="39" name="Freeform 7"/>
              <p:cNvSpPr>
                <a:spLocks/>
              </p:cNvSpPr>
              <p:nvPr/>
            </p:nvSpPr>
            <p:spPr bwMode="auto">
              <a:xfrm>
                <a:off x="1213" y="2800"/>
                <a:ext cx="155" cy="158"/>
              </a:xfrm>
              <a:custGeom>
                <a:avLst/>
                <a:gdLst>
                  <a:gd name="T0" fmla="*/ 148 w 447"/>
                  <a:gd name="T1" fmla="*/ 372 h 453"/>
                  <a:gd name="T2" fmla="*/ 117 w 447"/>
                  <a:gd name="T3" fmla="*/ 353 h 453"/>
                  <a:gd name="T4" fmla="*/ 110 w 447"/>
                  <a:gd name="T5" fmla="*/ 347 h 453"/>
                  <a:gd name="T6" fmla="*/ 52 w 447"/>
                  <a:gd name="T7" fmla="*/ 315 h 453"/>
                  <a:gd name="T8" fmla="*/ 54 w 447"/>
                  <a:gd name="T9" fmla="*/ 311 h 453"/>
                  <a:gd name="T10" fmla="*/ 60 w 447"/>
                  <a:gd name="T11" fmla="*/ 302 h 453"/>
                  <a:gd name="T12" fmla="*/ 175 w 447"/>
                  <a:gd name="T13" fmla="*/ 70 h 453"/>
                  <a:gd name="T14" fmla="*/ 178 w 447"/>
                  <a:gd name="T15" fmla="*/ 61 h 453"/>
                  <a:gd name="T16" fmla="*/ 184 w 447"/>
                  <a:gd name="T17" fmla="*/ 50 h 453"/>
                  <a:gd name="T18" fmla="*/ 223 w 447"/>
                  <a:gd name="T19" fmla="*/ 77 h 453"/>
                  <a:gd name="T20" fmla="*/ 313 w 447"/>
                  <a:gd name="T21" fmla="*/ 124 h 453"/>
                  <a:gd name="T22" fmla="*/ 373 w 447"/>
                  <a:gd name="T23" fmla="*/ 113 h 453"/>
                  <a:gd name="T24" fmla="*/ 409 w 447"/>
                  <a:gd name="T25" fmla="*/ 90 h 453"/>
                  <a:gd name="T26" fmla="*/ 425 w 447"/>
                  <a:gd name="T27" fmla="*/ 79 h 453"/>
                  <a:gd name="T28" fmla="*/ 430 w 447"/>
                  <a:gd name="T29" fmla="*/ 75 h 453"/>
                  <a:gd name="T30" fmla="*/ 441 w 447"/>
                  <a:gd name="T31" fmla="*/ 47 h 453"/>
                  <a:gd name="T32" fmla="*/ 412 w 447"/>
                  <a:gd name="T33" fmla="*/ 36 h 453"/>
                  <a:gd name="T34" fmla="*/ 402 w 447"/>
                  <a:gd name="T35" fmla="*/ 41 h 453"/>
                  <a:gd name="T36" fmla="*/ 385 w 447"/>
                  <a:gd name="T37" fmla="*/ 52 h 453"/>
                  <a:gd name="T38" fmla="*/ 351 w 447"/>
                  <a:gd name="T39" fmla="*/ 75 h 453"/>
                  <a:gd name="T40" fmla="*/ 322 w 447"/>
                  <a:gd name="T41" fmla="*/ 81 h 453"/>
                  <a:gd name="T42" fmla="*/ 252 w 447"/>
                  <a:gd name="T43" fmla="*/ 41 h 453"/>
                  <a:gd name="T44" fmla="*/ 202 w 447"/>
                  <a:gd name="T45" fmla="*/ 7 h 453"/>
                  <a:gd name="T46" fmla="*/ 171 w 447"/>
                  <a:gd name="T47" fmla="*/ 3 h 453"/>
                  <a:gd name="T48" fmla="*/ 141 w 447"/>
                  <a:gd name="T49" fmla="*/ 39 h 453"/>
                  <a:gd name="T50" fmla="*/ 135 w 447"/>
                  <a:gd name="T51" fmla="*/ 52 h 453"/>
                  <a:gd name="T52" fmla="*/ 20 w 447"/>
                  <a:gd name="T53" fmla="*/ 284 h 453"/>
                  <a:gd name="T54" fmla="*/ 16 w 447"/>
                  <a:gd name="T55" fmla="*/ 291 h 453"/>
                  <a:gd name="T56" fmla="*/ 7 w 447"/>
                  <a:gd name="T57" fmla="*/ 308 h 453"/>
                  <a:gd name="T58" fmla="*/ 25 w 447"/>
                  <a:gd name="T59" fmla="*/ 353 h 453"/>
                  <a:gd name="T60" fmla="*/ 87 w 447"/>
                  <a:gd name="T61" fmla="*/ 387 h 453"/>
                  <a:gd name="T62" fmla="*/ 94 w 447"/>
                  <a:gd name="T63" fmla="*/ 392 h 453"/>
                  <a:gd name="T64" fmla="*/ 121 w 447"/>
                  <a:gd name="T65" fmla="*/ 410 h 453"/>
                  <a:gd name="T66" fmla="*/ 142 w 447"/>
                  <a:gd name="T67" fmla="*/ 439 h 453"/>
                  <a:gd name="T68" fmla="*/ 162 w 447"/>
                  <a:gd name="T69" fmla="*/ 453 h 453"/>
                  <a:gd name="T70" fmla="*/ 171 w 447"/>
                  <a:gd name="T71" fmla="*/ 452 h 453"/>
                  <a:gd name="T72" fmla="*/ 184 w 447"/>
                  <a:gd name="T73" fmla="*/ 423 h 453"/>
                  <a:gd name="T74" fmla="*/ 148 w 447"/>
                  <a:gd name="T75" fmla="*/ 37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7" h="453">
                    <a:moveTo>
                      <a:pt x="148" y="372"/>
                    </a:moveTo>
                    <a:cubicBezTo>
                      <a:pt x="139" y="367"/>
                      <a:pt x="121" y="354"/>
                      <a:pt x="117" y="353"/>
                    </a:cubicBezTo>
                    <a:cubicBezTo>
                      <a:pt x="110" y="347"/>
                      <a:pt x="110" y="347"/>
                      <a:pt x="110" y="347"/>
                    </a:cubicBezTo>
                    <a:cubicBezTo>
                      <a:pt x="92" y="336"/>
                      <a:pt x="72" y="324"/>
                      <a:pt x="52" y="315"/>
                    </a:cubicBezTo>
                    <a:cubicBezTo>
                      <a:pt x="52" y="313"/>
                      <a:pt x="54" y="313"/>
                      <a:pt x="54" y="311"/>
                    </a:cubicBezTo>
                    <a:cubicBezTo>
                      <a:pt x="56" y="308"/>
                      <a:pt x="58" y="306"/>
                      <a:pt x="60" y="302"/>
                    </a:cubicBezTo>
                    <a:cubicBezTo>
                      <a:pt x="175" y="70"/>
                      <a:pt x="175" y="70"/>
                      <a:pt x="175" y="70"/>
                    </a:cubicBezTo>
                    <a:cubicBezTo>
                      <a:pt x="177" y="68"/>
                      <a:pt x="177" y="65"/>
                      <a:pt x="178" y="61"/>
                    </a:cubicBezTo>
                    <a:cubicBezTo>
                      <a:pt x="180" y="57"/>
                      <a:pt x="182" y="54"/>
                      <a:pt x="184" y="50"/>
                    </a:cubicBezTo>
                    <a:cubicBezTo>
                      <a:pt x="198" y="57"/>
                      <a:pt x="211" y="68"/>
                      <a:pt x="223" y="77"/>
                    </a:cubicBezTo>
                    <a:cubicBezTo>
                      <a:pt x="250" y="97"/>
                      <a:pt x="277" y="119"/>
                      <a:pt x="313" y="124"/>
                    </a:cubicBezTo>
                    <a:cubicBezTo>
                      <a:pt x="335" y="128"/>
                      <a:pt x="357" y="124"/>
                      <a:pt x="373" y="113"/>
                    </a:cubicBezTo>
                    <a:cubicBezTo>
                      <a:pt x="385" y="106"/>
                      <a:pt x="396" y="97"/>
                      <a:pt x="409" y="90"/>
                    </a:cubicBezTo>
                    <a:cubicBezTo>
                      <a:pt x="425" y="79"/>
                      <a:pt x="425" y="79"/>
                      <a:pt x="425" y="79"/>
                    </a:cubicBezTo>
                    <a:cubicBezTo>
                      <a:pt x="427" y="77"/>
                      <a:pt x="429" y="77"/>
                      <a:pt x="430" y="75"/>
                    </a:cubicBezTo>
                    <a:cubicBezTo>
                      <a:pt x="441" y="70"/>
                      <a:pt x="447" y="57"/>
                      <a:pt x="441" y="47"/>
                    </a:cubicBezTo>
                    <a:cubicBezTo>
                      <a:pt x="436" y="36"/>
                      <a:pt x="423" y="30"/>
                      <a:pt x="412" y="36"/>
                    </a:cubicBezTo>
                    <a:cubicBezTo>
                      <a:pt x="409" y="38"/>
                      <a:pt x="405" y="39"/>
                      <a:pt x="402" y="41"/>
                    </a:cubicBezTo>
                    <a:cubicBezTo>
                      <a:pt x="385" y="52"/>
                      <a:pt x="385" y="52"/>
                      <a:pt x="385" y="52"/>
                    </a:cubicBezTo>
                    <a:cubicBezTo>
                      <a:pt x="375" y="59"/>
                      <a:pt x="364" y="68"/>
                      <a:pt x="351" y="75"/>
                    </a:cubicBezTo>
                    <a:cubicBezTo>
                      <a:pt x="342" y="81"/>
                      <a:pt x="333" y="83"/>
                      <a:pt x="322" y="81"/>
                    </a:cubicBezTo>
                    <a:cubicBezTo>
                      <a:pt x="295" y="77"/>
                      <a:pt x="274" y="59"/>
                      <a:pt x="252" y="41"/>
                    </a:cubicBezTo>
                    <a:cubicBezTo>
                      <a:pt x="236" y="29"/>
                      <a:pt x="220" y="16"/>
                      <a:pt x="202" y="7"/>
                    </a:cubicBezTo>
                    <a:cubicBezTo>
                      <a:pt x="189" y="0"/>
                      <a:pt x="177" y="2"/>
                      <a:pt x="171" y="3"/>
                    </a:cubicBezTo>
                    <a:cubicBezTo>
                      <a:pt x="153" y="11"/>
                      <a:pt x="146" y="27"/>
                      <a:pt x="141" y="39"/>
                    </a:cubicBezTo>
                    <a:cubicBezTo>
                      <a:pt x="137" y="48"/>
                      <a:pt x="135" y="50"/>
                      <a:pt x="135" y="52"/>
                    </a:cubicBezTo>
                    <a:cubicBezTo>
                      <a:pt x="20" y="284"/>
                      <a:pt x="20" y="284"/>
                      <a:pt x="20" y="284"/>
                    </a:cubicBezTo>
                    <a:cubicBezTo>
                      <a:pt x="18" y="286"/>
                      <a:pt x="18" y="288"/>
                      <a:pt x="16" y="291"/>
                    </a:cubicBezTo>
                    <a:cubicBezTo>
                      <a:pt x="13" y="297"/>
                      <a:pt x="11" y="302"/>
                      <a:pt x="7" y="308"/>
                    </a:cubicBezTo>
                    <a:cubicBezTo>
                      <a:pt x="0" y="329"/>
                      <a:pt x="6" y="344"/>
                      <a:pt x="25" y="353"/>
                    </a:cubicBezTo>
                    <a:cubicBezTo>
                      <a:pt x="47" y="362"/>
                      <a:pt x="67" y="374"/>
                      <a:pt x="87" y="387"/>
                    </a:cubicBezTo>
                    <a:cubicBezTo>
                      <a:pt x="94" y="392"/>
                      <a:pt x="94" y="392"/>
                      <a:pt x="94" y="392"/>
                    </a:cubicBezTo>
                    <a:cubicBezTo>
                      <a:pt x="97" y="394"/>
                      <a:pt x="115" y="405"/>
                      <a:pt x="121" y="410"/>
                    </a:cubicBezTo>
                    <a:cubicBezTo>
                      <a:pt x="130" y="416"/>
                      <a:pt x="137" y="426"/>
                      <a:pt x="142" y="439"/>
                    </a:cubicBezTo>
                    <a:cubicBezTo>
                      <a:pt x="146" y="448"/>
                      <a:pt x="155" y="453"/>
                      <a:pt x="162" y="453"/>
                    </a:cubicBezTo>
                    <a:cubicBezTo>
                      <a:pt x="166" y="453"/>
                      <a:pt x="168" y="453"/>
                      <a:pt x="171" y="452"/>
                    </a:cubicBezTo>
                    <a:cubicBezTo>
                      <a:pt x="182" y="446"/>
                      <a:pt x="187" y="434"/>
                      <a:pt x="184" y="423"/>
                    </a:cubicBezTo>
                    <a:cubicBezTo>
                      <a:pt x="177" y="399"/>
                      <a:pt x="164" y="383"/>
                      <a:pt x="148" y="3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solidFill>
                    <a:srgbClr val="595959"/>
                  </a:solidFill>
                </a:endParaRPr>
              </a:p>
            </p:txBody>
          </p:sp>
          <p:sp>
            <p:nvSpPr>
              <p:cNvPr id="40" name="Freeform 8"/>
              <p:cNvSpPr>
                <a:spLocks noEditPoints="1"/>
              </p:cNvSpPr>
              <p:nvPr/>
            </p:nvSpPr>
            <p:spPr bwMode="auto">
              <a:xfrm>
                <a:off x="1278" y="2937"/>
                <a:ext cx="128" cy="108"/>
              </a:xfrm>
              <a:custGeom>
                <a:avLst/>
                <a:gdLst>
                  <a:gd name="T0" fmla="*/ 315 w 369"/>
                  <a:gd name="T1" fmla="*/ 133 h 311"/>
                  <a:gd name="T2" fmla="*/ 308 w 369"/>
                  <a:gd name="T3" fmla="*/ 119 h 311"/>
                  <a:gd name="T4" fmla="*/ 258 w 369"/>
                  <a:gd name="T5" fmla="*/ 59 h 311"/>
                  <a:gd name="T6" fmla="*/ 256 w 369"/>
                  <a:gd name="T7" fmla="*/ 49 h 311"/>
                  <a:gd name="T8" fmla="*/ 193 w 369"/>
                  <a:gd name="T9" fmla="*/ 0 h 311"/>
                  <a:gd name="T10" fmla="*/ 137 w 369"/>
                  <a:gd name="T11" fmla="*/ 36 h 311"/>
                  <a:gd name="T12" fmla="*/ 94 w 369"/>
                  <a:gd name="T13" fmla="*/ 18 h 311"/>
                  <a:gd name="T14" fmla="*/ 36 w 369"/>
                  <a:gd name="T15" fmla="*/ 52 h 311"/>
                  <a:gd name="T16" fmla="*/ 9 w 369"/>
                  <a:gd name="T17" fmla="*/ 104 h 311"/>
                  <a:gd name="T18" fmla="*/ 69 w 369"/>
                  <a:gd name="T19" fmla="*/ 194 h 311"/>
                  <a:gd name="T20" fmla="*/ 81 w 369"/>
                  <a:gd name="T21" fmla="*/ 220 h 311"/>
                  <a:gd name="T22" fmla="*/ 134 w 369"/>
                  <a:gd name="T23" fmla="*/ 243 h 311"/>
                  <a:gd name="T24" fmla="*/ 146 w 369"/>
                  <a:gd name="T25" fmla="*/ 252 h 311"/>
                  <a:gd name="T26" fmla="*/ 207 w 369"/>
                  <a:gd name="T27" fmla="*/ 277 h 311"/>
                  <a:gd name="T28" fmla="*/ 269 w 369"/>
                  <a:gd name="T29" fmla="*/ 311 h 311"/>
                  <a:gd name="T30" fmla="*/ 317 w 369"/>
                  <a:gd name="T31" fmla="*/ 284 h 311"/>
                  <a:gd name="T32" fmla="*/ 328 w 369"/>
                  <a:gd name="T33" fmla="*/ 139 h 311"/>
                  <a:gd name="T34" fmla="*/ 281 w 369"/>
                  <a:gd name="T35" fmla="*/ 259 h 311"/>
                  <a:gd name="T36" fmla="*/ 254 w 369"/>
                  <a:gd name="T37" fmla="*/ 265 h 311"/>
                  <a:gd name="T38" fmla="*/ 234 w 369"/>
                  <a:gd name="T39" fmla="*/ 238 h 311"/>
                  <a:gd name="T40" fmla="*/ 209 w 369"/>
                  <a:gd name="T41" fmla="*/ 229 h 311"/>
                  <a:gd name="T42" fmla="*/ 191 w 369"/>
                  <a:gd name="T43" fmla="*/ 232 h 311"/>
                  <a:gd name="T44" fmla="*/ 179 w 369"/>
                  <a:gd name="T45" fmla="*/ 223 h 311"/>
                  <a:gd name="T46" fmla="*/ 134 w 369"/>
                  <a:gd name="T47" fmla="*/ 198 h 311"/>
                  <a:gd name="T48" fmla="*/ 114 w 369"/>
                  <a:gd name="T49" fmla="*/ 191 h 311"/>
                  <a:gd name="T50" fmla="*/ 110 w 369"/>
                  <a:gd name="T51" fmla="*/ 176 h 311"/>
                  <a:gd name="T52" fmla="*/ 83 w 369"/>
                  <a:gd name="T53" fmla="*/ 148 h 311"/>
                  <a:gd name="T54" fmla="*/ 67 w 369"/>
                  <a:gd name="T55" fmla="*/ 151 h 311"/>
                  <a:gd name="T56" fmla="*/ 51 w 369"/>
                  <a:gd name="T57" fmla="*/ 126 h 311"/>
                  <a:gd name="T58" fmla="*/ 76 w 369"/>
                  <a:gd name="T59" fmla="*/ 77 h 311"/>
                  <a:gd name="T60" fmla="*/ 96 w 369"/>
                  <a:gd name="T61" fmla="*/ 65 h 311"/>
                  <a:gd name="T62" fmla="*/ 114 w 369"/>
                  <a:gd name="T63" fmla="*/ 76 h 311"/>
                  <a:gd name="T64" fmla="*/ 168 w 369"/>
                  <a:gd name="T65" fmla="*/ 76 h 311"/>
                  <a:gd name="T66" fmla="*/ 195 w 369"/>
                  <a:gd name="T67" fmla="*/ 45 h 311"/>
                  <a:gd name="T68" fmla="*/ 215 w 369"/>
                  <a:gd name="T69" fmla="*/ 61 h 311"/>
                  <a:gd name="T70" fmla="*/ 247 w 369"/>
                  <a:gd name="T71" fmla="*/ 104 h 311"/>
                  <a:gd name="T72" fmla="*/ 263 w 369"/>
                  <a:gd name="T73" fmla="*/ 122 h 311"/>
                  <a:gd name="T74" fmla="*/ 297 w 369"/>
                  <a:gd name="T75" fmla="*/ 175 h 311"/>
                  <a:gd name="T76" fmla="*/ 314 w 369"/>
                  <a:gd name="T77" fmla="*/ 20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311">
                    <a:moveTo>
                      <a:pt x="328" y="139"/>
                    </a:moveTo>
                    <a:cubicBezTo>
                      <a:pt x="324" y="137"/>
                      <a:pt x="319" y="135"/>
                      <a:pt x="315" y="133"/>
                    </a:cubicBezTo>
                    <a:cubicBezTo>
                      <a:pt x="314" y="133"/>
                      <a:pt x="310" y="131"/>
                      <a:pt x="310" y="131"/>
                    </a:cubicBezTo>
                    <a:cubicBezTo>
                      <a:pt x="310" y="128"/>
                      <a:pt x="308" y="122"/>
                      <a:pt x="308" y="119"/>
                    </a:cubicBezTo>
                    <a:cubicBezTo>
                      <a:pt x="306" y="103"/>
                      <a:pt x="306" y="81"/>
                      <a:pt x="278" y="67"/>
                    </a:cubicBezTo>
                    <a:cubicBezTo>
                      <a:pt x="272" y="63"/>
                      <a:pt x="265" y="61"/>
                      <a:pt x="258" y="59"/>
                    </a:cubicBezTo>
                    <a:cubicBezTo>
                      <a:pt x="258" y="58"/>
                      <a:pt x="258" y="58"/>
                      <a:pt x="258" y="58"/>
                    </a:cubicBezTo>
                    <a:cubicBezTo>
                      <a:pt x="258" y="54"/>
                      <a:pt x="258" y="50"/>
                      <a:pt x="256" y="49"/>
                    </a:cubicBezTo>
                    <a:cubicBezTo>
                      <a:pt x="251" y="32"/>
                      <a:pt x="240" y="18"/>
                      <a:pt x="225" y="9"/>
                    </a:cubicBezTo>
                    <a:cubicBezTo>
                      <a:pt x="216" y="4"/>
                      <a:pt x="204" y="0"/>
                      <a:pt x="193" y="0"/>
                    </a:cubicBezTo>
                    <a:cubicBezTo>
                      <a:pt x="171" y="0"/>
                      <a:pt x="152" y="11"/>
                      <a:pt x="141" y="29"/>
                    </a:cubicBezTo>
                    <a:cubicBezTo>
                      <a:pt x="137" y="36"/>
                      <a:pt x="137" y="36"/>
                      <a:pt x="137" y="36"/>
                    </a:cubicBezTo>
                    <a:cubicBezTo>
                      <a:pt x="134" y="32"/>
                      <a:pt x="130" y="29"/>
                      <a:pt x="125" y="27"/>
                    </a:cubicBezTo>
                    <a:cubicBezTo>
                      <a:pt x="117" y="22"/>
                      <a:pt x="107" y="18"/>
                      <a:pt x="94" y="18"/>
                    </a:cubicBezTo>
                    <a:cubicBezTo>
                      <a:pt x="71" y="18"/>
                      <a:pt x="49" y="29"/>
                      <a:pt x="40" y="45"/>
                    </a:cubicBezTo>
                    <a:cubicBezTo>
                      <a:pt x="36" y="52"/>
                      <a:pt x="36" y="52"/>
                      <a:pt x="36" y="52"/>
                    </a:cubicBezTo>
                    <a:cubicBezTo>
                      <a:pt x="24" y="72"/>
                      <a:pt x="24" y="72"/>
                      <a:pt x="17" y="88"/>
                    </a:cubicBezTo>
                    <a:cubicBezTo>
                      <a:pt x="9" y="104"/>
                      <a:pt x="9" y="104"/>
                      <a:pt x="9" y="104"/>
                    </a:cubicBezTo>
                    <a:cubicBezTo>
                      <a:pt x="0" y="124"/>
                      <a:pt x="0" y="146"/>
                      <a:pt x="13" y="164"/>
                    </a:cubicBezTo>
                    <a:cubicBezTo>
                      <a:pt x="26" y="184"/>
                      <a:pt x="45" y="194"/>
                      <a:pt x="69" y="194"/>
                    </a:cubicBezTo>
                    <a:cubicBezTo>
                      <a:pt x="71" y="194"/>
                      <a:pt x="71" y="194"/>
                      <a:pt x="71" y="194"/>
                    </a:cubicBezTo>
                    <a:cubicBezTo>
                      <a:pt x="72" y="202"/>
                      <a:pt x="74" y="211"/>
                      <a:pt x="81" y="220"/>
                    </a:cubicBezTo>
                    <a:cubicBezTo>
                      <a:pt x="94" y="236"/>
                      <a:pt x="112" y="243"/>
                      <a:pt x="132" y="243"/>
                    </a:cubicBezTo>
                    <a:cubicBezTo>
                      <a:pt x="134" y="243"/>
                      <a:pt x="134" y="243"/>
                      <a:pt x="134" y="243"/>
                    </a:cubicBezTo>
                    <a:cubicBezTo>
                      <a:pt x="135" y="243"/>
                      <a:pt x="139" y="243"/>
                      <a:pt x="141" y="241"/>
                    </a:cubicBezTo>
                    <a:cubicBezTo>
                      <a:pt x="143" y="245"/>
                      <a:pt x="143" y="248"/>
                      <a:pt x="146" y="252"/>
                    </a:cubicBezTo>
                    <a:cubicBezTo>
                      <a:pt x="153" y="263"/>
                      <a:pt x="166" y="272"/>
                      <a:pt x="180" y="275"/>
                    </a:cubicBezTo>
                    <a:cubicBezTo>
                      <a:pt x="189" y="279"/>
                      <a:pt x="198" y="279"/>
                      <a:pt x="207" y="277"/>
                    </a:cubicBezTo>
                    <a:cubicBezTo>
                      <a:pt x="216" y="290"/>
                      <a:pt x="231" y="299"/>
                      <a:pt x="233" y="301"/>
                    </a:cubicBezTo>
                    <a:cubicBezTo>
                      <a:pt x="243" y="308"/>
                      <a:pt x="256" y="311"/>
                      <a:pt x="269" y="311"/>
                    </a:cubicBezTo>
                    <a:cubicBezTo>
                      <a:pt x="269" y="311"/>
                      <a:pt x="269" y="311"/>
                      <a:pt x="269" y="311"/>
                    </a:cubicBezTo>
                    <a:cubicBezTo>
                      <a:pt x="288" y="311"/>
                      <a:pt x="305" y="302"/>
                      <a:pt x="317" y="284"/>
                    </a:cubicBezTo>
                    <a:cubicBezTo>
                      <a:pt x="332" y="265"/>
                      <a:pt x="342" y="243"/>
                      <a:pt x="353" y="221"/>
                    </a:cubicBezTo>
                    <a:cubicBezTo>
                      <a:pt x="369" y="193"/>
                      <a:pt x="359" y="157"/>
                      <a:pt x="328" y="139"/>
                    </a:cubicBezTo>
                    <a:close/>
                    <a:moveTo>
                      <a:pt x="314" y="203"/>
                    </a:moveTo>
                    <a:cubicBezTo>
                      <a:pt x="305" y="223"/>
                      <a:pt x="294" y="243"/>
                      <a:pt x="281" y="259"/>
                    </a:cubicBezTo>
                    <a:cubicBezTo>
                      <a:pt x="276" y="268"/>
                      <a:pt x="269" y="268"/>
                      <a:pt x="267" y="268"/>
                    </a:cubicBezTo>
                    <a:cubicBezTo>
                      <a:pt x="263" y="268"/>
                      <a:pt x="258" y="266"/>
                      <a:pt x="254" y="265"/>
                    </a:cubicBezTo>
                    <a:cubicBezTo>
                      <a:pt x="251" y="263"/>
                      <a:pt x="243" y="256"/>
                      <a:pt x="240" y="252"/>
                    </a:cubicBezTo>
                    <a:cubicBezTo>
                      <a:pt x="240" y="247"/>
                      <a:pt x="238" y="241"/>
                      <a:pt x="234" y="238"/>
                    </a:cubicBezTo>
                    <a:cubicBezTo>
                      <a:pt x="227" y="229"/>
                      <a:pt x="227" y="229"/>
                      <a:pt x="227" y="229"/>
                    </a:cubicBezTo>
                    <a:cubicBezTo>
                      <a:pt x="209" y="229"/>
                      <a:pt x="209" y="229"/>
                      <a:pt x="209" y="229"/>
                    </a:cubicBezTo>
                    <a:cubicBezTo>
                      <a:pt x="204" y="232"/>
                      <a:pt x="204" y="232"/>
                      <a:pt x="204" y="232"/>
                    </a:cubicBezTo>
                    <a:cubicBezTo>
                      <a:pt x="202" y="234"/>
                      <a:pt x="197" y="234"/>
                      <a:pt x="191" y="232"/>
                    </a:cubicBezTo>
                    <a:cubicBezTo>
                      <a:pt x="188" y="230"/>
                      <a:pt x="184" y="229"/>
                      <a:pt x="180" y="227"/>
                    </a:cubicBezTo>
                    <a:cubicBezTo>
                      <a:pt x="180" y="225"/>
                      <a:pt x="180" y="223"/>
                      <a:pt x="179" y="223"/>
                    </a:cubicBezTo>
                    <a:cubicBezTo>
                      <a:pt x="175" y="214"/>
                      <a:pt x="173" y="203"/>
                      <a:pt x="162" y="198"/>
                    </a:cubicBezTo>
                    <a:cubicBezTo>
                      <a:pt x="153" y="193"/>
                      <a:pt x="143" y="196"/>
                      <a:pt x="134" y="198"/>
                    </a:cubicBezTo>
                    <a:cubicBezTo>
                      <a:pt x="132" y="198"/>
                      <a:pt x="130" y="198"/>
                      <a:pt x="130" y="198"/>
                    </a:cubicBezTo>
                    <a:cubicBezTo>
                      <a:pt x="123" y="198"/>
                      <a:pt x="117" y="196"/>
                      <a:pt x="114" y="191"/>
                    </a:cubicBezTo>
                    <a:cubicBezTo>
                      <a:pt x="112" y="189"/>
                      <a:pt x="112" y="184"/>
                      <a:pt x="112" y="182"/>
                    </a:cubicBezTo>
                    <a:cubicBezTo>
                      <a:pt x="110" y="176"/>
                      <a:pt x="110" y="176"/>
                      <a:pt x="110" y="176"/>
                    </a:cubicBezTo>
                    <a:cubicBezTo>
                      <a:pt x="108" y="167"/>
                      <a:pt x="108" y="158"/>
                      <a:pt x="99" y="153"/>
                    </a:cubicBezTo>
                    <a:cubicBezTo>
                      <a:pt x="96" y="151"/>
                      <a:pt x="90" y="148"/>
                      <a:pt x="83" y="148"/>
                    </a:cubicBezTo>
                    <a:cubicBezTo>
                      <a:pt x="78" y="148"/>
                      <a:pt x="72" y="149"/>
                      <a:pt x="69" y="151"/>
                    </a:cubicBezTo>
                    <a:cubicBezTo>
                      <a:pt x="67" y="151"/>
                      <a:pt x="67" y="151"/>
                      <a:pt x="67" y="151"/>
                    </a:cubicBezTo>
                    <a:cubicBezTo>
                      <a:pt x="60" y="151"/>
                      <a:pt x="54" y="148"/>
                      <a:pt x="51" y="142"/>
                    </a:cubicBezTo>
                    <a:cubicBezTo>
                      <a:pt x="49" y="139"/>
                      <a:pt x="47" y="133"/>
                      <a:pt x="51" y="126"/>
                    </a:cubicBezTo>
                    <a:cubicBezTo>
                      <a:pt x="58" y="110"/>
                      <a:pt x="58" y="110"/>
                      <a:pt x="58" y="110"/>
                    </a:cubicBezTo>
                    <a:cubicBezTo>
                      <a:pt x="65" y="97"/>
                      <a:pt x="65" y="97"/>
                      <a:pt x="76" y="77"/>
                    </a:cubicBezTo>
                    <a:cubicBezTo>
                      <a:pt x="80" y="70"/>
                      <a:pt x="80" y="70"/>
                      <a:pt x="80" y="70"/>
                    </a:cubicBezTo>
                    <a:cubicBezTo>
                      <a:pt x="81" y="68"/>
                      <a:pt x="89" y="65"/>
                      <a:pt x="96" y="65"/>
                    </a:cubicBezTo>
                    <a:cubicBezTo>
                      <a:pt x="99" y="65"/>
                      <a:pt x="103" y="67"/>
                      <a:pt x="105" y="67"/>
                    </a:cubicBezTo>
                    <a:cubicBezTo>
                      <a:pt x="108" y="68"/>
                      <a:pt x="112" y="72"/>
                      <a:pt x="114" y="76"/>
                    </a:cubicBezTo>
                    <a:cubicBezTo>
                      <a:pt x="119" y="86"/>
                      <a:pt x="130" y="92"/>
                      <a:pt x="141" y="92"/>
                    </a:cubicBezTo>
                    <a:cubicBezTo>
                      <a:pt x="152" y="92"/>
                      <a:pt x="162" y="86"/>
                      <a:pt x="168" y="76"/>
                    </a:cubicBezTo>
                    <a:cubicBezTo>
                      <a:pt x="180" y="52"/>
                      <a:pt x="180" y="52"/>
                      <a:pt x="180" y="52"/>
                    </a:cubicBezTo>
                    <a:cubicBezTo>
                      <a:pt x="184" y="47"/>
                      <a:pt x="189" y="45"/>
                      <a:pt x="195" y="45"/>
                    </a:cubicBezTo>
                    <a:cubicBezTo>
                      <a:pt x="198" y="45"/>
                      <a:pt x="202" y="47"/>
                      <a:pt x="206" y="49"/>
                    </a:cubicBezTo>
                    <a:cubicBezTo>
                      <a:pt x="211" y="50"/>
                      <a:pt x="215" y="56"/>
                      <a:pt x="215" y="61"/>
                    </a:cubicBezTo>
                    <a:cubicBezTo>
                      <a:pt x="215" y="61"/>
                      <a:pt x="215" y="63"/>
                      <a:pt x="215" y="65"/>
                    </a:cubicBezTo>
                    <a:cubicBezTo>
                      <a:pt x="218" y="92"/>
                      <a:pt x="229" y="104"/>
                      <a:pt x="247" y="104"/>
                    </a:cubicBezTo>
                    <a:cubicBezTo>
                      <a:pt x="251" y="104"/>
                      <a:pt x="254" y="104"/>
                      <a:pt x="256" y="106"/>
                    </a:cubicBezTo>
                    <a:cubicBezTo>
                      <a:pt x="261" y="110"/>
                      <a:pt x="263" y="110"/>
                      <a:pt x="263" y="122"/>
                    </a:cubicBezTo>
                    <a:cubicBezTo>
                      <a:pt x="263" y="128"/>
                      <a:pt x="263" y="133"/>
                      <a:pt x="265" y="139"/>
                    </a:cubicBezTo>
                    <a:cubicBezTo>
                      <a:pt x="269" y="164"/>
                      <a:pt x="288" y="171"/>
                      <a:pt x="297" y="175"/>
                    </a:cubicBezTo>
                    <a:cubicBezTo>
                      <a:pt x="299" y="175"/>
                      <a:pt x="301" y="176"/>
                      <a:pt x="305" y="178"/>
                    </a:cubicBezTo>
                    <a:cubicBezTo>
                      <a:pt x="315" y="182"/>
                      <a:pt x="319" y="193"/>
                      <a:pt x="314" y="2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solidFill>
                    <a:srgbClr val="595959"/>
                  </a:solidFill>
                </a:endParaRPr>
              </a:p>
            </p:txBody>
          </p:sp>
        </p:grpSp>
      </p:grpSp>
      <p:grpSp>
        <p:nvGrpSpPr>
          <p:cNvPr id="44" name="Group 43"/>
          <p:cNvGrpSpPr/>
          <p:nvPr/>
        </p:nvGrpSpPr>
        <p:grpSpPr>
          <a:xfrm>
            <a:off x="8839255" y="3713382"/>
            <a:ext cx="719355" cy="729850"/>
            <a:chOff x="9425900" y="4113698"/>
            <a:chExt cx="1076437" cy="1076437"/>
          </a:xfrm>
        </p:grpSpPr>
        <p:grpSp>
          <p:nvGrpSpPr>
            <p:cNvPr id="31" name="Group 30"/>
            <p:cNvGrpSpPr/>
            <p:nvPr/>
          </p:nvGrpSpPr>
          <p:grpSpPr>
            <a:xfrm>
              <a:off x="9425900" y="4113698"/>
              <a:ext cx="1076437" cy="1076437"/>
              <a:chOff x="1738481" y="4185660"/>
              <a:chExt cx="1076437" cy="1076437"/>
            </a:xfrm>
          </p:grpSpPr>
          <p:sp>
            <p:nvSpPr>
              <p:cNvPr id="32" name="Oval 31"/>
              <p:cNvSpPr/>
              <p:nvPr/>
            </p:nvSpPr>
            <p:spPr>
              <a:xfrm>
                <a:off x="1787300" y="4234479"/>
                <a:ext cx="978798" cy="9787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3" name="Oval 32"/>
              <p:cNvSpPr/>
              <p:nvPr/>
            </p:nvSpPr>
            <p:spPr>
              <a:xfrm>
                <a:off x="1738481" y="4185660"/>
                <a:ext cx="1076437" cy="1076437"/>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grpSp>
        <p:pic>
          <p:nvPicPr>
            <p:cNvPr id="41" name="Picture 40"/>
            <p:cNvPicPr>
              <a:picLocks noChangeAspect="1"/>
            </p:cNvPicPr>
            <p:nvPr/>
          </p:nvPicPr>
          <p:blipFill>
            <a:blip r:embed="rId4"/>
            <a:stretch>
              <a:fillRect/>
            </a:stretch>
          </p:blipFill>
          <p:spPr>
            <a:xfrm>
              <a:off x="9625122" y="4441781"/>
              <a:ext cx="677993" cy="420270"/>
            </a:xfrm>
            <a:prstGeom prst="rect">
              <a:avLst/>
            </a:prstGeom>
          </p:spPr>
        </p:pic>
      </p:grpSp>
      <p:grpSp>
        <p:nvGrpSpPr>
          <p:cNvPr id="43" name="Group 42"/>
          <p:cNvGrpSpPr/>
          <p:nvPr/>
        </p:nvGrpSpPr>
        <p:grpSpPr>
          <a:xfrm>
            <a:off x="5238853" y="3716565"/>
            <a:ext cx="807328" cy="770594"/>
            <a:chOff x="5557782" y="4113698"/>
            <a:chExt cx="1076437" cy="1076437"/>
          </a:xfrm>
        </p:grpSpPr>
        <p:grpSp>
          <p:nvGrpSpPr>
            <p:cNvPr id="28" name="Group 27"/>
            <p:cNvGrpSpPr/>
            <p:nvPr/>
          </p:nvGrpSpPr>
          <p:grpSpPr>
            <a:xfrm>
              <a:off x="5557782" y="4113698"/>
              <a:ext cx="1076437" cy="1076437"/>
              <a:chOff x="1738481" y="4185660"/>
              <a:chExt cx="1076437" cy="1076437"/>
            </a:xfrm>
          </p:grpSpPr>
          <p:sp>
            <p:nvSpPr>
              <p:cNvPr id="29" name="Oval 28"/>
              <p:cNvSpPr/>
              <p:nvPr/>
            </p:nvSpPr>
            <p:spPr>
              <a:xfrm>
                <a:off x="1787300" y="4234479"/>
                <a:ext cx="978798" cy="9787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0" name="Oval 29"/>
              <p:cNvSpPr/>
              <p:nvPr/>
            </p:nvSpPr>
            <p:spPr>
              <a:xfrm>
                <a:off x="1738481" y="4185660"/>
                <a:ext cx="1076437" cy="1076437"/>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grpSp>
        <p:pic>
          <p:nvPicPr>
            <p:cNvPr id="42" name="Picture 41"/>
            <p:cNvPicPr>
              <a:picLocks noChangeAspect="1"/>
            </p:cNvPicPr>
            <p:nvPr/>
          </p:nvPicPr>
          <p:blipFill>
            <a:blip r:embed="rId5"/>
            <a:stretch>
              <a:fillRect/>
            </a:stretch>
          </p:blipFill>
          <p:spPr>
            <a:xfrm>
              <a:off x="5836095" y="4376953"/>
              <a:ext cx="519810" cy="549927"/>
            </a:xfrm>
            <a:prstGeom prst="rect">
              <a:avLst/>
            </a:prstGeom>
          </p:spPr>
        </p:pic>
      </p:grpSp>
      <p:grpSp>
        <p:nvGrpSpPr>
          <p:cNvPr id="55" name="Group 54"/>
          <p:cNvGrpSpPr/>
          <p:nvPr/>
        </p:nvGrpSpPr>
        <p:grpSpPr>
          <a:xfrm>
            <a:off x="2189119" y="3888209"/>
            <a:ext cx="527220" cy="416219"/>
            <a:chOff x="3022134" y="2060575"/>
            <a:chExt cx="865188" cy="714375"/>
          </a:xfrm>
          <a:solidFill>
            <a:srgbClr val="E98A78"/>
          </a:solidFill>
        </p:grpSpPr>
        <p:sp>
          <p:nvSpPr>
            <p:cNvPr id="56" name="Freeform 5"/>
            <p:cNvSpPr>
              <a:spLocks noEditPoints="1"/>
            </p:cNvSpPr>
            <p:nvPr/>
          </p:nvSpPr>
          <p:spPr bwMode="auto">
            <a:xfrm>
              <a:off x="3022134" y="2060575"/>
              <a:ext cx="865188" cy="714375"/>
            </a:xfrm>
            <a:custGeom>
              <a:avLst/>
              <a:gdLst>
                <a:gd name="T0" fmla="*/ 260 w 287"/>
                <a:gd name="T1" fmla="*/ 78 h 237"/>
                <a:gd name="T2" fmla="*/ 244 w 287"/>
                <a:gd name="T3" fmla="*/ 94 h 237"/>
                <a:gd name="T4" fmla="*/ 260 w 287"/>
                <a:gd name="T5" fmla="*/ 111 h 237"/>
                <a:gd name="T6" fmla="*/ 276 w 287"/>
                <a:gd name="T7" fmla="*/ 94 h 237"/>
                <a:gd name="T8" fmla="*/ 260 w 287"/>
                <a:gd name="T9" fmla="*/ 78 h 237"/>
                <a:gd name="T10" fmla="*/ 27 w 287"/>
                <a:gd name="T11" fmla="*/ 78 h 237"/>
                <a:gd name="T12" fmla="*/ 10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3 w 287"/>
                <a:gd name="T69" fmla="*/ 0 h 237"/>
                <a:gd name="T70" fmla="*/ 108 w 287"/>
                <a:gd name="T71" fmla="*/ 36 h 237"/>
                <a:gd name="T72" fmla="*/ 143 w 287"/>
                <a:gd name="T73" fmla="*/ 72 h 237"/>
                <a:gd name="T74" fmla="*/ 179 w 287"/>
                <a:gd name="T75" fmla="*/ 36 h 237"/>
                <a:gd name="T76" fmla="*/ 143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6 w 287"/>
                <a:gd name="T97" fmla="*/ 214 h 237"/>
                <a:gd name="T98" fmla="*/ 36 w 287"/>
                <a:gd name="T99" fmla="*/ 145 h 237"/>
                <a:gd name="T100" fmla="*/ 75 w 287"/>
                <a:gd name="T101" fmla="*/ 106 h 237"/>
                <a:gd name="T102" fmla="*/ 86 w 287"/>
                <a:gd name="T103" fmla="*/ 108 h 237"/>
                <a:gd name="T104" fmla="*/ 79 w 287"/>
                <a:gd name="T105" fmla="*/ 137 h 237"/>
                <a:gd name="T106" fmla="*/ 87 w 287"/>
                <a:gd name="T107" fmla="*/ 237 h 237"/>
                <a:gd name="T108" fmla="*/ 199 w 287"/>
                <a:gd name="T109" fmla="*/ 237 h 237"/>
                <a:gd name="T110" fmla="*/ 199 w 287"/>
                <a:gd name="T111" fmla="*/ 137 h 237"/>
                <a:gd name="T112" fmla="*/ 143 w 287"/>
                <a:gd name="T113" fmla="*/ 81 h 237"/>
                <a:gd name="T114" fmla="*/ 87 w 287"/>
                <a:gd name="T115" fmla="*/ 137 h 237"/>
                <a:gd name="T116" fmla="*/ 87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6" y="103"/>
                    <a:pt x="276" y="94"/>
                  </a:cubicBezTo>
                  <a:cubicBezTo>
                    <a:pt x="276" y="85"/>
                    <a:pt x="269" y="78"/>
                    <a:pt x="260" y="78"/>
                  </a:cubicBezTo>
                  <a:close/>
                  <a:moveTo>
                    <a:pt x="27" y="78"/>
                  </a:moveTo>
                  <a:cubicBezTo>
                    <a:pt x="18" y="78"/>
                    <a:pt x="10" y="85"/>
                    <a:pt x="10" y="94"/>
                  </a:cubicBezTo>
                  <a:cubicBezTo>
                    <a:pt x="10"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3" y="0"/>
                  </a:moveTo>
                  <a:cubicBezTo>
                    <a:pt x="124" y="0"/>
                    <a:pt x="108" y="16"/>
                    <a:pt x="108" y="36"/>
                  </a:cubicBezTo>
                  <a:cubicBezTo>
                    <a:pt x="108" y="56"/>
                    <a:pt x="124" y="72"/>
                    <a:pt x="143" y="72"/>
                  </a:cubicBezTo>
                  <a:cubicBezTo>
                    <a:pt x="163" y="72"/>
                    <a:pt x="179" y="56"/>
                    <a:pt x="179" y="36"/>
                  </a:cubicBezTo>
                  <a:cubicBezTo>
                    <a:pt x="179" y="16"/>
                    <a:pt x="163" y="0"/>
                    <a:pt x="143" y="0"/>
                  </a:cubicBezTo>
                  <a:close/>
                  <a:moveTo>
                    <a:pt x="251" y="214"/>
                  </a:moveTo>
                  <a:cubicBezTo>
                    <a:pt x="208" y="214"/>
                    <a:pt x="208" y="214"/>
                    <a:pt x="208" y="214"/>
                  </a:cubicBezTo>
                  <a:cubicBezTo>
                    <a:pt x="208" y="137"/>
                    <a:pt x="208" y="137"/>
                    <a:pt x="208" y="137"/>
                  </a:cubicBezTo>
                  <a:cubicBezTo>
                    <a:pt x="208" y="127"/>
                    <a:pt x="206" y="117"/>
                    <a:pt x="201" y="108"/>
                  </a:cubicBezTo>
                  <a:cubicBezTo>
                    <a:pt x="204" y="107"/>
                    <a:pt x="208" y="106"/>
                    <a:pt x="212" y="106"/>
                  </a:cubicBezTo>
                  <a:cubicBezTo>
                    <a:pt x="233" y="106"/>
                    <a:pt x="251" y="124"/>
                    <a:pt x="251" y="145"/>
                  </a:cubicBezTo>
                  <a:lnTo>
                    <a:pt x="251" y="214"/>
                  </a:lnTo>
                  <a:close/>
                  <a:moveTo>
                    <a:pt x="79" y="137"/>
                  </a:moveTo>
                  <a:cubicBezTo>
                    <a:pt x="79" y="214"/>
                    <a:pt x="79" y="214"/>
                    <a:pt x="79" y="214"/>
                  </a:cubicBezTo>
                  <a:cubicBezTo>
                    <a:pt x="36" y="214"/>
                    <a:pt x="36" y="214"/>
                    <a:pt x="36" y="214"/>
                  </a:cubicBezTo>
                  <a:cubicBezTo>
                    <a:pt x="36" y="145"/>
                    <a:pt x="36" y="145"/>
                    <a:pt x="36" y="145"/>
                  </a:cubicBezTo>
                  <a:cubicBezTo>
                    <a:pt x="36" y="124"/>
                    <a:pt x="54" y="106"/>
                    <a:pt x="75" y="106"/>
                  </a:cubicBezTo>
                  <a:cubicBezTo>
                    <a:pt x="79" y="106"/>
                    <a:pt x="82" y="107"/>
                    <a:pt x="86" y="108"/>
                  </a:cubicBezTo>
                  <a:cubicBezTo>
                    <a:pt x="81" y="117"/>
                    <a:pt x="79" y="127"/>
                    <a:pt x="79" y="137"/>
                  </a:cubicBezTo>
                  <a:close/>
                  <a:moveTo>
                    <a:pt x="87" y="237"/>
                  </a:moveTo>
                  <a:cubicBezTo>
                    <a:pt x="199" y="237"/>
                    <a:pt x="199" y="237"/>
                    <a:pt x="199" y="237"/>
                  </a:cubicBezTo>
                  <a:cubicBezTo>
                    <a:pt x="199" y="137"/>
                    <a:pt x="199" y="137"/>
                    <a:pt x="199" y="137"/>
                  </a:cubicBezTo>
                  <a:cubicBezTo>
                    <a:pt x="199" y="106"/>
                    <a:pt x="174" y="81"/>
                    <a:pt x="143" y="81"/>
                  </a:cubicBezTo>
                  <a:cubicBezTo>
                    <a:pt x="113" y="81"/>
                    <a:pt x="87" y="106"/>
                    <a:pt x="87" y="137"/>
                  </a:cubicBezTo>
                  <a:lnTo>
                    <a:pt x="87"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755">
                <a:defRPr/>
              </a:pPr>
              <a:endParaRPr lang="en-US" sz="900" kern="0">
                <a:solidFill>
                  <a:sysClr val="windowText" lastClr="000000"/>
                </a:solidFill>
              </a:endParaRPr>
            </a:p>
          </p:txBody>
        </p:sp>
        <p:sp>
          <p:nvSpPr>
            <p:cNvPr id="57" name="Freeform 6"/>
            <p:cNvSpPr>
              <a:spLocks noEditPoints="1"/>
            </p:cNvSpPr>
            <p:nvPr/>
          </p:nvSpPr>
          <p:spPr bwMode="auto">
            <a:xfrm>
              <a:off x="3022134" y="2060575"/>
              <a:ext cx="865188" cy="714375"/>
            </a:xfrm>
            <a:custGeom>
              <a:avLst/>
              <a:gdLst>
                <a:gd name="T0" fmla="*/ 260 w 287"/>
                <a:gd name="T1" fmla="*/ 78 h 237"/>
                <a:gd name="T2" fmla="*/ 244 w 287"/>
                <a:gd name="T3" fmla="*/ 94 h 237"/>
                <a:gd name="T4" fmla="*/ 260 w 287"/>
                <a:gd name="T5" fmla="*/ 111 h 237"/>
                <a:gd name="T6" fmla="*/ 276 w 287"/>
                <a:gd name="T7" fmla="*/ 94 h 237"/>
                <a:gd name="T8" fmla="*/ 260 w 287"/>
                <a:gd name="T9" fmla="*/ 78 h 237"/>
                <a:gd name="T10" fmla="*/ 27 w 287"/>
                <a:gd name="T11" fmla="*/ 78 h 237"/>
                <a:gd name="T12" fmla="*/ 10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3 w 287"/>
                <a:gd name="T69" fmla="*/ 0 h 237"/>
                <a:gd name="T70" fmla="*/ 108 w 287"/>
                <a:gd name="T71" fmla="*/ 36 h 237"/>
                <a:gd name="T72" fmla="*/ 143 w 287"/>
                <a:gd name="T73" fmla="*/ 72 h 237"/>
                <a:gd name="T74" fmla="*/ 179 w 287"/>
                <a:gd name="T75" fmla="*/ 36 h 237"/>
                <a:gd name="T76" fmla="*/ 143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6 w 287"/>
                <a:gd name="T97" fmla="*/ 214 h 237"/>
                <a:gd name="T98" fmla="*/ 36 w 287"/>
                <a:gd name="T99" fmla="*/ 145 h 237"/>
                <a:gd name="T100" fmla="*/ 75 w 287"/>
                <a:gd name="T101" fmla="*/ 106 h 237"/>
                <a:gd name="T102" fmla="*/ 86 w 287"/>
                <a:gd name="T103" fmla="*/ 108 h 237"/>
                <a:gd name="T104" fmla="*/ 79 w 287"/>
                <a:gd name="T105" fmla="*/ 137 h 237"/>
                <a:gd name="T106" fmla="*/ 87 w 287"/>
                <a:gd name="T107" fmla="*/ 237 h 237"/>
                <a:gd name="T108" fmla="*/ 199 w 287"/>
                <a:gd name="T109" fmla="*/ 237 h 237"/>
                <a:gd name="T110" fmla="*/ 199 w 287"/>
                <a:gd name="T111" fmla="*/ 137 h 237"/>
                <a:gd name="T112" fmla="*/ 143 w 287"/>
                <a:gd name="T113" fmla="*/ 81 h 237"/>
                <a:gd name="T114" fmla="*/ 87 w 287"/>
                <a:gd name="T115" fmla="*/ 137 h 237"/>
                <a:gd name="T116" fmla="*/ 87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6" y="103"/>
                    <a:pt x="276" y="94"/>
                  </a:cubicBezTo>
                  <a:cubicBezTo>
                    <a:pt x="276" y="85"/>
                    <a:pt x="269" y="78"/>
                    <a:pt x="260" y="78"/>
                  </a:cubicBezTo>
                  <a:close/>
                  <a:moveTo>
                    <a:pt x="27" y="78"/>
                  </a:moveTo>
                  <a:cubicBezTo>
                    <a:pt x="18" y="78"/>
                    <a:pt x="10" y="85"/>
                    <a:pt x="10" y="94"/>
                  </a:cubicBezTo>
                  <a:cubicBezTo>
                    <a:pt x="10"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3" y="0"/>
                  </a:moveTo>
                  <a:cubicBezTo>
                    <a:pt x="124" y="0"/>
                    <a:pt x="108" y="16"/>
                    <a:pt x="108" y="36"/>
                  </a:cubicBezTo>
                  <a:cubicBezTo>
                    <a:pt x="108" y="56"/>
                    <a:pt x="124" y="72"/>
                    <a:pt x="143" y="72"/>
                  </a:cubicBezTo>
                  <a:cubicBezTo>
                    <a:pt x="163" y="72"/>
                    <a:pt x="179" y="56"/>
                    <a:pt x="179" y="36"/>
                  </a:cubicBezTo>
                  <a:cubicBezTo>
                    <a:pt x="179" y="16"/>
                    <a:pt x="163" y="0"/>
                    <a:pt x="143" y="0"/>
                  </a:cubicBezTo>
                  <a:close/>
                  <a:moveTo>
                    <a:pt x="251" y="214"/>
                  </a:moveTo>
                  <a:cubicBezTo>
                    <a:pt x="208" y="214"/>
                    <a:pt x="208" y="214"/>
                    <a:pt x="208" y="214"/>
                  </a:cubicBezTo>
                  <a:cubicBezTo>
                    <a:pt x="208" y="137"/>
                    <a:pt x="208" y="137"/>
                    <a:pt x="208" y="137"/>
                  </a:cubicBezTo>
                  <a:cubicBezTo>
                    <a:pt x="208" y="127"/>
                    <a:pt x="206" y="117"/>
                    <a:pt x="201" y="108"/>
                  </a:cubicBezTo>
                  <a:cubicBezTo>
                    <a:pt x="204" y="107"/>
                    <a:pt x="208" y="106"/>
                    <a:pt x="212" y="106"/>
                  </a:cubicBezTo>
                  <a:cubicBezTo>
                    <a:pt x="233" y="106"/>
                    <a:pt x="251" y="124"/>
                    <a:pt x="251" y="145"/>
                  </a:cubicBezTo>
                  <a:lnTo>
                    <a:pt x="251" y="214"/>
                  </a:lnTo>
                  <a:close/>
                  <a:moveTo>
                    <a:pt x="79" y="137"/>
                  </a:moveTo>
                  <a:cubicBezTo>
                    <a:pt x="79" y="214"/>
                    <a:pt x="79" y="214"/>
                    <a:pt x="79" y="214"/>
                  </a:cubicBezTo>
                  <a:cubicBezTo>
                    <a:pt x="36" y="214"/>
                    <a:pt x="36" y="214"/>
                    <a:pt x="36" y="214"/>
                  </a:cubicBezTo>
                  <a:cubicBezTo>
                    <a:pt x="36" y="145"/>
                    <a:pt x="36" y="145"/>
                    <a:pt x="36" y="145"/>
                  </a:cubicBezTo>
                  <a:cubicBezTo>
                    <a:pt x="36" y="124"/>
                    <a:pt x="54" y="106"/>
                    <a:pt x="75" y="106"/>
                  </a:cubicBezTo>
                  <a:cubicBezTo>
                    <a:pt x="79" y="106"/>
                    <a:pt x="82" y="107"/>
                    <a:pt x="86" y="108"/>
                  </a:cubicBezTo>
                  <a:cubicBezTo>
                    <a:pt x="81" y="117"/>
                    <a:pt x="79" y="127"/>
                    <a:pt x="79" y="137"/>
                  </a:cubicBezTo>
                  <a:close/>
                  <a:moveTo>
                    <a:pt x="87" y="237"/>
                  </a:moveTo>
                  <a:cubicBezTo>
                    <a:pt x="199" y="237"/>
                    <a:pt x="199" y="237"/>
                    <a:pt x="199" y="237"/>
                  </a:cubicBezTo>
                  <a:cubicBezTo>
                    <a:pt x="199" y="137"/>
                    <a:pt x="199" y="137"/>
                    <a:pt x="199" y="137"/>
                  </a:cubicBezTo>
                  <a:cubicBezTo>
                    <a:pt x="199" y="106"/>
                    <a:pt x="174" y="81"/>
                    <a:pt x="143" y="81"/>
                  </a:cubicBezTo>
                  <a:cubicBezTo>
                    <a:pt x="113" y="81"/>
                    <a:pt x="87" y="106"/>
                    <a:pt x="87" y="137"/>
                  </a:cubicBezTo>
                  <a:lnTo>
                    <a:pt x="87" y="2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755">
                <a:defRPr/>
              </a:pPr>
              <a:endParaRPr lang="en-US" sz="900" kern="0" dirty="0">
                <a:solidFill>
                  <a:sysClr val="windowText" lastClr="000000"/>
                </a:solidFill>
              </a:endParaRPr>
            </a:p>
          </p:txBody>
        </p:sp>
      </p:grpSp>
      <p:grpSp>
        <p:nvGrpSpPr>
          <p:cNvPr id="63" name="Group 11"/>
          <p:cNvGrpSpPr>
            <a:grpSpLocks noChangeAspect="1"/>
          </p:cNvGrpSpPr>
          <p:nvPr/>
        </p:nvGrpSpPr>
        <p:grpSpPr bwMode="auto">
          <a:xfrm>
            <a:off x="5395126" y="3798181"/>
            <a:ext cx="501196" cy="501119"/>
            <a:chOff x="4216" y="1214"/>
            <a:chExt cx="653" cy="653"/>
          </a:xfrm>
          <a:solidFill>
            <a:srgbClr val="FFFFFF"/>
          </a:solidFill>
        </p:grpSpPr>
        <p:sp>
          <p:nvSpPr>
            <p:cNvPr id="64" name="Freeform 12"/>
            <p:cNvSpPr>
              <a:spLocks/>
            </p:cNvSpPr>
            <p:nvPr/>
          </p:nvSpPr>
          <p:spPr bwMode="auto">
            <a:xfrm>
              <a:off x="4225" y="1666"/>
              <a:ext cx="202" cy="201"/>
            </a:xfrm>
            <a:custGeom>
              <a:avLst/>
              <a:gdLst>
                <a:gd name="T0" fmla="*/ 173 w 202"/>
                <a:gd name="T1" fmla="*/ 201 h 201"/>
                <a:gd name="T2" fmla="*/ 0 w 202"/>
                <a:gd name="T3" fmla="*/ 29 h 201"/>
                <a:gd name="T4" fmla="*/ 29 w 202"/>
                <a:gd name="T5" fmla="*/ 0 h 201"/>
                <a:gd name="T6" fmla="*/ 202 w 202"/>
                <a:gd name="T7" fmla="*/ 172 h 201"/>
                <a:gd name="T8" fmla="*/ 173 w 202"/>
                <a:gd name="T9" fmla="*/ 201 h 201"/>
              </a:gdLst>
              <a:ahLst/>
              <a:cxnLst>
                <a:cxn ang="0">
                  <a:pos x="T0" y="T1"/>
                </a:cxn>
                <a:cxn ang="0">
                  <a:pos x="T2" y="T3"/>
                </a:cxn>
                <a:cxn ang="0">
                  <a:pos x="T4" y="T5"/>
                </a:cxn>
                <a:cxn ang="0">
                  <a:pos x="T6" y="T7"/>
                </a:cxn>
                <a:cxn ang="0">
                  <a:pos x="T8" y="T9"/>
                </a:cxn>
              </a:cxnLst>
              <a:rect l="0" t="0" r="r" b="b"/>
              <a:pathLst>
                <a:path w="202" h="201">
                  <a:moveTo>
                    <a:pt x="173" y="201"/>
                  </a:moveTo>
                  <a:lnTo>
                    <a:pt x="0" y="29"/>
                  </a:lnTo>
                  <a:lnTo>
                    <a:pt x="29" y="0"/>
                  </a:lnTo>
                  <a:lnTo>
                    <a:pt x="202" y="172"/>
                  </a:lnTo>
                  <a:lnTo>
                    <a:pt x="173"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755">
                <a:defRPr/>
              </a:pPr>
              <a:endParaRPr lang="en-US" sz="900" kern="0" dirty="0">
                <a:solidFill>
                  <a:sysClr val="windowText" lastClr="000000"/>
                </a:solidFill>
              </a:endParaRPr>
            </a:p>
          </p:txBody>
        </p:sp>
        <p:sp>
          <p:nvSpPr>
            <p:cNvPr id="65" name="Freeform 13"/>
            <p:cNvSpPr>
              <a:spLocks/>
            </p:cNvSpPr>
            <p:nvPr/>
          </p:nvSpPr>
          <p:spPr bwMode="auto">
            <a:xfrm>
              <a:off x="4401" y="1451"/>
              <a:ext cx="403" cy="376"/>
            </a:xfrm>
            <a:custGeom>
              <a:avLst/>
              <a:gdLst>
                <a:gd name="T0" fmla="*/ 340 w 403"/>
                <a:gd name="T1" fmla="*/ 0 h 376"/>
                <a:gd name="T2" fmla="*/ 0 w 403"/>
                <a:gd name="T3" fmla="*/ 339 h 376"/>
                <a:gd name="T4" fmla="*/ 37 w 403"/>
                <a:gd name="T5" fmla="*/ 376 h 376"/>
                <a:gd name="T6" fmla="*/ 403 w 403"/>
                <a:gd name="T7" fmla="*/ 10 h 376"/>
                <a:gd name="T8" fmla="*/ 340 w 403"/>
                <a:gd name="T9" fmla="*/ 0 h 376"/>
              </a:gdLst>
              <a:ahLst/>
              <a:cxnLst>
                <a:cxn ang="0">
                  <a:pos x="T0" y="T1"/>
                </a:cxn>
                <a:cxn ang="0">
                  <a:pos x="T2" y="T3"/>
                </a:cxn>
                <a:cxn ang="0">
                  <a:pos x="T4" y="T5"/>
                </a:cxn>
                <a:cxn ang="0">
                  <a:pos x="T6" y="T7"/>
                </a:cxn>
                <a:cxn ang="0">
                  <a:pos x="T8" y="T9"/>
                </a:cxn>
              </a:cxnLst>
              <a:rect l="0" t="0" r="r" b="b"/>
              <a:pathLst>
                <a:path w="403" h="376">
                  <a:moveTo>
                    <a:pt x="340" y="0"/>
                  </a:moveTo>
                  <a:lnTo>
                    <a:pt x="0" y="339"/>
                  </a:lnTo>
                  <a:lnTo>
                    <a:pt x="37" y="376"/>
                  </a:lnTo>
                  <a:lnTo>
                    <a:pt x="403" y="10"/>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755">
                <a:defRPr/>
              </a:pPr>
              <a:endParaRPr lang="en-US" sz="900" kern="0" dirty="0">
                <a:solidFill>
                  <a:sysClr val="windowText" lastClr="000000"/>
                </a:solidFill>
              </a:endParaRPr>
            </a:p>
          </p:txBody>
        </p:sp>
        <p:sp>
          <p:nvSpPr>
            <p:cNvPr id="66" name="Freeform 14"/>
            <p:cNvSpPr>
              <a:spLocks/>
            </p:cNvSpPr>
            <p:nvPr/>
          </p:nvSpPr>
          <p:spPr bwMode="auto">
            <a:xfrm>
              <a:off x="4266" y="1294"/>
              <a:ext cx="375" cy="397"/>
            </a:xfrm>
            <a:custGeom>
              <a:avLst/>
              <a:gdLst>
                <a:gd name="T0" fmla="*/ 36 w 375"/>
                <a:gd name="T1" fmla="*/ 397 h 397"/>
                <a:gd name="T2" fmla="*/ 375 w 375"/>
                <a:gd name="T3" fmla="*/ 58 h 397"/>
                <a:gd name="T4" fmla="*/ 368 w 375"/>
                <a:gd name="T5" fmla="*/ 52 h 397"/>
                <a:gd name="T6" fmla="*/ 360 w 375"/>
                <a:gd name="T7" fmla="*/ 0 h 397"/>
                <a:gd name="T8" fmla="*/ 0 w 375"/>
                <a:gd name="T9" fmla="*/ 360 h 397"/>
                <a:gd name="T10" fmla="*/ 36 w 375"/>
                <a:gd name="T11" fmla="*/ 397 h 397"/>
              </a:gdLst>
              <a:ahLst/>
              <a:cxnLst>
                <a:cxn ang="0">
                  <a:pos x="T0" y="T1"/>
                </a:cxn>
                <a:cxn ang="0">
                  <a:pos x="T2" y="T3"/>
                </a:cxn>
                <a:cxn ang="0">
                  <a:pos x="T4" y="T5"/>
                </a:cxn>
                <a:cxn ang="0">
                  <a:pos x="T6" y="T7"/>
                </a:cxn>
                <a:cxn ang="0">
                  <a:pos x="T8" y="T9"/>
                </a:cxn>
                <a:cxn ang="0">
                  <a:pos x="T10" y="T11"/>
                </a:cxn>
              </a:cxnLst>
              <a:rect l="0" t="0" r="r" b="b"/>
              <a:pathLst>
                <a:path w="375" h="397">
                  <a:moveTo>
                    <a:pt x="36" y="397"/>
                  </a:moveTo>
                  <a:lnTo>
                    <a:pt x="375" y="58"/>
                  </a:lnTo>
                  <a:lnTo>
                    <a:pt x="368" y="52"/>
                  </a:lnTo>
                  <a:lnTo>
                    <a:pt x="360" y="0"/>
                  </a:lnTo>
                  <a:lnTo>
                    <a:pt x="0" y="360"/>
                  </a:lnTo>
                  <a:lnTo>
                    <a:pt x="36"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755">
                <a:defRPr/>
              </a:pPr>
              <a:endParaRPr lang="en-US" sz="900" kern="0" dirty="0">
                <a:solidFill>
                  <a:sysClr val="windowText" lastClr="000000"/>
                </a:solidFill>
              </a:endParaRPr>
            </a:p>
          </p:txBody>
        </p:sp>
        <p:sp>
          <p:nvSpPr>
            <p:cNvPr id="67" name="Freeform 15"/>
            <p:cNvSpPr>
              <a:spLocks/>
            </p:cNvSpPr>
            <p:nvPr/>
          </p:nvSpPr>
          <p:spPr bwMode="auto">
            <a:xfrm>
              <a:off x="4310" y="1359"/>
              <a:ext cx="423" cy="423"/>
            </a:xfrm>
            <a:custGeom>
              <a:avLst/>
              <a:gdLst>
                <a:gd name="T0" fmla="*/ 357 w 423"/>
                <a:gd name="T1" fmla="*/ 64 h 423"/>
                <a:gd name="T2" fmla="*/ 354 w 423"/>
                <a:gd name="T3" fmla="*/ 12 h 423"/>
                <a:gd name="T4" fmla="*/ 340 w 423"/>
                <a:gd name="T5" fmla="*/ 0 h 423"/>
                <a:gd name="T6" fmla="*/ 0 w 423"/>
                <a:gd name="T7" fmla="*/ 340 h 423"/>
                <a:gd name="T8" fmla="*/ 84 w 423"/>
                <a:gd name="T9" fmla="*/ 423 h 423"/>
                <a:gd name="T10" fmla="*/ 423 w 423"/>
                <a:gd name="T11" fmla="*/ 84 h 423"/>
                <a:gd name="T12" fmla="*/ 410 w 423"/>
                <a:gd name="T13" fmla="*/ 68 h 423"/>
                <a:gd name="T14" fmla="*/ 357 w 423"/>
                <a:gd name="T15" fmla="*/ 64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423">
                  <a:moveTo>
                    <a:pt x="357" y="64"/>
                  </a:moveTo>
                  <a:lnTo>
                    <a:pt x="354" y="12"/>
                  </a:lnTo>
                  <a:lnTo>
                    <a:pt x="340" y="0"/>
                  </a:lnTo>
                  <a:lnTo>
                    <a:pt x="0" y="340"/>
                  </a:lnTo>
                  <a:lnTo>
                    <a:pt x="84" y="423"/>
                  </a:lnTo>
                  <a:lnTo>
                    <a:pt x="423" y="84"/>
                  </a:lnTo>
                  <a:lnTo>
                    <a:pt x="410" y="68"/>
                  </a:lnTo>
                  <a:lnTo>
                    <a:pt x="35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755">
                <a:defRPr/>
              </a:pPr>
              <a:endParaRPr lang="en-US" sz="900" kern="0" dirty="0">
                <a:solidFill>
                  <a:sysClr val="windowText" lastClr="000000"/>
                </a:solidFill>
              </a:endParaRPr>
            </a:p>
          </p:txBody>
        </p:sp>
        <p:sp>
          <p:nvSpPr>
            <p:cNvPr id="68" name="Freeform 16"/>
            <p:cNvSpPr>
              <a:spLocks/>
            </p:cNvSpPr>
            <p:nvPr/>
          </p:nvSpPr>
          <p:spPr bwMode="auto">
            <a:xfrm>
              <a:off x="4760" y="1254"/>
              <a:ext cx="74" cy="74"/>
            </a:xfrm>
            <a:custGeom>
              <a:avLst/>
              <a:gdLst>
                <a:gd name="T0" fmla="*/ 218 w 248"/>
                <a:gd name="T1" fmla="*/ 248 h 252"/>
                <a:gd name="T2" fmla="*/ 248 w 248"/>
                <a:gd name="T3" fmla="*/ 0 h 252"/>
                <a:gd name="T4" fmla="*/ 1 w 248"/>
                <a:gd name="T5" fmla="*/ 39 h 252"/>
                <a:gd name="T6" fmla="*/ 218 w 248"/>
                <a:gd name="T7" fmla="*/ 248 h 252"/>
              </a:gdLst>
              <a:ahLst/>
              <a:cxnLst>
                <a:cxn ang="0">
                  <a:pos x="T0" y="T1"/>
                </a:cxn>
                <a:cxn ang="0">
                  <a:pos x="T2" y="T3"/>
                </a:cxn>
                <a:cxn ang="0">
                  <a:pos x="T4" y="T5"/>
                </a:cxn>
                <a:cxn ang="0">
                  <a:pos x="T6" y="T7"/>
                </a:cxn>
              </a:cxnLst>
              <a:rect l="0" t="0" r="r" b="b"/>
              <a:pathLst>
                <a:path w="248" h="252">
                  <a:moveTo>
                    <a:pt x="218" y="248"/>
                  </a:moveTo>
                  <a:cubicBezTo>
                    <a:pt x="248" y="0"/>
                    <a:pt x="248" y="0"/>
                    <a:pt x="248" y="0"/>
                  </a:cubicBezTo>
                  <a:cubicBezTo>
                    <a:pt x="1" y="39"/>
                    <a:pt x="1" y="39"/>
                    <a:pt x="1" y="39"/>
                  </a:cubicBezTo>
                  <a:cubicBezTo>
                    <a:pt x="0" y="162"/>
                    <a:pt x="93" y="252"/>
                    <a:pt x="218"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755">
                <a:defRPr/>
              </a:pPr>
              <a:endParaRPr lang="en-US" sz="900" kern="0" dirty="0">
                <a:solidFill>
                  <a:sysClr val="windowText" lastClr="000000"/>
                </a:solidFill>
              </a:endParaRPr>
            </a:p>
          </p:txBody>
        </p:sp>
        <p:sp>
          <p:nvSpPr>
            <p:cNvPr id="69" name="Freeform 17"/>
            <p:cNvSpPr>
              <a:spLocks/>
            </p:cNvSpPr>
            <p:nvPr/>
          </p:nvSpPr>
          <p:spPr bwMode="auto">
            <a:xfrm>
              <a:off x="4638" y="1268"/>
              <a:ext cx="185" cy="179"/>
            </a:xfrm>
            <a:custGeom>
              <a:avLst/>
              <a:gdLst>
                <a:gd name="T0" fmla="*/ 131 w 625"/>
                <a:gd name="T1" fmla="*/ 317 h 607"/>
                <a:gd name="T2" fmla="*/ 141 w 625"/>
                <a:gd name="T3" fmla="*/ 484 h 607"/>
                <a:gd name="T4" fmla="*/ 311 w 625"/>
                <a:gd name="T5" fmla="*/ 497 h 607"/>
                <a:gd name="T6" fmla="*/ 371 w 625"/>
                <a:gd name="T7" fmla="*/ 577 h 607"/>
                <a:gd name="T8" fmla="*/ 586 w 625"/>
                <a:gd name="T9" fmla="*/ 607 h 607"/>
                <a:gd name="T10" fmla="*/ 625 w 625"/>
                <a:gd name="T11" fmla="*/ 256 h 607"/>
                <a:gd name="T12" fmla="*/ 624 w 625"/>
                <a:gd name="T13" fmla="*/ 256 h 607"/>
                <a:gd name="T14" fmla="*/ 358 w 625"/>
                <a:gd name="T15" fmla="*/ 1 h 607"/>
                <a:gd name="T16" fmla="*/ 358 w 625"/>
                <a:gd name="T17" fmla="*/ 0 h 607"/>
                <a:gd name="T18" fmla="*/ 0 w 625"/>
                <a:gd name="T19" fmla="*/ 61 h 607"/>
                <a:gd name="T20" fmla="*/ 29 w 625"/>
                <a:gd name="T21" fmla="*/ 235 h 607"/>
                <a:gd name="T22" fmla="*/ 131 w 625"/>
                <a:gd name="T23" fmla="*/ 31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5" h="607">
                  <a:moveTo>
                    <a:pt x="131" y="317"/>
                  </a:moveTo>
                  <a:cubicBezTo>
                    <a:pt x="141" y="484"/>
                    <a:pt x="141" y="484"/>
                    <a:pt x="141" y="484"/>
                  </a:cubicBezTo>
                  <a:cubicBezTo>
                    <a:pt x="311" y="497"/>
                    <a:pt x="311" y="497"/>
                    <a:pt x="311" y="497"/>
                  </a:cubicBezTo>
                  <a:cubicBezTo>
                    <a:pt x="371" y="577"/>
                    <a:pt x="371" y="577"/>
                    <a:pt x="371" y="577"/>
                  </a:cubicBezTo>
                  <a:cubicBezTo>
                    <a:pt x="586" y="607"/>
                    <a:pt x="586" y="607"/>
                    <a:pt x="586" y="607"/>
                  </a:cubicBezTo>
                  <a:cubicBezTo>
                    <a:pt x="625" y="256"/>
                    <a:pt x="625" y="256"/>
                    <a:pt x="625" y="256"/>
                  </a:cubicBezTo>
                  <a:cubicBezTo>
                    <a:pt x="624" y="256"/>
                    <a:pt x="624" y="256"/>
                    <a:pt x="624" y="256"/>
                  </a:cubicBezTo>
                  <a:cubicBezTo>
                    <a:pt x="472" y="262"/>
                    <a:pt x="358" y="152"/>
                    <a:pt x="358" y="1"/>
                  </a:cubicBezTo>
                  <a:cubicBezTo>
                    <a:pt x="358" y="0"/>
                    <a:pt x="358" y="0"/>
                    <a:pt x="358" y="0"/>
                  </a:cubicBezTo>
                  <a:cubicBezTo>
                    <a:pt x="0" y="61"/>
                    <a:pt x="0" y="61"/>
                    <a:pt x="0" y="61"/>
                  </a:cubicBezTo>
                  <a:cubicBezTo>
                    <a:pt x="29" y="235"/>
                    <a:pt x="29" y="235"/>
                    <a:pt x="29" y="235"/>
                  </a:cubicBezTo>
                  <a:lnTo>
                    <a:pt x="131" y="3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755">
                <a:defRPr/>
              </a:pPr>
              <a:endParaRPr lang="en-US" sz="900" kern="0" dirty="0">
                <a:solidFill>
                  <a:sysClr val="windowText" lastClr="000000"/>
                </a:solidFill>
              </a:endParaRPr>
            </a:p>
          </p:txBody>
        </p:sp>
        <p:sp>
          <p:nvSpPr>
            <p:cNvPr id="70" name="Freeform 18"/>
            <p:cNvSpPr>
              <a:spLocks/>
            </p:cNvSpPr>
            <p:nvPr/>
          </p:nvSpPr>
          <p:spPr bwMode="auto">
            <a:xfrm>
              <a:off x="4560" y="1558"/>
              <a:ext cx="309" cy="309"/>
            </a:xfrm>
            <a:custGeom>
              <a:avLst/>
              <a:gdLst>
                <a:gd name="T0" fmla="*/ 283 w 309"/>
                <a:gd name="T1" fmla="*/ 110 h 309"/>
                <a:gd name="T2" fmla="*/ 238 w 309"/>
                <a:gd name="T3" fmla="*/ 155 h 309"/>
                <a:gd name="T4" fmla="*/ 226 w 309"/>
                <a:gd name="T5" fmla="*/ 144 h 309"/>
                <a:gd name="T6" fmla="*/ 271 w 309"/>
                <a:gd name="T7" fmla="*/ 99 h 309"/>
                <a:gd name="T8" fmla="*/ 243 w 309"/>
                <a:gd name="T9" fmla="*/ 70 h 309"/>
                <a:gd name="T10" fmla="*/ 198 w 309"/>
                <a:gd name="T11" fmla="*/ 115 h 309"/>
                <a:gd name="T12" fmla="*/ 186 w 309"/>
                <a:gd name="T13" fmla="*/ 103 h 309"/>
                <a:gd name="T14" fmla="*/ 231 w 309"/>
                <a:gd name="T15" fmla="*/ 58 h 309"/>
                <a:gd name="T16" fmla="*/ 202 w 309"/>
                <a:gd name="T17" fmla="*/ 30 h 309"/>
                <a:gd name="T18" fmla="*/ 157 w 309"/>
                <a:gd name="T19" fmla="*/ 74 h 309"/>
                <a:gd name="T20" fmla="*/ 146 w 309"/>
                <a:gd name="T21" fmla="*/ 63 h 309"/>
                <a:gd name="T22" fmla="*/ 191 w 309"/>
                <a:gd name="T23" fmla="*/ 18 h 309"/>
                <a:gd name="T24" fmla="*/ 172 w 309"/>
                <a:gd name="T25" fmla="*/ 0 h 309"/>
                <a:gd name="T26" fmla="*/ 0 w 309"/>
                <a:gd name="T27" fmla="*/ 171 h 309"/>
                <a:gd name="T28" fmla="*/ 137 w 309"/>
                <a:gd name="T29" fmla="*/ 309 h 309"/>
                <a:gd name="T30" fmla="*/ 309 w 309"/>
                <a:gd name="T31" fmla="*/ 137 h 309"/>
                <a:gd name="T32" fmla="*/ 283 w 309"/>
                <a:gd name="T33" fmla="*/ 11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9" h="309">
                  <a:moveTo>
                    <a:pt x="283" y="110"/>
                  </a:moveTo>
                  <a:lnTo>
                    <a:pt x="238" y="155"/>
                  </a:lnTo>
                  <a:lnTo>
                    <a:pt x="226" y="144"/>
                  </a:lnTo>
                  <a:lnTo>
                    <a:pt x="271" y="99"/>
                  </a:lnTo>
                  <a:lnTo>
                    <a:pt x="243" y="70"/>
                  </a:lnTo>
                  <a:lnTo>
                    <a:pt x="198" y="115"/>
                  </a:lnTo>
                  <a:lnTo>
                    <a:pt x="186" y="103"/>
                  </a:lnTo>
                  <a:lnTo>
                    <a:pt x="231" y="58"/>
                  </a:lnTo>
                  <a:lnTo>
                    <a:pt x="202" y="30"/>
                  </a:lnTo>
                  <a:lnTo>
                    <a:pt x="157" y="74"/>
                  </a:lnTo>
                  <a:lnTo>
                    <a:pt x="146" y="63"/>
                  </a:lnTo>
                  <a:lnTo>
                    <a:pt x="191" y="18"/>
                  </a:lnTo>
                  <a:lnTo>
                    <a:pt x="172" y="0"/>
                  </a:lnTo>
                  <a:lnTo>
                    <a:pt x="0" y="171"/>
                  </a:lnTo>
                  <a:lnTo>
                    <a:pt x="137" y="309"/>
                  </a:lnTo>
                  <a:lnTo>
                    <a:pt x="309" y="137"/>
                  </a:lnTo>
                  <a:lnTo>
                    <a:pt x="283"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755">
                <a:defRPr/>
              </a:pPr>
              <a:endParaRPr lang="en-US" sz="900" kern="0" dirty="0">
                <a:solidFill>
                  <a:sysClr val="windowText" lastClr="000000"/>
                </a:solidFill>
              </a:endParaRPr>
            </a:p>
          </p:txBody>
        </p:sp>
        <p:sp>
          <p:nvSpPr>
            <p:cNvPr id="71" name="Freeform 19"/>
            <p:cNvSpPr>
              <a:spLocks noEditPoints="1"/>
            </p:cNvSpPr>
            <p:nvPr/>
          </p:nvSpPr>
          <p:spPr bwMode="auto">
            <a:xfrm>
              <a:off x="4216" y="1214"/>
              <a:ext cx="319" cy="318"/>
            </a:xfrm>
            <a:custGeom>
              <a:avLst/>
              <a:gdLst>
                <a:gd name="T0" fmla="*/ 1074 w 1074"/>
                <a:gd name="T1" fmla="*/ 494 h 1075"/>
                <a:gd name="T2" fmla="*/ 1023 w 1074"/>
                <a:gd name="T3" fmla="*/ 443 h 1075"/>
                <a:gd name="T4" fmla="*/ 871 w 1074"/>
                <a:gd name="T5" fmla="*/ 595 h 1075"/>
                <a:gd name="T6" fmla="*/ 832 w 1074"/>
                <a:gd name="T7" fmla="*/ 555 h 1075"/>
                <a:gd name="T8" fmla="*/ 984 w 1074"/>
                <a:gd name="T9" fmla="*/ 404 h 1075"/>
                <a:gd name="T10" fmla="*/ 886 w 1074"/>
                <a:gd name="T11" fmla="*/ 307 h 1075"/>
                <a:gd name="T12" fmla="*/ 735 w 1074"/>
                <a:gd name="T13" fmla="*/ 458 h 1075"/>
                <a:gd name="T14" fmla="*/ 696 w 1074"/>
                <a:gd name="T15" fmla="*/ 419 h 1075"/>
                <a:gd name="T16" fmla="*/ 847 w 1074"/>
                <a:gd name="T17" fmla="*/ 268 h 1075"/>
                <a:gd name="T18" fmla="*/ 750 w 1074"/>
                <a:gd name="T19" fmla="*/ 171 h 1075"/>
                <a:gd name="T20" fmla="*/ 599 w 1074"/>
                <a:gd name="T21" fmla="*/ 322 h 1075"/>
                <a:gd name="T22" fmla="*/ 559 w 1074"/>
                <a:gd name="T23" fmla="*/ 283 h 1075"/>
                <a:gd name="T24" fmla="*/ 711 w 1074"/>
                <a:gd name="T25" fmla="*/ 131 h 1075"/>
                <a:gd name="T26" fmla="*/ 580 w 1074"/>
                <a:gd name="T27" fmla="*/ 0 h 1075"/>
                <a:gd name="T28" fmla="*/ 0 w 1074"/>
                <a:gd name="T29" fmla="*/ 581 h 1075"/>
                <a:gd name="T30" fmla="*/ 493 w 1074"/>
                <a:gd name="T31" fmla="*/ 1075 h 1075"/>
                <a:gd name="T32" fmla="*/ 1074 w 1074"/>
                <a:gd name="T33" fmla="*/ 494 h 1075"/>
                <a:gd name="T34" fmla="*/ 396 w 1074"/>
                <a:gd name="T35" fmla="*/ 547 h 1075"/>
                <a:gd name="T36" fmla="*/ 396 w 1074"/>
                <a:gd name="T37" fmla="*/ 398 h 1075"/>
                <a:gd name="T38" fmla="*/ 545 w 1074"/>
                <a:gd name="T39" fmla="*/ 398 h 1075"/>
                <a:gd name="T40" fmla="*/ 545 w 1074"/>
                <a:gd name="T41" fmla="*/ 547 h 1075"/>
                <a:gd name="T42" fmla="*/ 396 w 1074"/>
                <a:gd name="T43" fmla="*/ 547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4" h="1075">
                  <a:moveTo>
                    <a:pt x="1074" y="494"/>
                  </a:moveTo>
                  <a:cubicBezTo>
                    <a:pt x="1023" y="443"/>
                    <a:pt x="1023" y="443"/>
                    <a:pt x="1023" y="443"/>
                  </a:cubicBezTo>
                  <a:cubicBezTo>
                    <a:pt x="871" y="595"/>
                    <a:pt x="871" y="595"/>
                    <a:pt x="871" y="595"/>
                  </a:cubicBezTo>
                  <a:cubicBezTo>
                    <a:pt x="832" y="555"/>
                    <a:pt x="832" y="555"/>
                    <a:pt x="832" y="555"/>
                  </a:cubicBezTo>
                  <a:cubicBezTo>
                    <a:pt x="984" y="404"/>
                    <a:pt x="984" y="404"/>
                    <a:pt x="984" y="404"/>
                  </a:cubicBezTo>
                  <a:cubicBezTo>
                    <a:pt x="886" y="307"/>
                    <a:pt x="886" y="307"/>
                    <a:pt x="886" y="307"/>
                  </a:cubicBezTo>
                  <a:cubicBezTo>
                    <a:pt x="735" y="458"/>
                    <a:pt x="735" y="458"/>
                    <a:pt x="735" y="458"/>
                  </a:cubicBezTo>
                  <a:cubicBezTo>
                    <a:pt x="696" y="419"/>
                    <a:pt x="696" y="419"/>
                    <a:pt x="696" y="419"/>
                  </a:cubicBezTo>
                  <a:cubicBezTo>
                    <a:pt x="847" y="268"/>
                    <a:pt x="847" y="268"/>
                    <a:pt x="847" y="268"/>
                  </a:cubicBezTo>
                  <a:cubicBezTo>
                    <a:pt x="750" y="171"/>
                    <a:pt x="750" y="171"/>
                    <a:pt x="750" y="171"/>
                  </a:cubicBezTo>
                  <a:cubicBezTo>
                    <a:pt x="599" y="322"/>
                    <a:pt x="599" y="322"/>
                    <a:pt x="599" y="322"/>
                  </a:cubicBezTo>
                  <a:cubicBezTo>
                    <a:pt x="559" y="283"/>
                    <a:pt x="559" y="283"/>
                    <a:pt x="559" y="283"/>
                  </a:cubicBezTo>
                  <a:cubicBezTo>
                    <a:pt x="711" y="131"/>
                    <a:pt x="711" y="131"/>
                    <a:pt x="711" y="131"/>
                  </a:cubicBezTo>
                  <a:cubicBezTo>
                    <a:pt x="580" y="0"/>
                    <a:pt x="580" y="0"/>
                    <a:pt x="580" y="0"/>
                  </a:cubicBezTo>
                  <a:cubicBezTo>
                    <a:pt x="0" y="581"/>
                    <a:pt x="0" y="581"/>
                    <a:pt x="0" y="581"/>
                  </a:cubicBezTo>
                  <a:cubicBezTo>
                    <a:pt x="493" y="1075"/>
                    <a:pt x="493" y="1075"/>
                    <a:pt x="493" y="1075"/>
                  </a:cubicBezTo>
                  <a:lnTo>
                    <a:pt x="1074" y="494"/>
                  </a:lnTo>
                  <a:close/>
                  <a:moveTo>
                    <a:pt x="396" y="547"/>
                  </a:moveTo>
                  <a:cubicBezTo>
                    <a:pt x="355" y="506"/>
                    <a:pt x="355" y="439"/>
                    <a:pt x="396" y="398"/>
                  </a:cubicBezTo>
                  <a:cubicBezTo>
                    <a:pt x="437" y="357"/>
                    <a:pt x="504" y="357"/>
                    <a:pt x="545" y="398"/>
                  </a:cubicBezTo>
                  <a:cubicBezTo>
                    <a:pt x="586" y="439"/>
                    <a:pt x="586" y="506"/>
                    <a:pt x="545" y="547"/>
                  </a:cubicBezTo>
                  <a:cubicBezTo>
                    <a:pt x="504" y="588"/>
                    <a:pt x="437" y="588"/>
                    <a:pt x="396" y="5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755">
                <a:defRPr/>
              </a:pPr>
              <a:endParaRPr lang="en-US" sz="900" kern="0" dirty="0">
                <a:solidFill>
                  <a:sysClr val="windowText" lastClr="000000"/>
                </a:solidFill>
              </a:endParaRPr>
            </a:p>
          </p:txBody>
        </p:sp>
      </p:grpSp>
      <p:grpSp>
        <p:nvGrpSpPr>
          <p:cNvPr id="72" name="Group 22"/>
          <p:cNvGrpSpPr>
            <a:grpSpLocks noChangeAspect="1"/>
          </p:cNvGrpSpPr>
          <p:nvPr/>
        </p:nvGrpSpPr>
        <p:grpSpPr bwMode="auto">
          <a:xfrm>
            <a:off x="8985414" y="3818631"/>
            <a:ext cx="424662" cy="480603"/>
            <a:chOff x="582" y="2645"/>
            <a:chExt cx="537" cy="617"/>
          </a:xfrm>
          <a:solidFill>
            <a:schemeClr val="bg1"/>
          </a:solidFill>
        </p:grpSpPr>
        <p:sp>
          <p:nvSpPr>
            <p:cNvPr id="73" name="Freeform 23"/>
            <p:cNvSpPr>
              <a:spLocks noEditPoints="1"/>
            </p:cNvSpPr>
            <p:nvPr/>
          </p:nvSpPr>
          <p:spPr bwMode="auto">
            <a:xfrm>
              <a:off x="725" y="2645"/>
              <a:ext cx="254" cy="133"/>
            </a:xfrm>
            <a:custGeom>
              <a:avLst/>
              <a:gdLst>
                <a:gd name="T0" fmla="*/ 254 w 254"/>
                <a:gd name="T1" fmla="*/ 133 h 133"/>
                <a:gd name="T2" fmla="*/ 227 w 254"/>
                <a:gd name="T3" fmla="*/ 0 h 133"/>
                <a:gd name="T4" fmla="*/ 25 w 254"/>
                <a:gd name="T5" fmla="*/ 0 h 133"/>
                <a:gd name="T6" fmla="*/ 0 w 254"/>
                <a:gd name="T7" fmla="*/ 133 h 133"/>
                <a:gd name="T8" fmla="*/ 254 w 254"/>
                <a:gd name="T9" fmla="*/ 133 h 133"/>
                <a:gd name="T10" fmla="*/ 167 w 254"/>
                <a:gd name="T11" fmla="*/ 26 h 133"/>
                <a:gd name="T12" fmla="*/ 167 w 254"/>
                <a:gd name="T13" fmla="*/ 54 h 133"/>
                <a:gd name="T14" fmla="*/ 87 w 254"/>
                <a:gd name="T15" fmla="*/ 54 h 133"/>
                <a:gd name="T16" fmla="*/ 87 w 254"/>
                <a:gd name="T17" fmla="*/ 26 h 133"/>
                <a:gd name="T18" fmla="*/ 167 w 254"/>
                <a:gd name="T19" fmla="*/ 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33">
                  <a:moveTo>
                    <a:pt x="254" y="133"/>
                  </a:moveTo>
                  <a:lnTo>
                    <a:pt x="227" y="0"/>
                  </a:lnTo>
                  <a:lnTo>
                    <a:pt x="25" y="0"/>
                  </a:lnTo>
                  <a:lnTo>
                    <a:pt x="0" y="133"/>
                  </a:lnTo>
                  <a:lnTo>
                    <a:pt x="254" y="133"/>
                  </a:lnTo>
                  <a:close/>
                  <a:moveTo>
                    <a:pt x="167" y="26"/>
                  </a:moveTo>
                  <a:lnTo>
                    <a:pt x="167" y="54"/>
                  </a:lnTo>
                  <a:lnTo>
                    <a:pt x="87" y="54"/>
                  </a:lnTo>
                  <a:lnTo>
                    <a:pt x="87" y="26"/>
                  </a:lnTo>
                  <a:lnTo>
                    <a:pt x="16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p>
          </p:txBody>
        </p:sp>
        <p:sp>
          <p:nvSpPr>
            <p:cNvPr id="74" name="Freeform 24"/>
            <p:cNvSpPr>
              <a:spLocks noEditPoints="1"/>
            </p:cNvSpPr>
            <p:nvPr/>
          </p:nvSpPr>
          <p:spPr bwMode="auto">
            <a:xfrm>
              <a:off x="582" y="2697"/>
              <a:ext cx="537" cy="565"/>
            </a:xfrm>
            <a:custGeom>
              <a:avLst/>
              <a:gdLst>
                <a:gd name="T0" fmla="*/ 408 w 537"/>
                <a:gd name="T1" fmla="*/ 0 h 565"/>
                <a:gd name="T2" fmla="*/ 429 w 537"/>
                <a:gd name="T3" fmla="*/ 108 h 565"/>
                <a:gd name="T4" fmla="*/ 109 w 537"/>
                <a:gd name="T5" fmla="*/ 108 h 565"/>
                <a:gd name="T6" fmla="*/ 130 w 537"/>
                <a:gd name="T7" fmla="*/ 0 h 565"/>
                <a:gd name="T8" fmla="*/ 0 w 537"/>
                <a:gd name="T9" fmla="*/ 0 h 565"/>
                <a:gd name="T10" fmla="*/ 0 w 537"/>
                <a:gd name="T11" fmla="*/ 565 h 565"/>
                <a:gd name="T12" fmla="*/ 537 w 537"/>
                <a:gd name="T13" fmla="*/ 565 h 565"/>
                <a:gd name="T14" fmla="*/ 537 w 537"/>
                <a:gd name="T15" fmla="*/ 0 h 565"/>
                <a:gd name="T16" fmla="*/ 408 w 537"/>
                <a:gd name="T17" fmla="*/ 0 h 565"/>
                <a:gd name="T18" fmla="*/ 444 w 537"/>
                <a:gd name="T19" fmla="*/ 451 h 565"/>
                <a:gd name="T20" fmla="*/ 95 w 537"/>
                <a:gd name="T21" fmla="*/ 451 h 565"/>
                <a:gd name="T22" fmla="*/ 95 w 537"/>
                <a:gd name="T23" fmla="*/ 423 h 565"/>
                <a:gd name="T24" fmla="*/ 444 w 537"/>
                <a:gd name="T25" fmla="*/ 423 h 565"/>
                <a:gd name="T26" fmla="*/ 444 w 537"/>
                <a:gd name="T27" fmla="*/ 451 h 565"/>
                <a:gd name="T28" fmla="*/ 444 w 537"/>
                <a:gd name="T29" fmla="*/ 336 h 565"/>
                <a:gd name="T30" fmla="*/ 95 w 537"/>
                <a:gd name="T31" fmla="*/ 336 h 565"/>
                <a:gd name="T32" fmla="*/ 95 w 537"/>
                <a:gd name="T33" fmla="*/ 309 h 565"/>
                <a:gd name="T34" fmla="*/ 444 w 537"/>
                <a:gd name="T35" fmla="*/ 309 h 565"/>
                <a:gd name="T36" fmla="*/ 444 w 537"/>
                <a:gd name="T37" fmla="*/ 336 h 565"/>
                <a:gd name="T38" fmla="*/ 444 w 537"/>
                <a:gd name="T39" fmla="*/ 222 h 565"/>
                <a:gd name="T40" fmla="*/ 95 w 537"/>
                <a:gd name="T41" fmla="*/ 222 h 565"/>
                <a:gd name="T42" fmla="*/ 95 w 537"/>
                <a:gd name="T43" fmla="*/ 195 h 565"/>
                <a:gd name="T44" fmla="*/ 444 w 537"/>
                <a:gd name="T45" fmla="*/ 195 h 565"/>
                <a:gd name="T46" fmla="*/ 444 w 537"/>
                <a:gd name="T47" fmla="*/ 22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7" h="565">
                  <a:moveTo>
                    <a:pt x="408" y="0"/>
                  </a:moveTo>
                  <a:lnTo>
                    <a:pt x="429" y="108"/>
                  </a:lnTo>
                  <a:lnTo>
                    <a:pt x="109" y="108"/>
                  </a:lnTo>
                  <a:lnTo>
                    <a:pt x="130" y="0"/>
                  </a:lnTo>
                  <a:lnTo>
                    <a:pt x="0" y="0"/>
                  </a:lnTo>
                  <a:lnTo>
                    <a:pt x="0" y="565"/>
                  </a:lnTo>
                  <a:lnTo>
                    <a:pt x="537" y="565"/>
                  </a:lnTo>
                  <a:lnTo>
                    <a:pt x="537" y="0"/>
                  </a:lnTo>
                  <a:lnTo>
                    <a:pt x="408" y="0"/>
                  </a:lnTo>
                  <a:close/>
                  <a:moveTo>
                    <a:pt x="444" y="451"/>
                  </a:moveTo>
                  <a:lnTo>
                    <a:pt x="95" y="451"/>
                  </a:lnTo>
                  <a:lnTo>
                    <a:pt x="95" y="423"/>
                  </a:lnTo>
                  <a:lnTo>
                    <a:pt x="444" y="423"/>
                  </a:lnTo>
                  <a:lnTo>
                    <a:pt x="444" y="451"/>
                  </a:lnTo>
                  <a:close/>
                  <a:moveTo>
                    <a:pt x="444" y="336"/>
                  </a:moveTo>
                  <a:lnTo>
                    <a:pt x="95" y="336"/>
                  </a:lnTo>
                  <a:lnTo>
                    <a:pt x="95" y="309"/>
                  </a:lnTo>
                  <a:lnTo>
                    <a:pt x="444" y="309"/>
                  </a:lnTo>
                  <a:lnTo>
                    <a:pt x="444" y="336"/>
                  </a:lnTo>
                  <a:close/>
                  <a:moveTo>
                    <a:pt x="444" y="222"/>
                  </a:moveTo>
                  <a:lnTo>
                    <a:pt x="95" y="222"/>
                  </a:lnTo>
                  <a:lnTo>
                    <a:pt x="95" y="195"/>
                  </a:lnTo>
                  <a:lnTo>
                    <a:pt x="444" y="195"/>
                  </a:lnTo>
                  <a:lnTo>
                    <a:pt x="44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p>
          </p:txBody>
        </p:sp>
      </p:grpSp>
      <p:sp>
        <p:nvSpPr>
          <p:cNvPr id="20" name="TextBox 19"/>
          <p:cNvSpPr txBox="1"/>
          <p:nvPr/>
        </p:nvSpPr>
        <p:spPr>
          <a:xfrm>
            <a:off x="3988603" y="4176451"/>
            <a:ext cx="3526622" cy="2868421"/>
          </a:xfrm>
          <a:prstGeom prst="rect">
            <a:avLst/>
          </a:prstGeom>
          <a:noFill/>
        </p:spPr>
        <p:txBody>
          <a:bodyPr wrap="square" lIns="0" tIns="0" rIns="0" bIns="0" rtlCol="0" anchor="ctr">
            <a:noAutofit/>
          </a:bodyPr>
          <a:lstStyle/>
          <a:p>
            <a:pPr marL="213995" indent="-213995">
              <a:spcAft>
                <a:spcPts val="450"/>
              </a:spcAft>
              <a:buFontTx/>
              <a:buChar char="-"/>
            </a:pPr>
            <a:r>
              <a:rPr lang="en-US" dirty="0">
                <a:solidFill>
                  <a:srgbClr val="002060"/>
                </a:solidFill>
                <a:latin typeface="Calibri"/>
                <a:cs typeface="Calibri"/>
              </a:rPr>
              <a:t>45.000 students in bachelor, master and doctoral levels;</a:t>
            </a:r>
          </a:p>
          <a:p>
            <a:pPr marL="213995" indent="-213995">
              <a:spcAft>
                <a:spcPts val="450"/>
              </a:spcAft>
              <a:buFontTx/>
              <a:buChar char="-"/>
            </a:pPr>
            <a:r>
              <a:rPr lang="en-US" dirty="0">
                <a:solidFill>
                  <a:srgbClr val="002060"/>
                </a:solidFill>
                <a:latin typeface="Calibri"/>
                <a:cs typeface="Calibri"/>
              </a:rPr>
              <a:t>19 Faculties, 16 Schools, Institutes and Centers; </a:t>
            </a:r>
            <a:endParaRPr lang="en-US" dirty="0">
              <a:solidFill>
                <a:srgbClr val="002060"/>
              </a:solidFill>
              <a:latin typeface="Calibri" panose="020F0502020204030204" pitchFamily="34" charset="0"/>
              <a:cs typeface="Calibri"/>
            </a:endParaRPr>
          </a:p>
          <a:p>
            <a:pPr marL="213995" indent="-213995">
              <a:spcAft>
                <a:spcPts val="450"/>
              </a:spcAft>
              <a:buFontTx/>
              <a:buChar char="-"/>
            </a:pPr>
            <a:r>
              <a:rPr lang="en-US" dirty="0">
                <a:solidFill>
                  <a:srgbClr val="002060"/>
                </a:solidFill>
                <a:latin typeface="Calibri"/>
                <a:cs typeface="Calibri"/>
              </a:rPr>
              <a:t>31 undergraduate majors (54 specializations), 15 Master Majors (34 specializations) and 14 doctorate majors (25 specializations) in Vietnamese</a:t>
            </a:r>
          </a:p>
          <a:p>
            <a:pPr marL="213995" indent="-213995">
              <a:spcAft>
                <a:spcPts val="450"/>
              </a:spcAft>
              <a:buFontTx/>
              <a:buChar char="-"/>
            </a:pPr>
            <a:endParaRPr lang="en-US" sz="9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412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899" y="369277"/>
            <a:ext cx="7337277" cy="584775"/>
          </a:xfrm>
          <a:prstGeom prst="rect">
            <a:avLst/>
          </a:prstGeom>
          <a:noFill/>
        </p:spPr>
        <p:txBody>
          <a:bodyPr wrap="square" rtlCol="0">
            <a:spAutoFit/>
          </a:bodyPr>
          <a:lstStyle/>
          <a:p>
            <a:r>
              <a:rPr lang="en-GB" sz="3200" dirty="0">
                <a:solidFill>
                  <a:srgbClr val="002060"/>
                </a:solidFill>
                <a:latin typeface="Helvetica" panose="020B0604020202020204" pitchFamily="34" charset="0"/>
                <a:cs typeface="Helvetica" panose="020B0604020202020204" pitchFamily="34" charset="0"/>
              </a:rPr>
              <a:t>Establishing the partnership</a:t>
            </a:r>
          </a:p>
        </p:txBody>
      </p:sp>
      <p:sp>
        <p:nvSpPr>
          <p:cNvPr id="6" name="TextBox 5"/>
          <p:cNvSpPr txBox="1"/>
          <p:nvPr/>
        </p:nvSpPr>
        <p:spPr>
          <a:xfrm>
            <a:off x="502920" y="1518642"/>
            <a:ext cx="6641818" cy="400110"/>
          </a:xfrm>
          <a:prstGeom prst="rect">
            <a:avLst/>
          </a:prstGeom>
          <a:noFill/>
        </p:spPr>
        <p:txBody>
          <a:bodyPr wrap="none" rtlCol="0">
            <a:spAutoFit/>
          </a:bodyPr>
          <a:lstStyle/>
          <a:p>
            <a:r>
              <a:rPr lang="en-GB" sz="2000" dirty="0">
                <a:latin typeface="Helvetica" panose="020B0604020202020204" pitchFamily="34" charset="0"/>
                <a:cs typeface="Helvetica" panose="020B0604020202020204" pitchFamily="34" charset="0"/>
              </a:rPr>
              <a:t>Supporting institutional priorities AND national priorities:  </a:t>
            </a:r>
          </a:p>
        </p:txBody>
      </p:sp>
      <p:pic>
        <p:nvPicPr>
          <p:cNvPr id="9" name="Picture 8"/>
          <p:cNvPicPr>
            <a:picLocks noChangeAspect="1"/>
          </p:cNvPicPr>
          <p:nvPr/>
        </p:nvPicPr>
        <p:blipFill rotWithShape="1">
          <a:blip r:embed="rId3"/>
          <a:srcRect l="34644" t="33201" r="35431" b="35300"/>
          <a:stretch/>
        </p:blipFill>
        <p:spPr>
          <a:xfrm>
            <a:off x="342899" y="2481463"/>
            <a:ext cx="5989293" cy="3189745"/>
          </a:xfrm>
          <a:prstGeom prst="rect">
            <a:avLst/>
          </a:prstGeom>
        </p:spPr>
      </p:pic>
      <p:pic>
        <p:nvPicPr>
          <p:cNvPr id="10" name="Content Placeholder 3"/>
          <p:cNvPicPr>
            <a:picLocks noChangeAspect="1"/>
          </p:cNvPicPr>
          <p:nvPr/>
        </p:nvPicPr>
        <p:blipFill rotWithShape="1">
          <a:blip r:embed="rId4"/>
          <a:srcRect l="34175" t="26919" r="35106" b="26745"/>
          <a:stretch/>
        </p:blipFill>
        <p:spPr>
          <a:xfrm>
            <a:off x="6556265" y="2175565"/>
            <a:ext cx="4949935" cy="3899951"/>
          </a:xfrm>
          <a:prstGeom prst="rect">
            <a:avLst/>
          </a:prstGeom>
        </p:spPr>
      </p:pic>
      <p:pic>
        <p:nvPicPr>
          <p:cNvPr id="7" name="Picture 6"/>
          <p:cNvPicPr/>
          <p:nvPr/>
        </p:nvPicPr>
        <p:blipFill rotWithShape="1">
          <a:blip r:embed="rId5"/>
          <a:srcRect l="65145" t="25995" r="15245" b="61599"/>
          <a:stretch/>
        </p:blipFill>
        <p:spPr bwMode="auto">
          <a:xfrm>
            <a:off x="1662506" y="5949280"/>
            <a:ext cx="9144000" cy="908720"/>
          </a:xfrm>
          <a:prstGeom prst="rect">
            <a:avLst/>
          </a:prstGeom>
          <a:ln>
            <a:noFill/>
          </a:ln>
          <a:extLst>
            <a:ext uri="{53640926-AAD7-44D8-BBD7-CCE9431645EC}">
              <a14:shadowObscured xmlns:a14="http://schemas.microsoft.com/office/drawing/2010/main"/>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0176" y="288984"/>
            <a:ext cx="1947478" cy="1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4987" y="316636"/>
            <a:ext cx="1983037" cy="106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A picture containing clipart&#10;&#10;Description automatically generated">
            <a:extLst>
              <a:ext uri="{FF2B5EF4-FFF2-40B4-BE49-F238E27FC236}">
                <a16:creationId xmlns:a16="http://schemas.microsoft.com/office/drawing/2014/main" id="{A8F48986-0919-4A81-92D1-821041C649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6240" y="6111314"/>
            <a:ext cx="2376264" cy="580500"/>
          </a:xfrm>
          <a:prstGeom prst="rect">
            <a:avLst/>
          </a:prstGeom>
        </p:spPr>
      </p:pic>
    </p:spTree>
    <p:extLst>
      <p:ext uri="{BB962C8B-B14F-4D97-AF65-F5344CB8AC3E}">
        <p14:creationId xmlns:p14="http://schemas.microsoft.com/office/powerpoint/2010/main" val="108071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83660" y="166814"/>
            <a:ext cx="4209047" cy="962505"/>
          </a:xfrm>
          <a:prstGeom prst="rect">
            <a:avLst/>
          </a:prstGeom>
        </p:spPr>
      </p:pic>
      <p:sp>
        <p:nvSpPr>
          <p:cNvPr id="4" name="TextBox 3"/>
          <p:cNvSpPr txBox="1"/>
          <p:nvPr/>
        </p:nvSpPr>
        <p:spPr>
          <a:xfrm>
            <a:off x="342899" y="369277"/>
            <a:ext cx="6905229" cy="584775"/>
          </a:xfrm>
          <a:prstGeom prst="rect">
            <a:avLst/>
          </a:prstGeom>
          <a:noFill/>
        </p:spPr>
        <p:txBody>
          <a:bodyPr wrap="square" rtlCol="0">
            <a:spAutoFit/>
          </a:bodyPr>
          <a:lstStyle/>
          <a:p>
            <a:r>
              <a:rPr lang="en-GB" sz="3200" dirty="0">
                <a:solidFill>
                  <a:srgbClr val="002060"/>
                </a:solidFill>
                <a:latin typeface="Helvetica" panose="020B0604020202020204" pitchFamily="34" charset="0"/>
                <a:cs typeface="Helvetica" panose="020B0604020202020204" pitchFamily="34" charset="0"/>
              </a:rPr>
              <a:t>Fostering a culture of quality at NEU</a:t>
            </a:r>
          </a:p>
        </p:txBody>
      </p:sp>
      <p:sp>
        <p:nvSpPr>
          <p:cNvPr id="5" name="TextBox 4"/>
          <p:cNvSpPr txBox="1"/>
          <p:nvPr/>
        </p:nvSpPr>
        <p:spPr>
          <a:xfrm>
            <a:off x="370066" y="1042817"/>
            <a:ext cx="11726008" cy="707886"/>
          </a:xfrm>
          <a:prstGeom prst="rect">
            <a:avLst/>
          </a:prstGeom>
          <a:noFill/>
        </p:spPr>
        <p:txBody>
          <a:bodyPr wrap="square" rtlCol="0">
            <a:spAutoFit/>
          </a:bodyPr>
          <a:lstStyle/>
          <a:p>
            <a:endParaRPr lang="en-GB" sz="2000" dirty="0">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rPr>
              <a:t>Awarded through the British Council Vietnam’s UK-VN Higher Education Partnerships programme</a:t>
            </a:r>
          </a:p>
        </p:txBody>
      </p:sp>
      <p:sp>
        <p:nvSpPr>
          <p:cNvPr id="7" name="TextBox 6"/>
          <p:cNvSpPr txBox="1"/>
          <p:nvPr/>
        </p:nvSpPr>
        <p:spPr>
          <a:xfrm>
            <a:off x="362019" y="1863512"/>
            <a:ext cx="6072555" cy="2862322"/>
          </a:xfrm>
          <a:prstGeom prst="rect">
            <a:avLst/>
          </a:prstGeom>
          <a:noFill/>
        </p:spPr>
        <p:txBody>
          <a:bodyPr wrap="square" rtlCol="0">
            <a:spAutoFit/>
          </a:bodyPr>
          <a:lstStyle/>
          <a:p>
            <a:r>
              <a:rPr lang="en-GB" sz="2000" dirty="0">
                <a:latin typeface="Helvetica" panose="020B0604020202020204" pitchFamily="34" charset="0"/>
                <a:cs typeface="Helvetica" panose="020B0604020202020204" pitchFamily="34" charset="0"/>
              </a:rPr>
              <a:t>Aim of the programme: </a:t>
            </a:r>
          </a:p>
          <a:p>
            <a:endParaRPr lang="en-GB" sz="20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2000" dirty="0">
                <a:latin typeface="Helvetica" panose="020B0604020202020204" pitchFamily="34" charset="0"/>
                <a:cs typeface="Helvetica" panose="020B0604020202020204" pitchFamily="34" charset="0"/>
              </a:rPr>
              <a:t>Build capacity in </a:t>
            </a:r>
            <a:r>
              <a:rPr lang="en-GB" sz="2000" b="1" dirty="0">
                <a:latin typeface="Helvetica" panose="020B0604020202020204" pitchFamily="34" charset="0"/>
                <a:cs typeface="Helvetica" panose="020B0604020202020204" pitchFamily="34" charset="0"/>
              </a:rPr>
              <a:t>management and governance</a:t>
            </a:r>
            <a:r>
              <a:rPr lang="en-GB" sz="2000" dirty="0">
                <a:latin typeface="Helvetica" panose="020B0604020202020204" pitchFamily="34" charset="0"/>
                <a:cs typeface="Helvetica" panose="020B0604020202020204" pitchFamily="34" charset="0"/>
              </a:rPr>
              <a:t> within Vietnam’s HEIs</a:t>
            </a:r>
          </a:p>
          <a:p>
            <a:pPr marL="285750" indent="-285750">
              <a:buFont typeface="Arial" panose="020B0604020202020204" pitchFamily="34" charset="0"/>
              <a:buChar char="•"/>
            </a:pPr>
            <a:r>
              <a:rPr lang="en-GB" sz="2000" dirty="0">
                <a:latin typeface="Helvetica" panose="020B0604020202020204" pitchFamily="34" charset="0"/>
                <a:cs typeface="Helvetica" panose="020B0604020202020204" pitchFamily="34" charset="0"/>
              </a:rPr>
              <a:t>Promote and develop partnerships for </a:t>
            </a:r>
            <a:r>
              <a:rPr lang="en-GB" sz="2000" b="1" dirty="0">
                <a:latin typeface="Helvetica" panose="020B0604020202020204" pitchFamily="34" charset="0"/>
                <a:cs typeface="Helvetica" panose="020B0604020202020204" pitchFamily="34" charset="0"/>
              </a:rPr>
              <a:t>research and mobility</a:t>
            </a:r>
          </a:p>
          <a:p>
            <a:pPr marL="285750" indent="-285750">
              <a:buFont typeface="Arial" panose="020B0604020202020204" pitchFamily="34" charset="0"/>
              <a:buChar char="•"/>
            </a:pPr>
            <a:r>
              <a:rPr lang="en-GB" sz="2000" dirty="0">
                <a:latin typeface="Helvetica" panose="020B0604020202020204" pitchFamily="34" charset="0"/>
                <a:cs typeface="Helvetica" panose="020B0604020202020204" pitchFamily="34" charset="0"/>
              </a:rPr>
              <a:t>Develop quality within </a:t>
            </a:r>
            <a:r>
              <a:rPr lang="en-GB" sz="2000" b="1" dirty="0">
                <a:latin typeface="Helvetica" panose="020B0604020202020204" pitchFamily="34" charset="0"/>
                <a:cs typeface="Helvetica" panose="020B0604020202020204" pitchFamily="34" charset="0"/>
              </a:rPr>
              <a:t>TNE partnerships</a:t>
            </a:r>
          </a:p>
          <a:p>
            <a:pPr marL="285750" indent="-285750">
              <a:buFont typeface="Arial" panose="020B0604020202020204" pitchFamily="34" charset="0"/>
              <a:buChar char="•"/>
            </a:pPr>
            <a:r>
              <a:rPr lang="en-GB" sz="2000" dirty="0">
                <a:latin typeface="Helvetica" panose="020B0604020202020204" pitchFamily="34" charset="0"/>
                <a:cs typeface="Helvetica" panose="020B0604020202020204" pitchFamily="34" charset="0"/>
              </a:rPr>
              <a:t>Develop and support a sustainable network for </a:t>
            </a:r>
            <a:r>
              <a:rPr lang="en-GB" sz="2000" b="1" dirty="0">
                <a:latin typeface="Helvetica" panose="020B0604020202020204" pitchFamily="34" charset="0"/>
                <a:cs typeface="Helvetica" panose="020B0604020202020204" pitchFamily="34" charset="0"/>
              </a:rPr>
              <a:t>university and industry links </a:t>
            </a:r>
          </a:p>
        </p:txBody>
      </p:sp>
      <p:sp>
        <p:nvSpPr>
          <p:cNvPr id="8" name="TextBox 7"/>
          <p:cNvSpPr txBox="1"/>
          <p:nvPr/>
        </p:nvSpPr>
        <p:spPr>
          <a:xfrm>
            <a:off x="9860182" y="4371598"/>
            <a:ext cx="2286000" cy="1200329"/>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*including 50% cash match funding (for TNE and quality assurance strand) </a:t>
            </a:r>
          </a:p>
        </p:txBody>
      </p:sp>
      <p:sp>
        <p:nvSpPr>
          <p:cNvPr id="6" name="Oval 5"/>
          <p:cNvSpPr/>
          <p:nvPr/>
        </p:nvSpPr>
        <p:spPr>
          <a:xfrm>
            <a:off x="6744072" y="1984104"/>
            <a:ext cx="3384376" cy="310107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rPr>
              <a:t>Grant Award: £120,000*</a:t>
            </a:r>
          </a:p>
        </p:txBody>
      </p:sp>
      <p:pic>
        <p:nvPicPr>
          <p:cNvPr id="10" name="Picture 9"/>
          <p:cNvPicPr/>
          <p:nvPr/>
        </p:nvPicPr>
        <p:blipFill rotWithShape="1">
          <a:blip r:embed="rId4"/>
          <a:srcRect l="65145" t="25995" r="15245" b="61599"/>
          <a:stretch/>
        </p:blipFill>
        <p:spPr bwMode="auto">
          <a:xfrm>
            <a:off x="1662506" y="5892436"/>
            <a:ext cx="9144000" cy="965563"/>
          </a:xfrm>
          <a:prstGeom prst="rect">
            <a:avLst/>
          </a:prstGeom>
          <a:ln>
            <a:noFill/>
          </a:ln>
          <a:extLst>
            <a:ext uri="{53640926-AAD7-44D8-BBD7-CCE9431645EC}">
              <a14:shadowObscured xmlns:a14="http://schemas.microsoft.com/office/drawing/2010/main"/>
            </a:ext>
          </a:extLst>
        </p:spPr>
      </p:pic>
      <p:pic>
        <p:nvPicPr>
          <p:cNvPr id="9" name="Picture 8" descr="A picture containing clipart&#10;&#10;Description automatically generated">
            <a:extLst>
              <a:ext uri="{FF2B5EF4-FFF2-40B4-BE49-F238E27FC236}">
                <a16:creationId xmlns:a16="http://schemas.microsoft.com/office/drawing/2014/main" id="{1F7359FD-35DD-4D08-8FC5-FFE2E8A10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6240" y="6111314"/>
            <a:ext cx="2376264" cy="580500"/>
          </a:xfrm>
          <a:prstGeom prst="rect">
            <a:avLst/>
          </a:prstGeom>
        </p:spPr>
      </p:pic>
    </p:spTree>
    <p:extLst>
      <p:ext uri="{BB962C8B-B14F-4D97-AF65-F5344CB8AC3E}">
        <p14:creationId xmlns:p14="http://schemas.microsoft.com/office/powerpoint/2010/main" val="95084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rotWithShape="1">
          <a:blip r:embed="rId3"/>
          <a:srcRect l="65145" t="25995" r="15245" b="61599"/>
          <a:stretch/>
        </p:blipFill>
        <p:spPr bwMode="auto">
          <a:xfrm>
            <a:off x="1524000" y="5562600"/>
            <a:ext cx="9144000" cy="1295400"/>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1660509" y="1027627"/>
            <a:ext cx="1295400" cy="381000"/>
          </a:xfrm>
        </p:spPr>
        <p:txBody>
          <a:bodyPr>
            <a:normAutofit fontScale="70000" lnSpcReduction="20000"/>
          </a:bodyPr>
          <a:lstStyle/>
          <a:p>
            <a:pPr marL="0" indent="0">
              <a:buNone/>
            </a:pPr>
            <a:r>
              <a:rPr lang="en-US" dirty="0"/>
              <a:t>11/18</a:t>
            </a:r>
          </a:p>
        </p:txBody>
      </p:sp>
      <p:sp>
        <p:nvSpPr>
          <p:cNvPr id="4" name="Title 1"/>
          <p:cNvSpPr>
            <a:spLocks noGrp="1"/>
          </p:cNvSpPr>
          <p:nvPr>
            <p:ph type="title"/>
          </p:nvPr>
        </p:nvSpPr>
        <p:spPr>
          <a:xfrm>
            <a:off x="1660509" y="129049"/>
            <a:ext cx="8229600" cy="1143000"/>
          </a:xfrm>
        </p:spPr>
        <p:txBody>
          <a:bodyPr/>
          <a:lstStyle/>
          <a:p>
            <a:pPr algn="l"/>
            <a:r>
              <a:rPr lang="en-US" sz="3200" dirty="0">
                <a:solidFill>
                  <a:srgbClr val="002060"/>
                </a:solidFill>
                <a:latin typeface="Helvetica" panose="020B0604020202020204" pitchFamily="34" charset="0"/>
                <a:cs typeface="Helvetica" panose="020B0604020202020204" pitchFamily="34" charset="0"/>
              </a:rPr>
              <a:t>Project timeline</a:t>
            </a:r>
          </a:p>
        </p:txBody>
      </p:sp>
      <p:sp>
        <p:nvSpPr>
          <p:cNvPr id="6" name="Rounded Rectangle 5"/>
          <p:cNvSpPr/>
          <p:nvPr/>
        </p:nvSpPr>
        <p:spPr>
          <a:xfrm>
            <a:off x="1720404" y="2695708"/>
            <a:ext cx="2775397" cy="533400"/>
          </a:xfrm>
          <a:prstGeom prst="roundRect">
            <a:avLst/>
          </a:prstGeom>
          <a:solidFill>
            <a:srgbClr val="F2E2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Delivery of </a:t>
            </a:r>
            <a:r>
              <a:rPr lang="en-US" dirty="0" err="1">
                <a:solidFill>
                  <a:srgbClr val="002060"/>
                </a:solidFill>
              </a:rPr>
              <a:t>programme</a:t>
            </a:r>
            <a:r>
              <a:rPr lang="en-US" dirty="0">
                <a:solidFill>
                  <a:srgbClr val="002060"/>
                </a:solidFill>
              </a:rPr>
              <a:t> to NEU </a:t>
            </a:r>
          </a:p>
        </p:txBody>
      </p:sp>
      <p:sp>
        <p:nvSpPr>
          <p:cNvPr id="7" name="Rounded Rectangle 6"/>
          <p:cNvSpPr/>
          <p:nvPr/>
        </p:nvSpPr>
        <p:spPr>
          <a:xfrm>
            <a:off x="1757923" y="3519077"/>
            <a:ext cx="4493116" cy="533400"/>
          </a:xfrm>
          <a:prstGeom prst="roundRect">
            <a:avLst/>
          </a:prstGeom>
          <a:solidFill>
            <a:srgbClr val="E2C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Cardiff Met partner conference and implementation of change projects</a:t>
            </a:r>
          </a:p>
        </p:txBody>
      </p:sp>
      <p:sp>
        <p:nvSpPr>
          <p:cNvPr id="8" name="Rounded Rectangle 7"/>
          <p:cNvSpPr/>
          <p:nvPr/>
        </p:nvSpPr>
        <p:spPr>
          <a:xfrm>
            <a:off x="1790283" y="4424028"/>
            <a:ext cx="6614732" cy="533400"/>
          </a:xfrm>
          <a:prstGeom prst="round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NEU Change Projects Disseminated with Cardiff Met, Vietnam</a:t>
            </a:r>
          </a:p>
        </p:txBody>
      </p:sp>
      <p:sp>
        <p:nvSpPr>
          <p:cNvPr id="9" name="Rounded Rectangle 8"/>
          <p:cNvSpPr/>
          <p:nvPr/>
        </p:nvSpPr>
        <p:spPr>
          <a:xfrm>
            <a:off x="1767268" y="5332927"/>
            <a:ext cx="8529212" cy="533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Present results to MOET; Report to British Council; Student Engagement NEU</a:t>
            </a:r>
          </a:p>
        </p:txBody>
      </p:sp>
      <p:cxnSp>
        <p:nvCxnSpPr>
          <p:cNvPr id="11" name="Straight Arrow Connector 10"/>
          <p:cNvCxnSpPr/>
          <p:nvPr/>
        </p:nvCxnSpPr>
        <p:spPr>
          <a:xfrm>
            <a:off x="1909294" y="1676400"/>
            <a:ext cx="8606307" cy="0"/>
          </a:xfrm>
          <a:prstGeom prst="straightConnector1">
            <a:avLst/>
          </a:prstGeom>
          <a:ln w="349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004481" y="1006161"/>
            <a:ext cx="1565856" cy="381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02/19</a:t>
            </a:r>
          </a:p>
        </p:txBody>
      </p:sp>
      <p:sp>
        <p:nvSpPr>
          <p:cNvPr id="17" name="Content Placeholder 2"/>
          <p:cNvSpPr txBox="1">
            <a:spLocks/>
          </p:cNvSpPr>
          <p:nvPr/>
        </p:nvSpPr>
        <p:spPr>
          <a:xfrm>
            <a:off x="7955387" y="1009920"/>
            <a:ext cx="853225" cy="3810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09/19</a:t>
            </a:r>
          </a:p>
        </p:txBody>
      </p:sp>
      <p:sp>
        <p:nvSpPr>
          <p:cNvPr id="18" name="Content Placeholder 2"/>
          <p:cNvSpPr txBox="1">
            <a:spLocks/>
          </p:cNvSpPr>
          <p:nvPr/>
        </p:nvSpPr>
        <p:spPr>
          <a:xfrm>
            <a:off x="9685361" y="1009920"/>
            <a:ext cx="914400" cy="381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12/19</a:t>
            </a:r>
          </a:p>
        </p:txBody>
      </p:sp>
      <p:cxnSp>
        <p:nvCxnSpPr>
          <p:cNvPr id="20" name="Straight Arrow Connector 19"/>
          <p:cNvCxnSpPr/>
          <p:nvPr/>
        </p:nvCxnSpPr>
        <p:spPr>
          <a:xfrm flipV="1">
            <a:off x="4495801" y="1676400"/>
            <a:ext cx="0" cy="1010453"/>
          </a:xfrm>
          <a:prstGeom prst="straightConnector1">
            <a:avLst/>
          </a:prstGeom>
          <a:ln w="22225">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p:cNvCxnSpPr>
          <p:nvPr/>
        </p:nvCxnSpPr>
        <p:spPr>
          <a:xfrm flipV="1">
            <a:off x="6212446" y="1676400"/>
            <a:ext cx="0" cy="1847582"/>
          </a:xfrm>
          <a:prstGeom prst="straightConnector1">
            <a:avLst/>
          </a:prstGeom>
          <a:ln w="22225">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5775533" y="997040"/>
            <a:ext cx="1565856" cy="381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03/19</a:t>
            </a:r>
          </a:p>
        </p:txBody>
      </p:sp>
      <p:cxnSp>
        <p:nvCxnSpPr>
          <p:cNvPr id="26" name="Straight Arrow Connector 25"/>
          <p:cNvCxnSpPr/>
          <p:nvPr/>
        </p:nvCxnSpPr>
        <p:spPr>
          <a:xfrm flipV="1">
            <a:off x="8382000" y="1676400"/>
            <a:ext cx="0" cy="2819400"/>
          </a:xfrm>
          <a:prstGeom prst="straightConnector1">
            <a:avLst/>
          </a:prstGeom>
          <a:ln w="22225">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0287000" y="1676400"/>
            <a:ext cx="0" cy="4114800"/>
          </a:xfrm>
          <a:prstGeom prst="straightConnector1">
            <a:avLst/>
          </a:prstGeom>
          <a:ln w="22225">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909293" y="1676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9293" y="1524000"/>
            <a:ext cx="0" cy="304800"/>
          </a:xfrm>
          <a:prstGeom prst="line">
            <a:avLst/>
          </a:prstGeom>
          <a:ln w="349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004481" y="1676400"/>
            <a:ext cx="0" cy="546425"/>
          </a:xfrm>
          <a:prstGeom prst="straightConnector1">
            <a:avLst/>
          </a:prstGeom>
          <a:ln w="22225">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735325" y="2043047"/>
            <a:ext cx="2275625" cy="533400"/>
          </a:xfrm>
          <a:prstGeom prst="roundRect">
            <a:avLst/>
          </a:prstGeom>
          <a:solidFill>
            <a:srgbClr val="F2E2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Desk study / survey </a:t>
            </a:r>
          </a:p>
        </p:txBody>
      </p:sp>
      <p:pic>
        <p:nvPicPr>
          <p:cNvPr id="27" name="Picture 26" descr="A picture containing clipart&#10;&#10;Description automatically generated">
            <a:extLst>
              <a:ext uri="{FF2B5EF4-FFF2-40B4-BE49-F238E27FC236}">
                <a16:creationId xmlns:a16="http://schemas.microsoft.com/office/drawing/2014/main" id="{D57AEDD9-E2D8-4BBB-832A-9A51C849F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387" y="6045147"/>
            <a:ext cx="2376264" cy="580500"/>
          </a:xfrm>
          <a:prstGeom prst="rect">
            <a:avLst/>
          </a:prstGeom>
        </p:spPr>
      </p:pic>
    </p:spTree>
    <p:extLst>
      <p:ext uri="{BB962C8B-B14F-4D97-AF65-F5344CB8AC3E}">
        <p14:creationId xmlns:p14="http://schemas.microsoft.com/office/powerpoint/2010/main" val="275064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rotWithShape="1">
          <a:blip r:embed="rId3"/>
          <a:srcRect l="65145" t="25995" r="15245" b="61599"/>
          <a:stretch/>
        </p:blipFill>
        <p:spPr bwMode="auto">
          <a:xfrm>
            <a:off x="1662506" y="5562600"/>
            <a:ext cx="9144000" cy="1295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02895" y="197041"/>
            <a:ext cx="9144000" cy="1143000"/>
          </a:xfrm>
        </p:spPr>
        <p:txBody>
          <a:bodyPr>
            <a:normAutofit/>
          </a:bodyPr>
          <a:lstStyle/>
          <a:p>
            <a:r>
              <a:rPr lang="en-US" sz="3200" dirty="0">
                <a:solidFill>
                  <a:srgbClr val="002060"/>
                </a:solidFill>
                <a:latin typeface="Helvetica" panose="020B0604020202020204" pitchFamily="34" charset="0"/>
                <a:cs typeface="Helvetica" panose="020B0604020202020204" pitchFamily="34" charset="0"/>
              </a:rPr>
              <a:t>Staff survey on QA, main findings: n=50</a:t>
            </a:r>
          </a:p>
        </p:txBody>
      </p:sp>
      <p:sp>
        <p:nvSpPr>
          <p:cNvPr id="9" name="Arc 8"/>
          <p:cNvSpPr/>
          <p:nvPr/>
        </p:nvSpPr>
        <p:spPr>
          <a:xfrm>
            <a:off x="402895" y="1253319"/>
            <a:ext cx="2654205" cy="4572000"/>
          </a:xfrm>
          <a:prstGeom prst="arc">
            <a:avLst>
              <a:gd name="adj1" fmla="val 16421732"/>
              <a:gd name="adj2" fmla="val 5386092"/>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1D751"/>
              </a:solidFill>
            </a:endParaRPr>
          </a:p>
        </p:txBody>
      </p:sp>
      <p:sp>
        <p:nvSpPr>
          <p:cNvPr id="16" name="Rounded Rectangle 15"/>
          <p:cNvSpPr/>
          <p:nvPr/>
        </p:nvSpPr>
        <p:spPr>
          <a:xfrm>
            <a:off x="2729267" y="1301088"/>
            <a:ext cx="6607649" cy="6039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accent6">
                    <a:lumMod val="50000"/>
                  </a:schemeClr>
                </a:solidFill>
              </a:rPr>
              <a:t>48 staff at NEU described QA experience as good / adequate</a:t>
            </a:r>
          </a:p>
        </p:txBody>
      </p:sp>
      <p:sp>
        <p:nvSpPr>
          <p:cNvPr id="18" name="Rounded Rectangle 17"/>
          <p:cNvSpPr/>
          <p:nvPr/>
        </p:nvSpPr>
        <p:spPr>
          <a:xfrm>
            <a:off x="3164717" y="2224301"/>
            <a:ext cx="6172200" cy="6809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rgbClr val="E46D0A"/>
                </a:solidFill>
              </a:rPr>
              <a:t>  Over half respondents indicated no formal training in QA</a:t>
            </a:r>
          </a:p>
        </p:txBody>
      </p:sp>
      <p:sp>
        <p:nvSpPr>
          <p:cNvPr id="19" name="Rounded Rectangle 18"/>
          <p:cNvSpPr/>
          <p:nvPr/>
        </p:nvSpPr>
        <p:spPr>
          <a:xfrm>
            <a:off x="3352800" y="3157467"/>
            <a:ext cx="6324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rgbClr val="8940C0"/>
                </a:solidFill>
              </a:rPr>
              <a:t>   49 staff would like further / more training on QA</a:t>
            </a:r>
          </a:p>
        </p:txBody>
      </p:sp>
      <p:sp>
        <p:nvSpPr>
          <p:cNvPr id="20" name="Rounded Rectangle 19"/>
          <p:cNvSpPr/>
          <p:nvPr/>
        </p:nvSpPr>
        <p:spPr>
          <a:xfrm>
            <a:off x="3164717" y="4066181"/>
            <a:ext cx="7035739" cy="7637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CD33B0"/>
                </a:solidFill>
              </a:rPr>
              <a:t>   Specific areas of interest in further training: student engagement; course design and review; assessment design and review</a:t>
            </a:r>
          </a:p>
        </p:txBody>
      </p:sp>
      <p:sp>
        <p:nvSpPr>
          <p:cNvPr id="21" name="Rounded Rectangle 20"/>
          <p:cNvSpPr/>
          <p:nvPr/>
        </p:nvSpPr>
        <p:spPr>
          <a:xfrm>
            <a:off x="2362200" y="5067300"/>
            <a:ext cx="8342312" cy="647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rgbClr val="2024CA"/>
                </a:solidFill>
              </a:rPr>
              <a:t>    Assessment relied on: exam, essay, presentation, group project, case study</a:t>
            </a:r>
          </a:p>
          <a:p>
            <a:pPr lvl="0"/>
            <a:r>
              <a:rPr lang="en-US" dirty="0">
                <a:solidFill>
                  <a:srgbClr val="2024CA"/>
                </a:solidFill>
              </a:rPr>
              <a:t>    Teaching relied on: power point, discussion, case study </a:t>
            </a:r>
          </a:p>
        </p:txBody>
      </p:sp>
      <p:sp>
        <p:nvSpPr>
          <p:cNvPr id="24" name="Oval 23"/>
          <p:cNvSpPr/>
          <p:nvPr/>
        </p:nvSpPr>
        <p:spPr>
          <a:xfrm>
            <a:off x="2443234" y="4048268"/>
            <a:ext cx="833366" cy="828533"/>
          </a:xfrm>
          <a:prstGeom prst="ellipse">
            <a:avLst/>
          </a:prstGeom>
          <a:solidFill>
            <a:schemeClr val="bg1"/>
          </a:solidFill>
          <a:ln>
            <a:solidFill>
              <a:srgbClr val="894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25" name="Oval 24"/>
          <p:cNvSpPr/>
          <p:nvPr/>
        </p:nvSpPr>
        <p:spPr>
          <a:xfrm>
            <a:off x="1839178" y="4953000"/>
            <a:ext cx="827822" cy="824552"/>
          </a:xfrm>
          <a:prstGeom prst="ellipse">
            <a:avLst/>
          </a:prstGeom>
          <a:solidFill>
            <a:schemeClr val="bg1"/>
          </a:solidFill>
          <a:ln>
            <a:solidFill>
              <a:srgbClr val="3F5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26" name="Oval 25"/>
          <p:cNvSpPr/>
          <p:nvPr/>
        </p:nvSpPr>
        <p:spPr>
          <a:xfrm>
            <a:off x="2748034" y="3048001"/>
            <a:ext cx="833366" cy="82853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27" name="Oval 26"/>
          <p:cNvSpPr/>
          <p:nvPr/>
        </p:nvSpPr>
        <p:spPr>
          <a:xfrm>
            <a:off x="2447784" y="2125355"/>
            <a:ext cx="833366" cy="828533"/>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28" name="Oval 27"/>
          <p:cNvSpPr/>
          <p:nvPr/>
        </p:nvSpPr>
        <p:spPr>
          <a:xfrm>
            <a:off x="2090953" y="1188777"/>
            <a:ext cx="833366" cy="828533"/>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pic>
        <p:nvPicPr>
          <p:cNvPr id="15" name="Picture 14" descr="A picture containing clipart&#10;&#10;Description automatically generated">
            <a:extLst>
              <a:ext uri="{FF2B5EF4-FFF2-40B4-BE49-F238E27FC236}">
                <a16:creationId xmlns:a16="http://schemas.microsoft.com/office/drawing/2014/main" id="{18ACD11A-C9C8-4B44-BD83-AF3D59F6A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230" y="6066734"/>
            <a:ext cx="2376264" cy="580500"/>
          </a:xfrm>
          <a:prstGeom prst="rect">
            <a:avLst/>
          </a:prstGeom>
        </p:spPr>
      </p:pic>
    </p:spTree>
    <p:extLst>
      <p:ext uri="{BB962C8B-B14F-4D97-AF65-F5344CB8AC3E}">
        <p14:creationId xmlns:p14="http://schemas.microsoft.com/office/powerpoint/2010/main" val="91534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a:spLocks noGrp="1"/>
          </p:cNvSpPr>
          <p:nvPr>
            <p:ph type="title"/>
          </p:nvPr>
        </p:nvSpPr>
        <p:spPr>
          <a:xfrm>
            <a:off x="-150440" y="116632"/>
            <a:ext cx="11665296" cy="1143000"/>
          </a:xfrm>
          <a:prstGeom prst="rect">
            <a:avLst/>
          </a:prstGeom>
        </p:spPr>
        <p:txBody>
          <a:bodyPr>
            <a:normAutofit/>
          </a:bodyPr>
          <a:lstStyle/>
          <a:p>
            <a:pPr lvl="0">
              <a:defRPr sz="1800"/>
            </a:pPr>
            <a:r>
              <a:rPr lang="en-GB" sz="1800" b="1" dirty="0">
                <a:solidFill>
                  <a:srgbClr val="002060"/>
                </a:solidFill>
                <a:latin typeface="Calibri" pitchFamily="34" charset="0"/>
              </a:rPr>
              <a:t>Staff survey </a:t>
            </a:r>
            <a:r>
              <a:rPr lang="en-GB" sz="1800" dirty="0">
                <a:solidFill>
                  <a:srgbClr val="002060"/>
                </a:solidFill>
                <a:latin typeface="Calibri" pitchFamily="34" charset="0"/>
              </a:rPr>
              <a:t>– Which of the skills do you think your students will need as a graduate of your programme? </a:t>
            </a:r>
            <a:endParaRPr sz="1800" dirty="0">
              <a:solidFill>
                <a:srgbClr val="002060"/>
              </a:solidFill>
              <a:latin typeface="Calibri" pitchFamily="34" charset="0"/>
            </a:endParaRPr>
          </a:p>
        </p:txBody>
      </p:sp>
      <p:graphicFrame>
        <p:nvGraphicFramePr>
          <p:cNvPr id="5" name="Chart 4"/>
          <p:cNvGraphicFramePr/>
          <p:nvPr>
            <p:extLst>
              <p:ext uri="{D42A27DB-BD31-4B8C-83A1-F6EECF244321}">
                <p14:modId xmlns:p14="http://schemas.microsoft.com/office/powerpoint/2010/main" val="2462907301"/>
              </p:ext>
            </p:extLst>
          </p:nvPr>
        </p:nvGraphicFramePr>
        <p:xfrm>
          <a:off x="1524000" y="476672"/>
          <a:ext cx="9990856" cy="554461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p:nvPr/>
        </p:nvPicPr>
        <p:blipFill rotWithShape="1">
          <a:blip r:embed="rId4"/>
          <a:srcRect l="65145" t="25995" r="15245" b="61599"/>
          <a:stretch/>
        </p:blipFill>
        <p:spPr bwMode="auto">
          <a:xfrm>
            <a:off x="1524000" y="5756186"/>
            <a:ext cx="9144000" cy="1101814"/>
          </a:xfrm>
          <a:prstGeom prst="rect">
            <a:avLst/>
          </a:prstGeom>
          <a:ln>
            <a:noFill/>
          </a:ln>
          <a:extLst>
            <a:ext uri="{53640926-AAD7-44D8-BBD7-CCE9431645EC}">
              <a14:shadowObscured xmlns:a14="http://schemas.microsoft.com/office/drawing/2010/main"/>
            </a:ext>
          </a:extLst>
        </p:spPr>
      </p:pic>
      <p:pic>
        <p:nvPicPr>
          <p:cNvPr id="7" name="Picture 6" descr="A picture containing clipart&#10;&#10;Description automatically generated">
            <a:extLst>
              <a:ext uri="{FF2B5EF4-FFF2-40B4-BE49-F238E27FC236}">
                <a16:creationId xmlns:a16="http://schemas.microsoft.com/office/drawing/2014/main" id="{A3F9BF4C-6FB8-4F3E-AB34-3A8EFB78D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0216" y="6091078"/>
            <a:ext cx="2376264" cy="580500"/>
          </a:xfrm>
          <a:prstGeom prst="rect">
            <a:avLst/>
          </a:prstGeom>
        </p:spPr>
      </p:pic>
    </p:spTree>
    <p:extLst>
      <p:ext uri="{BB962C8B-B14F-4D97-AF65-F5344CB8AC3E}">
        <p14:creationId xmlns:p14="http://schemas.microsoft.com/office/powerpoint/2010/main" val="3488121970"/>
      </p:ext>
    </p:extLst>
  </p:cSld>
  <p:clrMapOvr>
    <a:masterClrMapping/>
  </p:clrMapOvr>
</p:sld>
</file>

<file path=ppt/theme/theme1.xml><?xml version="1.0" encoding="utf-8"?>
<a:theme xmlns:a="http://schemas.openxmlformats.org/drawingml/2006/main" name="QAA-PowerPoint-template">
  <a:themeElements>
    <a:clrScheme name="QAA Brand">
      <a:dk1>
        <a:srgbClr val="53565A"/>
      </a:dk1>
      <a:lt1>
        <a:sysClr val="window" lastClr="FFFFFF"/>
      </a:lt1>
      <a:dk2>
        <a:srgbClr val="53565A"/>
      </a:dk2>
      <a:lt2>
        <a:srgbClr val="FFFFFF"/>
      </a:lt2>
      <a:accent1>
        <a:srgbClr val="064B7C"/>
      </a:accent1>
      <a:accent2>
        <a:srgbClr val="077286"/>
      </a:accent2>
      <a:accent3>
        <a:srgbClr val="BB9709"/>
      </a:accent3>
      <a:accent4>
        <a:srgbClr val="1065A2"/>
      </a:accent4>
      <a:accent5>
        <a:srgbClr val="55A0D5"/>
      </a:accent5>
      <a:accent6>
        <a:srgbClr val="BB3A00"/>
      </a:accent6>
      <a:hlink>
        <a:srgbClr val="17365D"/>
      </a:hlink>
      <a:folHlink>
        <a:srgbClr val="8DB3E2"/>
      </a:folHlink>
    </a:clrScheme>
    <a:fontScheme name="QAA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gulatory Framework - ESG workshop July 2017 presentation" id="{71EEA605-C5D4-470A-9D1B-C36C8CD2782E}" vid="{ED40007A-C2AC-4AEE-BF0A-EFCF9ACFDA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936CF04F89314793F19F9830537963" ma:contentTypeVersion="4" ma:contentTypeDescription="Create a new document." ma:contentTypeScope="" ma:versionID="4f85697da59460aa3380d34d71dee036">
  <xsd:schema xmlns:xsd="http://www.w3.org/2001/XMLSchema" xmlns:xs="http://www.w3.org/2001/XMLSchema" xmlns:p="http://schemas.microsoft.com/office/2006/metadata/properties" xmlns:ns3="7bb4fb10-0667-4eec-9c2a-0dd8882a9c93" targetNamespace="http://schemas.microsoft.com/office/2006/metadata/properties" ma:root="true" ma:fieldsID="f09c754204f70580b4c3fedb2f0b4fe1" ns3:_="">
    <xsd:import namespace="7bb4fb10-0667-4eec-9c2a-0dd8882a9c9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4fb10-0667-4eec-9c2a-0dd8882a9c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ACBFD7-DA78-4AB9-AC23-CCE41A931D03}">
  <ds:schemaRefs>
    <ds:schemaRef ds:uri="http://schemas.microsoft.com/sharepoint/v3/contenttype/forms"/>
  </ds:schemaRefs>
</ds:datastoreItem>
</file>

<file path=customXml/itemProps2.xml><?xml version="1.0" encoding="utf-8"?>
<ds:datastoreItem xmlns:ds="http://schemas.openxmlformats.org/officeDocument/2006/customXml" ds:itemID="{44D16DA9-5516-4CCF-9ED0-81F008282E79}">
  <ds:schemaRefs>
    <ds:schemaRef ds:uri="http://schemas.microsoft.com/office/2006/metadata/properties"/>
  </ds:schemaRefs>
</ds:datastoreItem>
</file>

<file path=customXml/itemProps3.xml><?xml version="1.0" encoding="utf-8"?>
<ds:datastoreItem xmlns:ds="http://schemas.openxmlformats.org/officeDocument/2006/customXml" ds:itemID="{46F30CF5-2115-445D-B4D6-39B75075E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b4fb10-0667-4eec-9c2a-0dd8882a9c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ESG workshop July 2017 presentation with facilitator notes</Template>
  <TotalTime>6731</TotalTime>
  <Words>1187</Words>
  <Application>Microsoft Office PowerPoint</Application>
  <PresentationFormat>Widescreen</PresentationFormat>
  <Paragraphs>169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Book</vt:lpstr>
      <vt:lpstr>Helvetica</vt:lpstr>
      <vt:lpstr>Wingdings</vt:lpstr>
      <vt:lpstr>QAA-PowerPoint-template</vt:lpstr>
      <vt:lpstr>PowerPoint Presentation</vt:lpstr>
      <vt:lpstr>PowerPoint Presentation</vt:lpstr>
      <vt:lpstr>PowerPoint Presentation</vt:lpstr>
      <vt:lpstr>About NEU…</vt:lpstr>
      <vt:lpstr>PowerPoint Presentation</vt:lpstr>
      <vt:lpstr>PowerPoint Presentation</vt:lpstr>
      <vt:lpstr>Project timeline</vt:lpstr>
      <vt:lpstr>Staff survey on QA, main findings: n=50</vt:lpstr>
      <vt:lpstr>Staff survey – Which of the skills do you think your students will need as a graduate of your programme? </vt:lpstr>
      <vt:lpstr>Survey results on skills development</vt:lpstr>
      <vt:lpstr>PowerPoint Presentation</vt:lpstr>
      <vt:lpstr>PowerPoint Presentation</vt:lpstr>
      <vt:lpstr>PowerPoint Presentation</vt:lpstr>
      <vt:lpstr>PowerPoint Presentation</vt:lpstr>
      <vt:lpstr>PowerPoint Presentation</vt:lpstr>
      <vt:lpstr>Xin Cảm Ơn</vt:lpstr>
    </vt:vector>
  </TitlesOfParts>
  <Company>QAA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Taylor</dc:creator>
  <cp:lastModifiedBy>Rawlings, Danielle</cp:lastModifiedBy>
  <cp:revision>102</cp:revision>
  <cp:lastPrinted>2019-05-03T09:50:19Z</cp:lastPrinted>
  <dcterms:created xsi:type="dcterms:W3CDTF">2017-07-06T12:52:06Z</dcterms:created>
  <dcterms:modified xsi:type="dcterms:W3CDTF">2019-09-23T10:05:36Z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0x0101001B936CF04F89314793F19F9830537963</vt:lpwstr>
  </property>
</Properties>
</file>