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85" r:id="rId5"/>
    <p:sldId id="415" r:id="rId6"/>
    <p:sldId id="423"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8" r:id="rId20"/>
    <p:sldId id="436" r:id="rId21"/>
    <p:sldId id="437" r:id="rId22"/>
    <p:sldId id="272" r:id="rId23"/>
    <p:sldId id="439" r:id="rId24"/>
    <p:sldId id="440" r:id="rId25"/>
    <p:sldId id="298" r:id="rId2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5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34A29B67-B685-8F4E-8E32-CBEBCA57BA99}" type="datetimeFigureOut">
              <a:rPr lang="en-US" smtClean="0"/>
              <a:t>23/09/19</a:t>
            </a:fld>
            <a:endParaRPr lang="en-US"/>
          </a:p>
        </p:txBody>
      </p:sp>
      <p:sp>
        <p:nvSpPr>
          <p:cNvPr id="4" name="Footer Placeholder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18300F28-8E89-B64A-BC68-C32BDACA2A78}" type="slidenum">
              <a:rPr lang="en-US" smtClean="0"/>
              <a:t>‹#›</a:t>
            </a:fld>
            <a:endParaRPr lang="en-US"/>
          </a:p>
        </p:txBody>
      </p:sp>
    </p:spTree>
    <p:extLst>
      <p:ext uri="{BB962C8B-B14F-4D97-AF65-F5344CB8AC3E}">
        <p14:creationId xmlns:p14="http://schemas.microsoft.com/office/powerpoint/2010/main" val="2347727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D2B7371-F37D-4F5A-95E5-2AEE998A2096}" type="datetimeFigureOut">
              <a:rPr lang="en-GB" smtClean="0"/>
              <a:t>23/09/19</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D96B4A9-22D5-4E9F-B8B3-FC48F942D496}" type="slidenum">
              <a:rPr lang="en-GB" smtClean="0"/>
              <a:t>‹#›</a:t>
            </a:fld>
            <a:endParaRPr lang="en-GB"/>
          </a:p>
        </p:txBody>
      </p:sp>
    </p:spTree>
    <p:extLst>
      <p:ext uri="{BB962C8B-B14F-4D97-AF65-F5344CB8AC3E}">
        <p14:creationId xmlns:p14="http://schemas.microsoft.com/office/powerpoint/2010/main" val="19506126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 xmlns:a16="http://schemas.microsoft.com/office/drawing/2014/main" id="{45283487-1211-41B1-A03E-113BE35C86C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F7930440-BD51-44F7-AC0F-CE66085B798A}"/>
              </a:ext>
            </a:extLst>
          </p:cNvPr>
          <p:cNvSpPr>
            <a:spLocks noGrp="1"/>
          </p:cNvSpPr>
          <p:nvPr>
            <p:ph type="body" idx="1"/>
          </p:nvPr>
        </p:nvSpPr>
        <p:spPr/>
        <p:txBody>
          <a:bodyPr/>
          <a:lstStyle/>
          <a:p>
            <a:pPr eaLnBrk="1" fontAlgn="auto" hangingPunct="1">
              <a:spcBef>
                <a:spcPts val="0"/>
              </a:spcBef>
              <a:spcAft>
                <a:spcPts val="0"/>
              </a:spcAft>
              <a:defRPr/>
            </a:pPr>
            <a:r>
              <a:rPr lang="en-GB" b="1">
                <a:solidFill>
                  <a:schemeClr val="accent2">
                    <a:lumMod val="40000"/>
                    <a:lumOff val="60000"/>
                  </a:schemeClr>
                </a:solidFill>
              </a:rPr>
              <a:t>This presentation template includes examples of the slides available. Select Master slides, as appropriate, to create a presentation best suited to your content and requirements. Notes are included for guidance and these should be removed before finalising. Additional guidelines are available on Qmmunity, in the QAA Brand site, along with approved images. </a:t>
            </a:r>
            <a:br>
              <a:rPr lang="en-GB" b="1">
                <a:solidFill>
                  <a:schemeClr val="accent2">
                    <a:lumMod val="40000"/>
                    <a:lumOff val="60000"/>
                  </a:schemeClr>
                </a:solidFill>
              </a:rPr>
            </a:br>
            <a:r>
              <a:rPr lang="en-GB" b="1">
                <a:solidFill>
                  <a:schemeClr val="accent2">
                    <a:lumMod val="40000"/>
                    <a:lumOff val="60000"/>
                  </a:schemeClr>
                </a:solidFill>
              </a:rPr>
              <a:t>http://qmmunity.qaa.ac.uk/agency-resources/brand/Pages/Welcome.aspx</a:t>
            </a:r>
          </a:p>
          <a:p>
            <a:pPr eaLnBrk="1" fontAlgn="auto" hangingPunct="1">
              <a:spcBef>
                <a:spcPts val="0"/>
              </a:spcBef>
              <a:spcAft>
                <a:spcPts val="0"/>
              </a:spcAft>
              <a:defRPr/>
            </a:pPr>
            <a:endParaRPr lang="en-GB" b="1"/>
          </a:p>
          <a:p>
            <a:pPr eaLnBrk="1" fontAlgn="auto" hangingPunct="1">
              <a:spcBef>
                <a:spcPts val="0"/>
              </a:spcBef>
              <a:spcAft>
                <a:spcPts val="0"/>
              </a:spcAft>
              <a:defRPr/>
            </a:pPr>
            <a:r>
              <a:rPr lang="en-GB" b="1"/>
              <a:t>Title slide: </a:t>
            </a:r>
            <a:r>
              <a:rPr lang="en-GB"/>
              <a:t>A title slide must be used in all presentations. </a:t>
            </a:r>
          </a:p>
          <a:p>
            <a:pPr eaLnBrk="1" fontAlgn="auto" hangingPunct="1">
              <a:spcBef>
                <a:spcPts val="0"/>
              </a:spcBef>
              <a:spcAft>
                <a:spcPts val="0"/>
              </a:spcAft>
              <a:defRPr/>
            </a:pPr>
            <a:endParaRPr lang="en-GB"/>
          </a:p>
          <a:p>
            <a:pPr eaLnBrk="1" fontAlgn="auto" hangingPunct="1">
              <a:spcBef>
                <a:spcPts val="0"/>
              </a:spcBef>
              <a:spcAft>
                <a:spcPts val="0"/>
              </a:spcAft>
              <a:defRPr/>
            </a:pPr>
            <a:r>
              <a:rPr lang="en-GB"/>
              <a:t>It includes the presentation title in grey text at 40pt, and the presenter’s name and job title in 32pt.</a:t>
            </a:r>
          </a:p>
          <a:p>
            <a:pPr eaLnBrk="1" fontAlgn="auto" hangingPunct="1">
              <a:spcBef>
                <a:spcPts val="0"/>
              </a:spcBef>
              <a:spcAft>
                <a:spcPts val="0"/>
              </a:spcAft>
              <a:defRPr/>
            </a:pPr>
            <a:endParaRPr lang="en-GB"/>
          </a:p>
          <a:p>
            <a:pPr eaLnBrk="1" fontAlgn="auto" hangingPunct="1">
              <a:spcBef>
                <a:spcPts val="0"/>
              </a:spcBef>
              <a:spcAft>
                <a:spcPts val="0"/>
              </a:spcAft>
              <a:defRPr/>
            </a:pPr>
            <a:r>
              <a:rPr lang="en-GB"/>
              <a:t>The event title and date are both 32pt, in a colour taken from the colour palette.</a:t>
            </a:r>
          </a:p>
          <a:p>
            <a:pPr eaLnBrk="1" fontAlgn="auto" hangingPunct="1">
              <a:spcBef>
                <a:spcPts val="0"/>
              </a:spcBef>
              <a:spcAft>
                <a:spcPts val="0"/>
              </a:spcAft>
              <a:defRPr/>
            </a:pPr>
            <a:endParaRPr lang="en-GB"/>
          </a:p>
          <a:p>
            <a:pPr eaLnBrk="1" fontAlgn="auto" hangingPunct="1">
              <a:spcBef>
                <a:spcPts val="0"/>
              </a:spcBef>
              <a:spcAft>
                <a:spcPts val="0"/>
              </a:spcAft>
              <a:defRPr/>
            </a:pPr>
            <a:r>
              <a:rPr lang="en-GB" b="1"/>
              <a:t>Colours: </a:t>
            </a:r>
            <a:r>
              <a:rPr lang="en-GB"/>
              <a:t>This presentation template contains a pre-set colour palette which should be used consistently throughout the presentation. </a:t>
            </a:r>
          </a:p>
          <a:p>
            <a:pPr eaLnBrk="1" fontAlgn="auto" hangingPunct="1">
              <a:spcBef>
                <a:spcPts val="0"/>
              </a:spcBef>
              <a:spcAft>
                <a:spcPts val="0"/>
              </a:spcAft>
              <a:defRPr/>
            </a:pPr>
            <a:endParaRPr lang="en-GB"/>
          </a:p>
          <a:p>
            <a:pPr eaLnBrk="1" fontAlgn="auto" hangingPunct="1">
              <a:spcBef>
                <a:spcPts val="0"/>
              </a:spcBef>
              <a:spcAft>
                <a:spcPts val="0"/>
              </a:spcAft>
              <a:defRPr/>
            </a:pPr>
            <a:endParaRPr lang="en-GB"/>
          </a:p>
        </p:txBody>
      </p:sp>
      <p:sp>
        <p:nvSpPr>
          <p:cNvPr id="27652" name="Slide Number Placeholder 3">
            <a:extLst>
              <a:ext uri="{FF2B5EF4-FFF2-40B4-BE49-F238E27FC236}">
                <a16:creationId xmlns="" xmlns:a16="http://schemas.microsoft.com/office/drawing/2014/main" id="{613EA223-05F0-4BA5-8E20-75819FCB30A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772341-8E10-4829-83B5-DDD0B7CA31D1}"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extLst>
      <p:ext uri="{BB962C8B-B14F-4D97-AF65-F5344CB8AC3E}">
        <p14:creationId xmlns:p14="http://schemas.microsoft.com/office/powerpoint/2010/main" val="331218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9D171A9-E596-4029-8C13-B543E08684B6}" type="slidenum">
              <a:rPr lang="en-GB" altLang="en-US" smtClean="0"/>
              <a:pPr/>
              <a:t>12</a:t>
            </a:fld>
            <a:endParaRPr lang="en-GB" altLang="en-US" dirty="0"/>
          </a:p>
        </p:txBody>
      </p:sp>
    </p:spTree>
    <p:extLst>
      <p:ext uri="{BB962C8B-B14F-4D97-AF65-F5344CB8AC3E}">
        <p14:creationId xmlns:p14="http://schemas.microsoft.com/office/powerpoint/2010/main" val="112290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D171A9-E596-4029-8C13-B543E08684B6}" type="slidenum">
              <a:rPr lang="en-GB" altLang="en-US" smtClean="0"/>
              <a:pPr/>
              <a:t>13</a:t>
            </a:fld>
            <a:endParaRPr lang="en-GB" altLang="en-US" dirty="0"/>
          </a:p>
        </p:txBody>
      </p:sp>
    </p:spTree>
    <p:extLst>
      <p:ext uri="{BB962C8B-B14F-4D97-AF65-F5344CB8AC3E}">
        <p14:creationId xmlns:p14="http://schemas.microsoft.com/office/powerpoint/2010/main" val="201132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D7FE8-FE27-4A5E-AC22-8A55F12009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003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D171A9-E596-4029-8C13-B543E08684B6}" type="slidenum">
              <a:rPr lang="en-GB" altLang="en-US" smtClean="0"/>
              <a:pPr/>
              <a:t>15</a:t>
            </a:fld>
            <a:endParaRPr lang="en-GB" altLang="en-US"/>
          </a:p>
        </p:txBody>
      </p:sp>
    </p:spTree>
    <p:extLst>
      <p:ext uri="{BB962C8B-B14F-4D97-AF65-F5344CB8AC3E}">
        <p14:creationId xmlns:p14="http://schemas.microsoft.com/office/powerpoint/2010/main" val="631156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63C422-10E5-4431-AA33-BB1F6CB77B56}" type="slidenum">
              <a:rPr lang="en-GB" smtClean="0"/>
              <a:pPr/>
              <a:t>17</a:t>
            </a:fld>
            <a:endParaRPr lang="en-GB" dirty="0"/>
          </a:p>
        </p:txBody>
      </p:sp>
      <p:sp>
        <p:nvSpPr>
          <p:cNvPr id="5" name="Header Placeholder 4">
            <a:extLst>
              <a:ext uri="{FF2B5EF4-FFF2-40B4-BE49-F238E27FC236}">
                <a16:creationId xmlns="" xmlns:a16="http://schemas.microsoft.com/office/drawing/2014/main" id="{92623B50-2999-40D5-A5BA-F4EA81985FD5}"/>
              </a:ext>
            </a:extLst>
          </p:cNvPr>
          <p:cNvSpPr>
            <a:spLocks noGrp="1"/>
          </p:cNvSpPr>
          <p:nvPr>
            <p:ph type="hdr" sz="quarter" idx="11"/>
          </p:nvPr>
        </p:nvSpPr>
        <p:spPr/>
        <p:txBody>
          <a:bodyPr/>
          <a:lstStyle/>
          <a:p>
            <a:r>
              <a:rPr lang="en-GB"/>
              <a:t>1. Enhancement in Quality Enhancement Review</a:t>
            </a:r>
            <a:endParaRPr lang="en-GB" dirty="0"/>
          </a:p>
        </p:txBody>
      </p:sp>
    </p:spTree>
    <p:extLst>
      <p:ext uri="{BB962C8B-B14F-4D97-AF65-F5344CB8AC3E}">
        <p14:creationId xmlns:p14="http://schemas.microsoft.com/office/powerpoint/2010/main" val="158440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50000"/>
              </a:lnSpc>
            </a:pPr>
            <a:r>
              <a:rPr lang="en-GB" sz="1400" b="1" dirty="0">
                <a:latin typeface="Arial" panose="020B0604020202020204" pitchFamily="34" charset="0"/>
                <a:cs typeface="Arial" panose="020B0604020202020204" pitchFamily="34" charset="0"/>
              </a:rPr>
              <a:t>Provider pays model</a:t>
            </a:r>
          </a:p>
          <a:p>
            <a:pPr>
              <a:lnSpc>
                <a:spcPct val="150000"/>
              </a:lnSpc>
            </a:pPr>
            <a:endParaRPr lang="en-GB" sz="1400" b="1" dirty="0">
              <a:latin typeface="Arial" panose="020B0604020202020204" pitchFamily="34" charset="0"/>
              <a:cs typeface="Arial" panose="020B0604020202020204" pitchFamily="34" charset="0"/>
            </a:endParaRPr>
          </a:p>
          <a:p>
            <a:pPr>
              <a:lnSpc>
                <a:spcPct val="150000"/>
              </a:lnSpc>
            </a:pPr>
            <a:r>
              <a:rPr lang="en-GB" sz="1400" b="1" dirty="0">
                <a:latin typeface="Arial" panose="020B0604020202020204" pitchFamily="34" charset="0"/>
                <a:cs typeface="Arial" panose="020B0604020202020204" pitchFamily="34" charset="0"/>
              </a:rPr>
              <a:t>ESG for reviews insists that all reviews: </a:t>
            </a:r>
          </a:p>
          <a:p>
            <a:pPr marL="171450" indent="-1714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Assess internal quality assurance (2.1)</a:t>
            </a:r>
          </a:p>
          <a:p>
            <a:pPr marL="171450" indent="-1714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Use methodologies that are fit for purpose with clear aims and objectives, with stakeholders involved in its design (2.2)</a:t>
            </a:r>
          </a:p>
          <a:p>
            <a:pPr marL="171450" indent="-1714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Review processes are pre-defined and applied consistently involving a self assessment, external scrutiny and follow-up (2.3)</a:t>
            </a:r>
          </a:p>
          <a:p>
            <a:pPr marL="171450" indent="-1714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Uses peer review experts that include a student member (2.4)</a:t>
            </a:r>
          </a:p>
          <a:p>
            <a:pPr marL="171450" indent="-1714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Outcomes or judgements are based on explicit and published criteria that are consistently applied (2.5)</a:t>
            </a:r>
          </a:p>
          <a:p>
            <a:pPr marL="171450" indent="-1714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There are clear, accessible published reports (2.6)</a:t>
            </a:r>
          </a:p>
          <a:p>
            <a:pPr marL="171450" indent="-1714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There are complaints and appeals processes for these reviews (2.7)</a:t>
            </a:r>
          </a:p>
          <a:p>
            <a:pPr marL="171450" indent="-171450">
              <a:lnSpc>
                <a:spcPct val="150000"/>
              </a:lnSpc>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763C422-10E5-4431-AA33-BB1F6CB77B56}" type="slidenum">
              <a:rPr lang="en-GB" smtClean="0"/>
              <a:pPr/>
              <a:t>18</a:t>
            </a:fld>
            <a:endParaRPr lang="en-GB" dirty="0"/>
          </a:p>
        </p:txBody>
      </p:sp>
    </p:spTree>
    <p:extLst>
      <p:ext uri="{BB962C8B-B14F-4D97-AF65-F5344CB8AC3E}">
        <p14:creationId xmlns:p14="http://schemas.microsoft.com/office/powerpoint/2010/main" val="4098869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63C422-10E5-4431-AA33-BB1F6CB77B56}" type="slidenum">
              <a:rPr lang="en-GB" smtClean="0"/>
              <a:pPr/>
              <a:t>19</a:t>
            </a:fld>
            <a:endParaRPr lang="en-GB" dirty="0"/>
          </a:p>
        </p:txBody>
      </p:sp>
    </p:spTree>
    <p:extLst>
      <p:ext uri="{BB962C8B-B14F-4D97-AF65-F5344CB8AC3E}">
        <p14:creationId xmlns:p14="http://schemas.microsoft.com/office/powerpoint/2010/main" val="3358247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 xmlns:a16="http://schemas.microsoft.com/office/drawing/2014/main" id="{B7358EDF-11AD-4DA0-A21F-39710172DA5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5D737925-3302-44BD-9939-BA215CBD5CA0}"/>
              </a:ext>
            </a:extLst>
          </p:cNvPr>
          <p:cNvSpPr>
            <a:spLocks noGrp="1"/>
          </p:cNvSpPr>
          <p:nvPr>
            <p:ph type="body" idx="1"/>
          </p:nvPr>
        </p:nvSpPr>
        <p:spPr/>
        <p:txBody>
          <a:bodyPr>
            <a:normAutofit/>
          </a:bodyPr>
          <a:lstStyle/>
          <a:p>
            <a:pPr eaLnBrk="1" fontAlgn="auto" hangingPunct="1">
              <a:spcBef>
                <a:spcPts val="0"/>
              </a:spcBef>
              <a:spcAft>
                <a:spcPts val="0"/>
              </a:spcAft>
              <a:defRPr/>
            </a:pPr>
            <a:endParaRPr lang="en-US" sz="3600" dirty="0">
              <a:latin typeface="+mj-lt"/>
            </a:endParaRPr>
          </a:p>
        </p:txBody>
      </p:sp>
      <p:sp>
        <p:nvSpPr>
          <p:cNvPr id="37892" name="Slide Number Placeholder 3">
            <a:extLst>
              <a:ext uri="{FF2B5EF4-FFF2-40B4-BE49-F238E27FC236}">
                <a16:creationId xmlns="" xmlns:a16="http://schemas.microsoft.com/office/drawing/2014/main" id="{E0A8692A-6C62-47A8-A57C-AC6C65122E0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69A5BB-291E-44D1-BEF4-B5E69135B871}" type="slidenum">
              <a:rPr lang="en-GB" altLang="en-US">
                <a:latin typeface="Calibri" panose="020F0502020204030204" pitchFamily="34" charset="0"/>
              </a:rPr>
              <a:pPr eaLnBrk="1" hangingPunct="1"/>
              <a:t>22</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85760" y="735753"/>
            <a:ext cx="6695735" cy="3675605"/>
          </a:xfrm>
          <a:ln/>
        </p:spPr>
      </p:sp>
      <p:sp>
        <p:nvSpPr>
          <p:cNvPr id="44035" name="Notes Placeholder 2"/>
          <p:cNvSpPr>
            <a:spLocks noGrp="1"/>
          </p:cNvSpPr>
          <p:nvPr>
            <p:ph type="body" idx="1"/>
          </p:nvPr>
        </p:nvSpPr>
        <p:spPr>
          <a:xfrm>
            <a:off x="458935" y="4545541"/>
            <a:ext cx="5668071" cy="4757027"/>
          </a:xfrm>
          <a:noFill/>
          <a:ln/>
        </p:spPr>
        <p:txBody>
          <a:bodyPr>
            <a:noAutofit/>
          </a:bodyPr>
          <a:lstStyle/>
          <a:p>
            <a:pPr marL="617029" lvl="2">
              <a:buClr>
                <a:srgbClr val="006600"/>
              </a:buClr>
            </a:pPr>
            <a:r>
              <a:rPr lang="en-GB" sz="1600" dirty="0">
                <a:latin typeface="Arial" panose="020B0604020202020204" pitchFamily="34" charset="0"/>
                <a:cs typeface="Arial" panose="020B0604020202020204" pitchFamily="34" charset="0"/>
              </a:rPr>
              <a:t>‘Understanding the requirements of quality assessment’ – understanding has to be nation specific</a:t>
            </a:r>
          </a:p>
          <a:p>
            <a:pPr marL="617029" lvl="2">
              <a:buClr>
                <a:srgbClr val="006600"/>
              </a:buClr>
            </a:pPr>
            <a:endParaRPr lang="en-GB" sz="1600" dirty="0">
              <a:latin typeface="Arial" panose="020B0604020202020204" pitchFamily="34" charset="0"/>
              <a:cs typeface="Arial" panose="020B0604020202020204" pitchFamily="34" charset="0"/>
            </a:endParaRPr>
          </a:p>
          <a:p>
            <a:pPr marL="281178" lvl="1" indent="-281178">
              <a:buClr>
                <a:srgbClr val="006600"/>
              </a:buClr>
              <a:buFont typeface="Arial" panose="020B0604020202020204" pitchFamily="34" charset="0"/>
              <a:buChar char="•"/>
            </a:pPr>
            <a:r>
              <a:rPr lang="en-GB" sz="1600" dirty="0">
                <a:latin typeface="Arial" panose="020B0604020202020204" pitchFamily="34" charset="0"/>
                <a:cs typeface="Arial" panose="020B0604020202020204" pitchFamily="34" charset="0"/>
              </a:rPr>
              <a:t>Devolved administrations for NI, Scotland, Wales - responsible for many domestic policy issues, including education </a:t>
            </a:r>
          </a:p>
          <a:p>
            <a:pPr marL="281178" lvl="1" indent="-281178">
              <a:buClr>
                <a:srgbClr val="0066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05" lvl="1" indent="-285705">
              <a:buClr>
                <a:srgbClr val="006600"/>
              </a:buClr>
              <a:buFont typeface="Arial" panose="020B0604020202020204" pitchFamily="34" charset="0"/>
              <a:buChar char="•"/>
            </a:pPr>
            <a:r>
              <a:rPr lang="en-GB" sz="1600" dirty="0">
                <a:latin typeface="Arial" panose="020B0604020202020204" pitchFamily="34" charset="0"/>
                <a:cs typeface="Arial" panose="020B0604020202020204" pitchFamily="34" charset="0"/>
              </a:rPr>
              <a:t>QAA operates UK-wide and takes account of the differing requirements from the devolved nations</a:t>
            </a:r>
          </a:p>
          <a:p>
            <a:pPr marL="285705" lvl="1" indent="-285705">
              <a:buClr>
                <a:srgbClr val="006600"/>
              </a:buClr>
              <a:buFont typeface="Arial" panose="020B0604020202020204" pitchFamily="34" charset="0"/>
              <a:buChar char="•"/>
            </a:pPr>
            <a:r>
              <a:rPr lang="en-GB" sz="1600" dirty="0">
                <a:latin typeface="Arial" panose="020B0604020202020204" pitchFamily="34" charset="0"/>
                <a:cs typeface="Arial" panose="020B0604020202020204" pitchFamily="34" charset="0"/>
              </a:rPr>
              <a:t>Until recently, main focus of external quality assurance activity has been cyclical review by QAA</a:t>
            </a:r>
            <a:endParaRPr lang="en-GB" sz="1600" i="1" dirty="0">
              <a:latin typeface="Arial" panose="020B0604020202020204" pitchFamily="34" charset="0"/>
              <a:cs typeface="Arial" panose="020B0604020202020204" pitchFamily="34" charset="0"/>
            </a:endParaRPr>
          </a:p>
          <a:p>
            <a:pPr marL="742832" lvl="2" indent="-285705">
              <a:buClr>
                <a:srgbClr val="006600"/>
              </a:buClr>
              <a:buFont typeface="Arial" panose="020B0604020202020204" pitchFamily="34" charset="0"/>
              <a:buChar char="•"/>
            </a:pPr>
            <a:r>
              <a:rPr lang="en-GB" sz="1600" dirty="0">
                <a:latin typeface="Arial" panose="020B0604020202020204" pitchFamily="34" charset="0"/>
                <a:cs typeface="Arial" panose="020B0604020202020204" pitchFamily="34" charset="0"/>
              </a:rPr>
              <a:t>HER (and its derivatives) applied to England, NI and Wales – to all types of provider, including APs </a:t>
            </a:r>
          </a:p>
          <a:p>
            <a:pPr marL="742832" lvl="2" indent="-285705">
              <a:buClr>
                <a:srgbClr val="006600"/>
              </a:buClr>
              <a:buFont typeface="Arial" panose="020B0604020202020204" pitchFamily="34" charset="0"/>
              <a:buChar char="•"/>
            </a:pPr>
            <a:r>
              <a:rPr lang="en-GB" sz="1600" dirty="0">
                <a:latin typeface="Arial" panose="020B0604020202020204" pitchFamily="34" charset="0"/>
                <a:cs typeface="Arial" panose="020B0604020202020204" pitchFamily="34" charset="0"/>
              </a:rPr>
              <a:t>Enhancement Led Institutional Review (ELIR) applied in Scotland. </a:t>
            </a:r>
          </a:p>
          <a:p>
            <a:pPr marL="285705" lvl="1" indent="-285705">
              <a:buClr>
                <a:srgbClr val="0066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05" lvl="1" indent="-285705">
              <a:buClr>
                <a:srgbClr val="006600"/>
              </a:buClr>
              <a:buFont typeface="Arial" panose="020B0604020202020204" pitchFamily="34" charset="0"/>
              <a:buChar char="•"/>
            </a:pPr>
            <a:r>
              <a:rPr lang="en-GB" sz="1600" dirty="0">
                <a:latin typeface="Arial" panose="020B0604020202020204" pitchFamily="34" charset="0"/>
                <a:cs typeface="Arial" panose="020B0604020202020204" pitchFamily="34" charset="0"/>
              </a:rPr>
              <a:t>Over last few years, significant policy developments have signalled a shift in the approach to quality assessment</a:t>
            </a:r>
          </a:p>
          <a:p>
            <a:pPr marL="285705" lvl="1" indent="-285705" defTabSz="914256">
              <a:buClr>
                <a:srgbClr val="006600"/>
              </a:buClr>
              <a:buFont typeface="Arial" panose="020B0604020202020204" pitchFamily="34" charset="0"/>
              <a:buChar char="•"/>
              <a:defRPr/>
            </a:pPr>
            <a:endParaRPr lang="en-GB" sz="1600" dirty="0">
              <a:latin typeface="Arial" panose="020B0604020202020204" pitchFamily="34" charset="0"/>
              <a:cs typeface="Arial" panose="020B0604020202020204" pitchFamily="34" charset="0"/>
            </a:endParaRPr>
          </a:p>
          <a:p>
            <a:pPr marL="281178" lvl="1" indent="-281178">
              <a:buClr>
                <a:srgbClr val="0066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617029" lvl="2">
              <a:buClr>
                <a:srgbClr val="006600"/>
              </a:buClr>
            </a:pPr>
            <a:endParaRPr lang="en-GB" sz="1600" dirty="0">
              <a:latin typeface="Arial" panose="020B0604020202020204" pitchFamily="34" charset="0"/>
              <a:cs typeface="Arial" panose="020B0604020202020204" pitchFamily="34" charset="0"/>
            </a:endParaRPr>
          </a:p>
          <a:p>
            <a:pPr marL="617029" lvl="2">
              <a:buClr>
                <a:srgbClr val="006600"/>
              </a:buClr>
            </a:pPr>
            <a:endParaRPr lang="en-GB" sz="1600" dirty="0">
              <a:latin typeface="Arial" panose="020B0604020202020204" pitchFamily="34" charset="0"/>
              <a:cs typeface="Arial" panose="020B0604020202020204" pitchFamily="34" charset="0"/>
            </a:endParaRPr>
          </a:p>
          <a:p>
            <a:pPr marL="617029" lvl="2">
              <a:buClr>
                <a:srgbClr val="006600"/>
              </a:buClr>
            </a:pPr>
            <a:endParaRPr lang="en-GB" sz="1600" dirty="0">
              <a:latin typeface="Arial" panose="020B0604020202020204" pitchFamily="34" charset="0"/>
              <a:cs typeface="Arial" panose="020B0604020202020204" pitchFamily="34" charset="0"/>
            </a:endParaRPr>
          </a:p>
          <a:p>
            <a:pPr marL="617029" lvl="2">
              <a:buClr>
                <a:srgbClr val="006600"/>
              </a:buClr>
            </a:pPr>
            <a:endParaRPr lang="en-GB" sz="1600" dirty="0">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a:noFill/>
        </p:spPr>
        <p:txBody>
          <a:bodyPr/>
          <a:lstStyle/>
          <a:p>
            <a:fld id="{C5084BEE-2F03-470A-9B0A-9C8DB9532473}" type="slidenum">
              <a:rPr lang="en-GB" sz="1000">
                <a:latin typeface="Arial" pitchFamily="34" charset="0"/>
                <a:cs typeface="Arial" pitchFamily="34" charset="0"/>
              </a:rPr>
              <a:pPr/>
              <a:t>3</a:t>
            </a:fld>
            <a:endParaRPr lang="en-GB" sz="1000" dirty="0">
              <a:latin typeface="Arial" pitchFamily="34" charset="0"/>
              <a:cs typeface="Arial" pitchFamily="34" charset="0"/>
            </a:endParaRPr>
          </a:p>
        </p:txBody>
      </p:sp>
    </p:spTree>
    <p:extLst>
      <p:ext uri="{BB962C8B-B14F-4D97-AF65-F5344CB8AC3E}">
        <p14:creationId xmlns:p14="http://schemas.microsoft.com/office/powerpoint/2010/main" val="58871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7509" y="740490"/>
            <a:ext cx="6742658" cy="370244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1178" indent="-281178">
              <a:spcBef>
                <a:spcPct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QAA is the independent body entrusted with monitoring and advising on standards and quality in UK higher education</a:t>
            </a:r>
          </a:p>
          <a:p>
            <a:pPr marL="281178" indent="-281178">
              <a:spcBef>
                <a:spcPct val="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spcBef>
                <a:spcPct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Our mission is to safeguard standards and improve the quality of UK higher education, wherever it is delivered around the world</a:t>
            </a:r>
          </a:p>
          <a:p>
            <a:pPr marL="281178" indent="-281178">
              <a:spcBef>
                <a:spcPct val="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spcBef>
                <a:spcPct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We act in the public interest for the benefit of students and support higher education providers in providing the best possible student learning experience</a:t>
            </a:r>
          </a:p>
          <a:p>
            <a:pPr marL="281178" indent="-281178">
              <a:spcBef>
                <a:spcPct val="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spcBef>
                <a:spcPct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We are dedicated to checking that the three million students working towards a UK qualification get the higher education experiences they are entitled to expect</a:t>
            </a:r>
          </a:p>
          <a:p>
            <a:pPr eaLnBrk="1" hangingPunct="1">
              <a:spcBef>
                <a:spcPct val="0"/>
              </a:spcBef>
            </a:pPr>
            <a:endParaRPr lang="en-US" altLang="en-US" sz="1600" dirty="0">
              <a:latin typeface="Arial" panose="020B0604020202020204" pitchFamily="34" charset="0"/>
              <a:cs typeface="Arial" panose="020B0604020202020204" pitchFamily="34"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31063" indent="-281178" eaLnBrk="0" hangingPunct="0">
              <a:defRPr>
                <a:solidFill>
                  <a:schemeClr val="tx1"/>
                </a:solidFill>
                <a:latin typeface="Arial" panose="020B0604020202020204" pitchFamily="34" charset="0"/>
                <a:cs typeface="Arial" panose="020B0604020202020204" pitchFamily="34" charset="0"/>
              </a:defRPr>
            </a:lvl2pPr>
            <a:lvl3pPr marL="1124712" indent="-224942" eaLnBrk="0" hangingPunct="0">
              <a:defRPr>
                <a:solidFill>
                  <a:schemeClr val="tx1"/>
                </a:solidFill>
                <a:latin typeface="Arial" panose="020B0604020202020204" pitchFamily="34" charset="0"/>
                <a:cs typeface="Arial" panose="020B0604020202020204" pitchFamily="34" charset="0"/>
              </a:defRPr>
            </a:lvl3pPr>
            <a:lvl4pPr marL="1574597" indent="-224942" eaLnBrk="0" hangingPunct="0">
              <a:defRPr>
                <a:solidFill>
                  <a:schemeClr val="tx1"/>
                </a:solidFill>
                <a:latin typeface="Arial" panose="020B0604020202020204" pitchFamily="34" charset="0"/>
                <a:cs typeface="Arial" panose="020B0604020202020204" pitchFamily="34" charset="0"/>
              </a:defRPr>
            </a:lvl4pPr>
            <a:lvl5pPr marL="2024482" indent="-224942" eaLnBrk="0" hangingPunct="0">
              <a:defRPr>
                <a:solidFill>
                  <a:schemeClr val="tx1"/>
                </a:solidFill>
                <a:latin typeface="Arial" panose="020B0604020202020204" pitchFamily="34" charset="0"/>
                <a:cs typeface="Arial" panose="020B0604020202020204" pitchFamily="34" charset="0"/>
              </a:defRPr>
            </a:lvl5pPr>
            <a:lvl6pPr marL="2474366" indent="-224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24251" indent="-224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4136" indent="-224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4021" indent="-224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C7DA89-1611-45E8-AB66-BF427DE519A2}" type="slidenum">
              <a:rPr lang="en-GB" altLang="en-US"/>
              <a:pPr eaLnBrk="1" hangingPunct="1"/>
              <a:t>4</a:t>
            </a:fld>
            <a:endParaRPr lang="en-GB" altLang="en-US" dirty="0"/>
          </a:p>
        </p:txBody>
      </p:sp>
    </p:spTree>
    <p:extLst>
      <p:ext uri="{BB962C8B-B14F-4D97-AF65-F5344CB8AC3E}">
        <p14:creationId xmlns:p14="http://schemas.microsoft.com/office/powerpoint/2010/main" val="337988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27509" y="740490"/>
            <a:ext cx="6742658" cy="370244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663584" y="4610224"/>
            <a:ext cx="5346907" cy="4944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GB" sz="1600" dirty="0">
                <a:latin typeface="Arial" panose="020B0604020202020204" pitchFamily="34" charset="0"/>
                <a:cs typeface="Arial" panose="020B0604020202020204" pitchFamily="34" charset="0"/>
              </a:rPr>
              <a:t>Some of the characteristics of the UK higher education sector:</a:t>
            </a:r>
          </a:p>
          <a:p>
            <a:endParaRPr lang="en-GB" sz="1600" dirty="0">
              <a:latin typeface="Arial" panose="020B0604020202020204" pitchFamily="34" charset="0"/>
              <a:cs typeface="Arial" panose="020B0604020202020204" pitchFamily="34" charset="0"/>
            </a:endParaRPr>
          </a:p>
          <a:p>
            <a:pPr marL="281178"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Mass levels of participation, with high student retention   </a:t>
            </a:r>
          </a:p>
          <a:p>
            <a:pPr marL="281178" indent="-281178">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A world-leading research base</a:t>
            </a:r>
          </a:p>
          <a:p>
            <a:pPr marL="281178" indent="-281178">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Diverse range of providers </a:t>
            </a:r>
          </a:p>
          <a:p>
            <a:pPr marL="281178" indent="-281178">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Recognised worldwide for high quality and standards </a:t>
            </a:r>
          </a:p>
          <a:p>
            <a:pPr marL="281178" indent="-281178">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AUTONOMOUS</a:t>
            </a:r>
          </a:p>
        </p:txBody>
      </p:sp>
    </p:spTree>
    <p:extLst>
      <p:ext uri="{BB962C8B-B14F-4D97-AF65-F5344CB8AC3E}">
        <p14:creationId xmlns:p14="http://schemas.microsoft.com/office/powerpoint/2010/main" val="246000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06363" y="739775"/>
            <a:ext cx="6584950"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592292" y="4610224"/>
            <a:ext cx="5774659" cy="4944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281178"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Approximately</a:t>
            </a:r>
            <a:r>
              <a:rPr lang="en-GB" sz="1600" b="1" dirty="0">
                <a:latin typeface="Arial" panose="020B0604020202020204" pitchFamily="34" charset="0"/>
                <a:cs typeface="Arial" panose="020B0604020202020204" pitchFamily="34" charset="0"/>
              </a:rPr>
              <a:t> 2.32 million</a:t>
            </a:r>
            <a:r>
              <a:rPr lang="en-GB" sz="1600" dirty="0">
                <a:latin typeface="Arial" panose="020B0604020202020204" pitchFamily="34" charset="0"/>
                <a:cs typeface="Arial" panose="020B0604020202020204" pitchFamily="34" charset="0"/>
              </a:rPr>
              <a:t> HE students studied in the UK in 2016-17:</a:t>
            </a:r>
          </a:p>
          <a:p>
            <a:pPr marL="731063" lvl="1" indent="-281178">
              <a:buFont typeface="Arial" panose="020B0604020202020204" pitchFamily="34" charset="0"/>
              <a:buChar char="•"/>
            </a:pPr>
            <a:r>
              <a:rPr lang="en-GB" sz="1600" b="1" dirty="0">
                <a:latin typeface="Arial" panose="020B0604020202020204" pitchFamily="34" charset="0"/>
                <a:cs typeface="Arial" panose="020B0604020202020204" pitchFamily="34" charset="0"/>
              </a:rPr>
              <a:t>1.77 million</a:t>
            </a:r>
            <a:r>
              <a:rPr lang="en-GB" sz="1600" dirty="0">
                <a:latin typeface="Arial" panose="020B0604020202020204" pitchFamily="34" charset="0"/>
                <a:cs typeface="Arial" panose="020B0604020202020204" pitchFamily="34" charset="0"/>
              </a:rPr>
              <a:t> undergraduates </a:t>
            </a:r>
          </a:p>
          <a:p>
            <a:pPr marL="731063" lvl="1" indent="-281178">
              <a:buFont typeface="Arial" panose="020B0604020202020204" pitchFamily="34" charset="0"/>
              <a:buChar char="•"/>
            </a:pPr>
            <a:r>
              <a:rPr lang="en-GB" sz="1600" b="1" dirty="0">
                <a:latin typeface="Arial" panose="020B0604020202020204" pitchFamily="34" charset="0"/>
                <a:cs typeface="Arial" panose="020B0604020202020204" pitchFamily="34" charset="0"/>
              </a:rPr>
              <a:t>552,000 </a:t>
            </a:r>
            <a:r>
              <a:rPr lang="en-GB" sz="1600" dirty="0">
                <a:latin typeface="Arial" panose="020B0604020202020204" pitchFamily="34" charset="0"/>
                <a:cs typeface="Arial" panose="020B0604020202020204" pitchFamily="34" charset="0"/>
              </a:rPr>
              <a:t>postgraduates </a:t>
            </a:r>
          </a:p>
          <a:p>
            <a:endParaRPr lang="en-GB" sz="1600" dirty="0">
              <a:latin typeface="Arial" panose="020B0604020202020204" pitchFamily="34" charset="0"/>
              <a:cs typeface="Arial" panose="020B0604020202020204" pitchFamily="34" charset="0"/>
            </a:endParaRPr>
          </a:p>
          <a:p>
            <a:pPr marL="281178"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Where did they study?</a:t>
            </a:r>
          </a:p>
          <a:p>
            <a:pPr marL="731063" lvl="1"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Most studied in England (</a:t>
            </a:r>
            <a:r>
              <a:rPr lang="en-GB" sz="1600" b="1" dirty="0">
                <a:latin typeface="Arial" panose="020B0604020202020204" pitchFamily="34" charset="0"/>
                <a:cs typeface="Arial" panose="020B0604020202020204" pitchFamily="34" charset="0"/>
              </a:rPr>
              <a:t>1.89 million</a:t>
            </a:r>
            <a:r>
              <a:rPr lang="en-GB" sz="1600" dirty="0">
                <a:latin typeface="Arial" panose="020B0604020202020204" pitchFamily="34" charset="0"/>
                <a:cs typeface="Arial" panose="020B0604020202020204" pitchFamily="34" charset="0"/>
              </a:rPr>
              <a:t>) </a:t>
            </a:r>
          </a:p>
          <a:p>
            <a:pPr marL="731063" lvl="1"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Scotland (</a:t>
            </a:r>
            <a:r>
              <a:rPr lang="en-GB" sz="1600" b="1" dirty="0">
                <a:latin typeface="Arial" panose="020B0604020202020204" pitchFamily="34" charset="0"/>
                <a:cs typeface="Arial" panose="020B0604020202020204" pitchFamily="34" charset="0"/>
              </a:rPr>
              <a:t>242,000)</a:t>
            </a:r>
          </a:p>
          <a:p>
            <a:pPr marL="731063" lvl="1"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Wales (</a:t>
            </a:r>
            <a:r>
              <a:rPr lang="en-GB" sz="1600" b="1" dirty="0">
                <a:latin typeface="Arial" panose="020B0604020202020204" pitchFamily="34" charset="0"/>
                <a:cs typeface="Arial" panose="020B0604020202020204" pitchFamily="34" charset="0"/>
              </a:rPr>
              <a:t>129,000)</a:t>
            </a:r>
            <a:endParaRPr lang="en-GB" sz="1600" dirty="0">
              <a:latin typeface="Arial" panose="020B0604020202020204" pitchFamily="34" charset="0"/>
              <a:cs typeface="Arial" panose="020B0604020202020204" pitchFamily="34" charset="0"/>
            </a:endParaRPr>
          </a:p>
          <a:p>
            <a:pPr marL="731063" lvl="1"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Northern Ireland (</a:t>
            </a:r>
            <a:r>
              <a:rPr lang="en-GB" sz="1600" b="1" dirty="0">
                <a:latin typeface="Arial" panose="020B0604020202020204" pitchFamily="34" charset="0"/>
                <a:cs typeface="Arial" panose="020B0604020202020204" pitchFamily="34" charset="0"/>
              </a:rPr>
              <a:t>54,000)</a:t>
            </a:r>
            <a:r>
              <a:rPr lang="en-GB" sz="1600" dirty="0">
                <a:latin typeface="Arial" panose="020B0604020202020204" pitchFamily="34" charset="0"/>
                <a:cs typeface="Arial" panose="020B0604020202020204" pitchFamily="34" charset="0"/>
              </a:rPr>
              <a:t> </a:t>
            </a:r>
          </a:p>
          <a:p>
            <a:pPr marL="281178" indent="-281178">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Where were they from?</a:t>
            </a:r>
          </a:p>
          <a:p>
            <a:pPr marL="731063" lvl="1"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UK (</a:t>
            </a:r>
            <a:r>
              <a:rPr lang="en-GB" sz="1600" b="1" dirty="0">
                <a:latin typeface="Arial" panose="020B0604020202020204" pitchFamily="34" charset="0"/>
                <a:cs typeface="Arial" panose="020B0604020202020204" pitchFamily="34" charset="0"/>
              </a:rPr>
              <a:t>1.88 million</a:t>
            </a:r>
            <a:r>
              <a:rPr lang="en-GB" sz="1600" dirty="0">
                <a:latin typeface="Arial" panose="020B0604020202020204" pitchFamily="34" charset="0"/>
                <a:cs typeface="Arial" panose="020B0604020202020204" pitchFamily="34" charset="0"/>
              </a:rPr>
              <a:t>) </a:t>
            </a:r>
          </a:p>
          <a:p>
            <a:pPr marL="731063" lvl="1"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EU (</a:t>
            </a:r>
            <a:r>
              <a:rPr lang="en-GB" sz="1600" b="1" dirty="0">
                <a:latin typeface="Arial" panose="020B0604020202020204" pitchFamily="34" charset="0"/>
                <a:cs typeface="Arial" panose="020B0604020202020204" pitchFamily="34" charset="0"/>
              </a:rPr>
              <a:t>135,000)</a:t>
            </a:r>
          </a:p>
          <a:p>
            <a:pPr marL="731063" lvl="1"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Outside the EU (</a:t>
            </a:r>
            <a:r>
              <a:rPr lang="en-GB" sz="1600" b="1" dirty="0">
                <a:latin typeface="Arial" panose="020B0604020202020204" pitchFamily="34" charset="0"/>
                <a:cs typeface="Arial" panose="020B0604020202020204" pitchFamily="34" charset="0"/>
              </a:rPr>
              <a:t>308,000)</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10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27509" y="740490"/>
            <a:ext cx="6742658" cy="370244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8707" indent="-168707"/>
            <a:endParaRPr lang="en-GB" altLang="en-US" sz="1000" dirty="0"/>
          </a:p>
          <a:p>
            <a:pPr marL="168707" indent="-168707"/>
            <a:endParaRPr lang="en-GB" altLang="en-US" sz="1000"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31063" indent="-281178">
              <a:defRPr>
                <a:solidFill>
                  <a:schemeClr val="tx1"/>
                </a:solidFill>
                <a:latin typeface="Arial" panose="020B0604020202020204" pitchFamily="34" charset="0"/>
                <a:ea typeface="MS PGothic" panose="020B0600070205080204" pitchFamily="34" charset="-128"/>
              </a:defRPr>
            </a:lvl2pPr>
            <a:lvl3pPr marL="1124712" indent="-224942">
              <a:defRPr>
                <a:solidFill>
                  <a:schemeClr val="tx1"/>
                </a:solidFill>
                <a:latin typeface="Arial" panose="020B0604020202020204" pitchFamily="34" charset="0"/>
                <a:ea typeface="MS PGothic" panose="020B0600070205080204" pitchFamily="34" charset="-128"/>
              </a:defRPr>
            </a:lvl3pPr>
            <a:lvl4pPr marL="1574597" indent="-224942">
              <a:defRPr>
                <a:solidFill>
                  <a:schemeClr val="tx1"/>
                </a:solidFill>
                <a:latin typeface="Arial" panose="020B0604020202020204" pitchFamily="34" charset="0"/>
                <a:ea typeface="MS PGothic" panose="020B0600070205080204" pitchFamily="34" charset="-128"/>
              </a:defRPr>
            </a:lvl4pPr>
            <a:lvl5pPr marL="2024482" indent="-224942">
              <a:defRPr>
                <a:solidFill>
                  <a:schemeClr val="tx1"/>
                </a:solidFill>
                <a:latin typeface="Arial" panose="020B0604020202020204" pitchFamily="34" charset="0"/>
                <a:ea typeface="MS PGothic" panose="020B0600070205080204" pitchFamily="34" charset="-128"/>
              </a:defRPr>
            </a:lvl5pPr>
            <a:lvl6pPr marL="2474366" indent="-22494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24251" indent="-22494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74136" indent="-22494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24021" indent="-22494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899770">
              <a:defRPr/>
            </a:pPr>
            <a:fld id="{D8971D4B-DC0E-4A1C-B56D-B51749672DDD}" type="slidenum">
              <a:rPr lang="en-GB" altLang="en-US">
                <a:solidFill>
                  <a:prstClr val="black"/>
                </a:solidFill>
                <a:latin typeface="Calibri" panose="020F0502020204030204" pitchFamily="34" charset="0"/>
              </a:rPr>
              <a:pPr defTabSz="899770">
                <a:defRPr/>
              </a:pPr>
              <a:t>7</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0811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a:xfrm>
            <a:off x="685987" y="4605515"/>
            <a:ext cx="5487884" cy="4884412"/>
          </a:xfrm>
        </p:spPr>
        <p:txBody>
          <a:bodyPr>
            <a:noAutofit/>
          </a:bodyPr>
          <a:lstStyle/>
          <a:p>
            <a:pPr marL="281178" lvl="1" indent="-281178">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899770">
              <a:defRPr/>
            </a:pPr>
            <a:fld id="{C763C422-10E5-4431-AA33-BB1F6CB77B56}" type="slidenum">
              <a:rPr lang="en-GB" sz="1000">
                <a:solidFill>
                  <a:prstClr val="black"/>
                </a:solidFill>
                <a:latin typeface="Arial" pitchFamily="34" charset="0"/>
              </a:rPr>
              <a:pPr defTabSz="899770">
                <a:defRPr/>
              </a:pPr>
              <a:t>8</a:t>
            </a:fld>
            <a:endParaRPr lang="en-GB" sz="1000" dirty="0">
              <a:solidFill>
                <a:prstClr val="black"/>
              </a:solidFill>
              <a:latin typeface="Arial" pitchFamily="34" charset="0"/>
            </a:endParaRPr>
          </a:p>
        </p:txBody>
      </p:sp>
    </p:spTree>
    <p:extLst>
      <p:ext uri="{BB962C8B-B14F-4D97-AF65-F5344CB8AC3E}">
        <p14:creationId xmlns:p14="http://schemas.microsoft.com/office/powerpoint/2010/main" val="350411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09" y="740490"/>
            <a:ext cx="6742658" cy="3702445"/>
          </a:xfrm>
        </p:spPr>
      </p:sp>
      <p:sp>
        <p:nvSpPr>
          <p:cNvPr id="3" name="Notes Placeholder 2"/>
          <p:cNvSpPr>
            <a:spLocks noGrp="1"/>
          </p:cNvSpPr>
          <p:nvPr>
            <p:ph type="body" idx="1"/>
          </p:nvPr>
        </p:nvSpPr>
        <p:spPr>
          <a:xfrm>
            <a:off x="685987" y="4605515"/>
            <a:ext cx="5487884" cy="4884412"/>
          </a:xfrm>
        </p:spPr>
        <p:txBody>
          <a:bodyPr>
            <a:noAutofit/>
          </a:bodyPr>
          <a:lstStyle/>
          <a:p>
            <a:pPr marL="281178" lvl="1"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Validated programmes delivered by delivery organisations. Joint, dual/double or multiple awards granted by one or more other awarding bodies. Articulation arrangements, whereby all students who satisfy academic criteria on one programme are automatically entitled on academic grounds to be admitted with advanced standing to a subsequent stage of a programme of a degree-awarding body.7 A range of work-based learning that may involve delivering full programmes, individual modules or elements of programmes for a specific employer, or otherwise using the workplace as a site of learning.8 Credit-rating of learning/training/continuing professional development provided by employers/other organisations. </a:t>
            </a:r>
          </a:p>
          <a:p>
            <a:pPr marL="281178" lvl="1" indent="-281178">
              <a:buFont typeface="Arial" panose="020B0604020202020204" pitchFamily="34" charset="0"/>
              <a:buChar char="•"/>
            </a:pPr>
            <a:r>
              <a:rPr lang="en-GB" sz="1600" dirty="0">
                <a:latin typeface="Arial" panose="020B0604020202020204" pitchFamily="34" charset="0"/>
                <a:cs typeface="Arial" panose="020B0604020202020204" pitchFamily="34" charset="0"/>
              </a:rPr>
              <a:t> Provision of learning support, resources or specialist facilities. Branch campuses, educational villages and 'flying faculty' arrangements, which include aspects of collaboration (such as provision of resources or employment of local administrative/clerical staff through arrangements with another organisation). Distance learning and online delivery/massive open online courses (MOOCs) involving work with delivery organisations or support providers. </a:t>
            </a:r>
          </a:p>
          <a:p>
            <a:pPr marL="281178" lvl="1" indent="-281178">
              <a:buFont typeface="Arial" panose="020B0604020202020204" pitchFamily="34" charset="0"/>
              <a:buChar char="•"/>
            </a:pPr>
            <a:r>
              <a:rPr lang="en-GB" sz="1600" b="1" dirty="0">
                <a:solidFill>
                  <a:srgbClr val="BB9709">
                    <a:lumMod val="75000"/>
                  </a:srgbClr>
                </a:solidFill>
                <a:cs typeface="Arial" panose="020B0604020202020204" pitchFamily="34" charset="0"/>
              </a:rPr>
              <a:t>Branch campuses, educational villages and 'flying faculty' arrangements, which include aspects of collaboration (such as provision of resources or employment of local administrative/clerical staff through arrangements with another organisation). </a:t>
            </a:r>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899770">
              <a:defRPr/>
            </a:pPr>
            <a:fld id="{C763C422-10E5-4431-AA33-BB1F6CB77B56}" type="slidenum">
              <a:rPr lang="en-GB" sz="1000">
                <a:solidFill>
                  <a:prstClr val="black"/>
                </a:solidFill>
                <a:latin typeface="Arial" pitchFamily="34" charset="0"/>
              </a:rPr>
              <a:pPr defTabSz="899770">
                <a:defRPr/>
              </a:pPr>
              <a:t>9</a:t>
            </a:fld>
            <a:endParaRPr lang="en-GB" sz="1000" dirty="0">
              <a:solidFill>
                <a:prstClr val="black"/>
              </a:solidFill>
              <a:latin typeface="Arial" pitchFamily="34" charset="0"/>
            </a:endParaRPr>
          </a:p>
        </p:txBody>
      </p:sp>
    </p:spTree>
    <p:extLst>
      <p:ext uri="{BB962C8B-B14F-4D97-AF65-F5344CB8AC3E}">
        <p14:creationId xmlns:p14="http://schemas.microsoft.com/office/powerpoint/2010/main" val="137608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7509" y="740490"/>
            <a:ext cx="6742658" cy="370244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1178" indent="-281178">
              <a:spcBef>
                <a:spcPct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QAA is the independent body entrusted with monitoring and advising on standards and quality in UK higher education</a:t>
            </a:r>
          </a:p>
          <a:p>
            <a:pPr marL="281178" indent="-281178">
              <a:spcBef>
                <a:spcPct val="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spcBef>
                <a:spcPct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Our mission is to safeguard standards and improve the quality of UK higher education, wherever it is delivered around the world</a:t>
            </a:r>
          </a:p>
          <a:p>
            <a:pPr marL="281178" indent="-281178">
              <a:spcBef>
                <a:spcPct val="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spcBef>
                <a:spcPct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We act in the public interest for the benefit of students and support higher education providers in providing the best possible student learning experience</a:t>
            </a:r>
          </a:p>
          <a:p>
            <a:pPr marL="281178" indent="-281178">
              <a:spcBef>
                <a:spcPct val="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1178" indent="-281178">
              <a:spcBef>
                <a:spcPct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We are dedicated to checking that the three million students working towards a UK qualification get the higher education experiences they are entitled to expect</a:t>
            </a:r>
          </a:p>
          <a:p>
            <a:pPr eaLnBrk="1" hangingPunct="1">
              <a:spcBef>
                <a:spcPct val="0"/>
              </a:spcBef>
            </a:pPr>
            <a:endParaRPr lang="en-US" altLang="en-US" sz="1600" dirty="0">
              <a:latin typeface="Arial" panose="020B0604020202020204" pitchFamily="34" charset="0"/>
              <a:cs typeface="Arial" panose="020B0604020202020204" pitchFamily="34"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31063" indent="-281178" eaLnBrk="0" hangingPunct="0">
              <a:defRPr>
                <a:solidFill>
                  <a:schemeClr val="tx1"/>
                </a:solidFill>
                <a:latin typeface="Arial" panose="020B0604020202020204" pitchFamily="34" charset="0"/>
                <a:cs typeface="Arial" panose="020B0604020202020204" pitchFamily="34" charset="0"/>
              </a:defRPr>
            </a:lvl2pPr>
            <a:lvl3pPr marL="1124712" indent="-224942" eaLnBrk="0" hangingPunct="0">
              <a:defRPr>
                <a:solidFill>
                  <a:schemeClr val="tx1"/>
                </a:solidFill>
                <a:latin typeface="Arial" panose="020B0604020202020204" pitchFamily="34" charset="0"/>
                <a:cs typeface="Arial" panose="020B0604020202020204" pitchFamily="34" charset="0"/>
              </a:defRPr>
            </a:lvl3pPr>
            <a:lvl4pPr marL="1574597" indent="-224942" eaLnBrk="0" hangingPunct="0">
              <a:defRPr>
                <a:solidFill>
                  <a:schemeClr val="tx1"/>
                </a:solidFill>
                <a:latin typeface="Arial" panose="020B0604020202020204" pitchFamily="34" charset="0"/>
                <a:cs typeface="Arial" panose="020B0604020202020204" pitchFamily="34" charset="0"/>
              </a:defRPr>
            </a:lvl4pPr>
            <a:lvl5pPr marL="2024482" indent="-224942" eaLnBrk="0" hangingPunct="0">
              <a:defRPr>
                <a:solidFill>
                  <a:schemeClr val="tx1"/>
                </a:solidFill>
                <a:latin typeface="Arial" panose="020B0604020202020204" pitchFamily="34" charset="0"/>
                <a:cs typeface="Arial" panose="020B0604020202020204" pitchFamily="34" charset="0"/>
              </a:defRPr>
            </a:lvl5pPr>
            <a:lvl6pPr marL="2474366" indent="-224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24251" indent="-224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4136" indent="-224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4021" indent="-224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C7DA89-1611-45E8-AB66-BF427DE519A2}" type="slidenum">
              <a:rPr lang="en-GB" altLang="en-US"/>
              <a:pPr eaLnBrk="1" hangingPunct="1"/>
              <a:t>10</a:t>
            </a:fld>
            <a:endParaRPr lang="en-GB" altLang="en-US" dirty="0"/>
          </a:p>
        </p:txBody>
      </p:sp>
    </p:spTree>
    <p:extLst>
      <p:ext uri="{BB962C8B-B14F-4D97-AF65-F5344CB8AC3E}">
        <p14:creationId xmlns:p14="http://schemas.microsoft.com/office/powerpoint/2010/main" val="337988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62095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282319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85484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alternative">
    <p:spTree>
      <p:nvGrpSpPr>
        <p:cNvPr id="1" name=""/>
        <p:cNvGrpSpPr/>
        <p:nvPr/>
      </p:nvGrpSpPr>
      <p:grpSpPr>
        <a:xfrm>
          <a:off x="0" y="0"/>
          <a:ext cx="0" cy="0"/>
          <a:chOff x="0" y="0"/>
          <a:chExt cx="0" cy="0"/>
        </a:xfrm>
      </p:grpSpPr>
      <p:pic>
        <p:nvPicPr>
          <p:cNvPr id="4" name="Picture 1" descr="qaa_4 col.png">
            <a:extLst>
              <a:ext uri="{FF2B5EF4-FFF2-40B4-BE49-F238E27FC236}">
                <a16:creationId xmlns="" xmlns:a16="http://schemas.microsoft.com/office/drawing/2014/main" id="{D6387C13-AEFB-4DCB-A185-C6A9EDA0E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17" y="6153151"/>
            <a:ext cx="13440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p:cNvSpPr>
            <a:spLocks noGrp="1"/>
          </p:cNvSpPr>
          <p:nvPr>
            <p:ph type="body" sz="quarter" idx="13"/>
          </p:nvPr>
        </p:nvSpPr>
        <p:spPr>
          <a:xfrm>
            <a:off x="1005418" y="848074"/>
            <a:ext cx="10369813" cy="1584523"/>
          </a:xfrm>
          <a:prstGeom prst="rect">
            <a:avLst/>
          </a:prstGeom>
        </p:spPr>
        <p:txBody>
          <a:bodyPr>
            <a:normAutofit/>
          </a:bodyPr>
          <a:lstStyle>
            <a:lvl1pPr marL="0" indent="0">
              <a:buFontTx/>
              <a:buNone/>
              <a:defRPr sz="4000" baseline="0"/>
            </a:lvl1pPr>
          </a:lstStyle>
          <a:p>
            <a:pPr lvl="0"/>
            <a:r>
              <a:rPr lang="en-US"/>
              <a:t>Click to edit Master text styles</a:t>
            </a:r>
          </a:p>
        </p:txBody>
      </p:sp>
      <p:sp>
        <p:nvSpPr>
          <p:cNvPr id="20" name="Text Placeholder 18"/>
          <p:cNvSpPr>
            <a:spLocks noGrp="1"/>
          </p:cNvSpPr>
          <p:nvPr>
            <p:ph type="body" sz="quarter" idx="14"/>
          </p:nvPr>
        </p:nvSpPr>
        <p:spPr>
          <a:xfrm>
            <a:off x="1005417" y="2492896"/>
            <a:ext cx="10369152" cy="792088"/>
          </a:xfrm>
          <a:prstGeom prst="rect">
            <a:avLst/>
          </a:prstGeom>
        </p:spPr>
        <p:txBody>
          <a:bodyPr>
            <a:normAutofit/>
          </a:bodyPr>
          <a:lstStyle>
            <a:lvl1pPr marL="0" indent="0">
              <a:buFontTx/>
              <a:buNone/>
              <a:defRPr sz="3200" baseline="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393060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
    <p:spTree>
      <p:nvGrpSpPr>
        <p:cNvPr id="1" name=""/>
        <p:cNvGrpSpPr/>
        <p:nvPr/>
      </p:nvGrpSpPr>
      <p:grpSpPr>
        <a:xfrm>
          <a:off x="0" y="0"/>
          <a:ext cx="0" cy="0"/>
          <a:chOff x="0" y="0"/>
          <a:chExt cx="0" cy="0"/>
        </a:xfrm>
      </p:grpSpPr>
      <p:pic>
        <p:nvPicPr>
          <p:cNvPr id="7" name="Picture 1" descr="Powerpointlarge.png">
            <a:extLst>
              <a:ext uri="{FF2B5EF4-FFF2-40B4-BE49-F238E27FC236}">
                <a16:creationId xmlns="" xmlns:a16="http://schemas.microsoft.com/office/drawing/2014/main" id="{6F990E7C-6341-4EF5-BBF6-4E5DB8D046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517" y="908051"/>
            <a:ext cx="528108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a:spLocks noGrp="1"/>
          </p:cNvSpPr>
          <p:nvPr>
            <p:ph type="body" sz="quarter" idx="13"/>
          </p:nvPr>
        </p:nvSpPr>
        <p:spPr>
          <a:xfrm>
            <a:off x="911424" y="2708921"/>
            <a:ext cx="10369813" cy="1584523"/>
          </a:xfrm>
          <a:prstGeom prst="rect">
            <a:avLst/>
          </a:prstGeom>
        </p:spPr>
        <p:txBody>
          <a:bodyPr/>
          <a:lstStyle>
            <a:lvl1pPr marL="0" indent="0" algn="ctr">
              <a:buNone/>
              <a:defRPr sz="4000"/>
            </a:lvl1pPr>
          </a:lstStyle>
          <a:p>
            <a:pPr lvl="0"/>
            <a:r>
              <a:rPr lang="en-US"/>
              <a:t>Click to edit Master text styles</a:t>
            </a:r>
          </a:p>
        </p:txBody>
      </p:sp>
      <p:sp>
        <p:nvSpPr>
          <p:cNvPr id="6" name="Text Placeholder 2"/>
          <p:cNvSpPr>
            <a:spLocks noGrp="1"/>
          </p:cNvSpPr>
          <p:nvPr>
            <p:ph type="body" sz="quarter" idx="14"/>
          </p:nvPr>
        </p:nvSpPr>
        <p:spPr>
          <a:xfrm>
            <a:off x="911424" y="4365104"/>
            <a:ext cx="10369152" cy="792088"/>
          </a:xfrm>
          <a:prstGeom prst="rect">
            <a:avLst/>
          </a:prstGeom>
        </p:spPr>
        <p:txBody>
          <a:bodyPr>
            <a:normAutofit/>
          </a:bodyPr>
          <a:lstStyle>
            <a:lvl1pPr marL="0" indent="0" algn="ctr">
              <a:buNone/>
              <a:defRPr/>
            </a:lvl1pPr>
          </a:lstStyle>
          <a:p>
            <a:pPr lvl="0"/>
            <a:r>
              <a:rPr lang="en-US"/>
              <a:t>Click to edit Master text styles</a:t>
            </a:r>
          </a:p>
        </p:txBody>
      </p:sp>
      <p:sp>
        <p:nvSpPr>
          <p:cNvPr id="8" name="Text Placeholder 2"/>
          <p:cNvSpPr>
            <a:spLocks noGrp="1"/>
          </p:cNvSpPr>
          <p:nvPr>
            <p:ph type="body" sz="quarter" idx="15"/>
          </p:nvPr>
        </p:nvSpPr>
        <p:spPr>
          <a:xfrm>
            <a:off x="911424" y="5445224"/>
            <a:ext cx="10369152" cy="792088"/>
          </a:xfrm>
          <a:prstGeom prst="rect">
            <a:avLst/>
          </a:prstGeom>
        </p:spPr>
        <p:txBody>
          <a:bodyPr>
            <a:normAutofit/>
          </a:bodyPr>
          <a:lstStyle>
            <a:lvl1pPr marL="0" indent="0" algn="ctr">
              <a:buNone/>
              <a:defRPr baseline="0">
                <a:solidFill>
                  <a:srgbClr val="BB9709"/>
                </a:solidFill>
              </a:defRPr>
            </a:lvl1pPr>
          </a:lstStyle>
          <a:p>
            <a:pPr lvl="0"/>
            <a:r>
              <a:rPr lang="en-US"/>
              <a:t>Click to edit Master text styles</a:t>
            </a:r>
          </a:p>
        </p:txBody>
      </p:sp>
    </p:spTree>
    <p:extLst>
      <p:ext uri="{BB962C8B-B14F-4D97-AF65-F5344CB8AC3E}">
        <p14:creationId xmlns:p14="http://schemas.microsoft.com/office/powerpoint/2010/main" val="136071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1" descr="qaa_4 col.png">
            <a:extLst>
              <a:ext uri="{FF2B5EF4-FFF2-40B4-BE49-F238E27FC236}">
                <a16:creationId xmlns="" xmlns:a16="http://schemas.microsoft.com/office/drawing/2014/main" id="{9125E852-36E9-400A-8355-3D7712DF9C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17" y="6092826"/>
            <a:ext cx="134408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 xmlns:a16="http://schemas.microsoft.com/office/drawing/2014/main" id="{A30C1B29-E233-4F67-801E-592685FB62F8}"/>
              </a:ext>
            </a:extLst>
          </p:cNvPr>
          <p:cNvSpPr txBox="1">
            <a:spLocks/>
          </p:cNvSpPr>
          <p:nvPr/>
        </p:nvSpPr>
        <p:spPr>
          <a:xfrm>
            <a:off x="1488018" y="3357564"/>
            <a:ext cx="10560049" cy="1800225"/>
          </a:xfrm>
          <a:prstGeom prst="rect">
            <a:avLst/>
          </a:prstGeom>
        </p:spPr>
        <p:txBody>
          <a:bodyPr>
            <a:normAutofit/>
          </a:bodyPr>
          <a:lstStyle>
            <a:lvl1pPr>
              <a:buNone/>
              <a:defRPr baseline="0"/>
            </a:lvl1pPr>
          </a:lstStyle>
          <a:p>
            <a:pPr fontAlgn="auto">
              <a:spcBef>
                <a:spcPts val="0"/>
              </a:spcBef>
              <a:spcAft>
                <a:spcPts val="0"/>
              </a:spcAft>
              <a:defRPr/>
            </a:pPr>
            <a:r>
              <a:rPr lang="en-GB" sz="3200" baseline="30000">
                <a:latin typeface="+mn-lt"/>
                <a:cs typeface="+mn-cs"/>
              </a:rPr>
              <a:t>qaa.ac.uk</a:t>
            </a:r>
          </a:p>
          <a:p>
            <a:pPr fontAlgn="auto">
              <a:spcBef>
                <a:spcPts val="0"/>
              </a:spcBef>
              <a:spcAft>
                <a:spcPts val="0"/>
              </a:spcAft>
              <a:defRPr/>
            </a:pPr>
            <a:endParaRPr lang="en-GB" sz="3200" baseline="30000">
              <a:latin typeface="+mn-lt"/>
              <a:cs typeface="+mn-cs"/>
            </a:endParaRPr>
          </a:p>
          <a:p>
            <a:pPr fontAlgn="auto">
              <a:spcBef>
                <a:spcPts val="0"/>
              </a:spcBef>
              <a:spcAft>
                <a:spcPts val="0"/>
              </a:spcAft>
              <a:defRPr/>
            </a:pPr>
            <a:r>
              <a:rPr lang="en-GB" sz="3200" baseline="30000">
                <a:latin typeface="+mn-lt"/>
                <a:cs typeface="+mn-cs"/>
              </a:rPr>
              <a:t>enquiries@qaa.ac.uk</a:t>
            </a:r>
          </a:p>
          <a:p>
            <a:pPr fontAlgn="auto">
              <a:spcBef>
                <a:spcPts val="0"/>
              </a:spcBef>
              <a:spcAft>
                <a:spcPts val="0"/>
              </a:spcAft>
              <a:defRPr/>
            </a:pPr>
            <a:endParaRPr lang="en-GB" sz="3200" baseline="30000">
              <a:latin typeface="+mn-lt"/>
              <a:cs typeface="+mn-cs"/>
            </a:endParaRPr>
          </a:p>
          <a:p>
            <a:pPr fontAlgn="auto">
              <a:spcBef>
                <a:spcPts val="0"/>
              </a:spcBef>
              <a:spcAft>
                <a:spcPts val="0"/>
              </a:spcAft>
              <a:defRPr/>
            </a:pPr>
            <a:r>
              <a:rPr lang="en-GB" sz="3200" baseline="30000">
                <a:latin typeface="+mn-lt"/>
                <a:cs typeface="+mn-cs"/>
              </a:rPr>
              <a:t>+44 (0) 1452 557000</a:t>
            </a:r>
          </a:p>
        </p:txBody>
      </p:sp>
      <p:pic>
        <p:nvPicPr>
          <p:cNvPr id="4" name="Picture 3" descr="Call.png">
            <a:extLst>
              <a:ext uri="{FF2B5EF4-FFF2-40B4-BE49-F238E27FC236}">
                <a16:creationId xmlns="" xmlns:a16="http://schemas.microsoft.com/office/drawing/2014/main" id="{F74111DA-2210-4E92-AF53-380BE132C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417" y="4508500"/>
            <a:ext cx="700616"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ll.png">
            <a:extLst>
              <a:ext uri="{FF2B5EF4-FFF2-40B4-BE49-F238E27FC236}">
                <a16:creationId xmlns="" xmlns:a16="http://schemas.microsoft.com/office/drawing/2014/main" id="{4564D61C-A1E9-4293-936B-357ACBC6AE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417" y="3824288"/>
            <a:ext cx="700616"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ll.png">
            <a:extLst>
              <a:ext uri="{FF2B5EF4-FFF2-40B4-BE49-F238E27FC236}">
                <a16:creationId xmlns="" xmlns:a16="http://schemas.microsoft.com/office/drawing/2014/main" id="{B274227A-44C9-4A9F-8493-04CF86DD28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417" y="3141663"/>
            <a:ext cx="700616"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 xmlns:a16="http://schemas.microsoft.com/office/drawing/2014/main" id="{70875AC9-12F5-44BD-A588-A1C212AC9213}"/>
              </a:ext>
            </a:extLst>
          </p:cNvPr>
          <p:cNvSpPr txBox="1">
            <a:spLocks/>
          </p:cNvSpPr>
          <p:nvPr/>
        </p:nvSpPr>
        <p:spPr>
          <a:xfrm>
            <a:off x="527051" y="5300664"/>
            <a:ext cx="11137900" cy="936625"/>
          </a:xfrm>
          <a:prstGeom prst="rect">
            <a:avLst/>
          </a:prstGeom>
        </p:spPr>
        <p:txBody>
          <a:bodyPr>
            <a:normAutofit/>
          </a:bodyPr>
          <a:lstStyle>
            <a:lvl1pPr>
              <a:buNone/>
              <a:defRPr baseline="0"/>
            </a:lvl1pPr>
          </a:lstStyle>
          <a:p>
            <a:pPr fontAlgn="auto">
              <a:spcBef>
                <a:spcPts val="0"/>
              </a:spcBef>
              <a:spcAft>
                <a:spcPts val="0"/>
              </a:spcAft>
              <a:defRPr/>
            </a:pPr>
            <a:r>
              <a:rPr lang="en-GB" sz="2000" baseline="30000">
                <a:latin typeface="+mn-lt"/>
                <a:cs typeface="+mn-cs"/>
              </a:rPr>
              <a:t>© The Quality Assurance Agency for Higher Education 2015 </a:t>
            </a:r>
          </a:p>
          <a:p>
            <a:pPr fontAlgn="auto">
              <a:spcBef>
                <a:spcPts val="0"/>
              </a:spcBef>
              <a:spcAft>
                <a:spcPts val="0"/>
              </a:spcAft>
              <a:defRPr/>
            </a:pPr>
            <a:r>
              <a:rPr lang="en-GB" sz="2000" baseline="30000">
                <a:latin typeface="+mn-lt"/>
                <a:cs typeface="+mn-cs"/>
              </a:rPr>
              <a:t>Registered charity numbers 1062746 and SC037786</a:t>
            </a:r>
            <a:endParaRPr lang="en-GB" sz="2000">
              <a:latin typeface="+mn-lt"/>
            </a:endParaRPr>
          </a:p>
        </p:txBody>
      </p:sp>
    </p:spTree>
    <p:extLst>
      <p:ext uri="{BB962C8B-B14F-4D97-AF65-F5344CB8AC3E}">
        <p14:creationId xmlns:p14="http://schemas.microsoft.com/office/powerpoint/2010/main" val="222227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ilingual Layout">
    <p:spTree>
      <p:nvGrpSpPr>
        <p:cNvPr id="1" name=""/>
        <p:cNvGrpSpPr/>
        <p:nvPr/>
      </p:nvGrpSpPr>
      <p:grpSpPr>
        <a:xfrm>
          <a:off x="0" y="0"/>
          <a:ext cx="0" cy="0"/>
          <a:chOff x="0" y="0"/>
          <a:chExt cx="0" cy="0"/>
        </a:xfrm>
      </p:grpSpPr>
      <p:pic>
        <p:nvPicPr>
          <p:cNvPr id="17" name="Picture Placeholder 3" descr="LightBlueBottom.png">
            <a:extLst>
              <a:ext uri="{FF2B5EF4-FFF2-40B4-BE49-F238E27FC236}">
                <a16:creationId xmlns="" xmlns:a16="http://schemas.microsoft.com/office/drawing/2014/main" id="{A32848DE-1A55-415C-8C81-B2A3F900C3A3}"/>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D722F0-3E95-4AB7-BAA8-12016AE5F57F}"/>
              </a:ext>
            </a:extLst>
          </p:cNvPr>
          <p:cNvSpPr>
            <a:spLocks noGrp="1"/>
          </p:cNvSpPr>
          <p:nvPr>
            <p:ph type="title"/>
          </p:nvPr>
        </p:nvSpPr>
        <p:spPr>
          <a:xfrm>
            <a:off x="6288021" y="365126"/>
            <a:ext cx="5065779" cy="1325563"/>
          </a:xfrm>
          <a:prstGeom prst="rect">
            <a:avLst/>
          </a:prstGeom>
        </p:spPr>
        <p:txBody>
          <a:bodyPr/>
          <a:lstStyle>
            <a:lvl1pPr>
              <a:defRPr sz="3200">
                <a:solidFill>
                  <a:schemeClr val="accent2"/>
                </a:solidFill>
              </a:defRPr>
            </a:lvl1pPr>
          </a:lstStyle>
          <a:p>
            <a:r>
              <a:rPr lang="en-US" dirty="0"/>
              <a:t>Click to edit Master title style</a:t>
            </a:r>
            <a:endParaRPr lang="en-GB" dirty="0"/>
          </a:p>
        </p:txBody>
      </p:sp>
      <p:sp>
        <p:nvSpPr>
          <p:cNvPr id="13" name="Text Placeholder 12">
            <a:extLst>
              <a:ext uri="{FF2B5EF4-FFF2-40B4-BE49-F238E27FC236}">
                <a16:creationId xmlns="" xmlns:a16="http://schemas.microsoft.com/office/drawing/2014/main" id="{55B46C00-B9AE-472B-9F28-5FC9832D7A41}"/>
              </a:ext>
            </a:extLst>
          </p:cNvPr>
          <p:cNvSpPr>
            <a:spLocks noGrp="1"/>
          </p:cNvSpPr>
          <p:nvPr>
            <p:ph type="body" sz="quarter" idx="12"/>
          </p:nvPr>
        </p:nvSpPr>
        <p:spPr>
          <a:xfrm>
            <a:off x="6288618" y="1989139"/>
            <a:ext cx="5065183" cy="41118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2">
            <a:extLst>
              <a:ext uri="{FF2B5EF4-FFF2-40B4-BE49-F238E27FC236}">
                <a16:creationId xmlns="" xmlns:a16="http://schemas.microsoft.com/office/drawing/2014/main" id="{8198F017-CBB2-420B-BEE8-33FF08B03FA0}"/>
              </a:ext>
            </a:extLst>
          </p:cNvPr>
          <p:cNvSpPr>
            <a:spLocks noGrp="1"/>
          </p:cNvSpPr>
          <p:nvPr>
            <p:ph type="body" sz="quarter" idx="13"/>
          </p:nvPr>
        </p:nvSpPr>
        <p:spPr>
          <a:xfrm>
            <a:off x="529231" y="1981446"/>
            <a:ext cx="5065183" cy="411185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 xmlns:a16="http://schemas.microsoft.com/office/drawing/2014/main" id="{26CB327D-B3CF-480E-A6F9-BF68BE32E557}"/>
              </a:ext>
            </a:extLst>
          </p:cNvPr>
          <p:cNvSpPr>
            <a:spLocks noGrp="1"/>
          </p:cNvSpPr>
          <p:nvPr>
            <p:ph type="body" sz="quarter" idx="14" hasCustomPrompt="1"/>
          </p:nvPr>
        </p:nvSpPr>
        <p:spPr>
          <a:xfrm>
            <a:off x="529167" y="404814"/>
            <a:ext cx="4893733" cy="1285875"/>
          </a:xfrm>
          <a:prstGeom prst="rect">
            <a:avLst/>
          </a:prstGeom>
        </p:spPr>
        <p:txBody>
          <a:bodyPr/>
          <a:lstStyle>
            <a:lvl1pPr marL="0" indent="0">
              <a:buNone/>
              <a:defRPr>
                <a:solidFill>
                  <a:schemeClr val="accent2"/>
                </a:solidFill>
              </a:defRPr>
            </a:lvl1pPr>
          </a:lstStyle>
          <a:p>
            <a:pPr lvl="0"/>
            <a:r>
              <a:rPr lang="en-US" dirty="0"/>
              <a:t>Click to edit Master title style in Welsh</a:t>
            </a:r>
            <a:endParaRPr lang="en-GB" dirty="0"/>
          </a:p>
        </p:txBody>
      </p:sp>
      <p:pic>
        <p:nvPicPr>
          <p:cNvPr id="18" name="Picture 17">
            <a:extLst>
              <a:ext uri="{FF2B5EF4-FFF2-40B4-BE49-F238E27FC236}">
                <a16:creationId xmlns="" xmlns:a16="http://schemas.microsoft.com/office/drawing/2014/main" id="{32A5CF80-A1E5-4461-B499-4075A80AD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41" y="6165304"/>
            <a:ext cx="1344000" cy="371700"/>
          </a:xfrm>
          <a:prstGeom prst="rect">
            <a:avLst/>
          </a:prstGeom>
        </p:spPr>
      </p:pic>
    </p:spTree>
    <p:extLst>
      <p:ext uri="{BB962C8B-B14F-4D97-AF65-F5344CB8AC3E}">
        <p14:creationId xmlns:p14="http://schemas.microsoft.com/office/powerpoint/2010/main" val="352041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footer">
    <p:spTree>
      <p:nvGrpSpPr>
        <p:cNvPr id="1" name=""/>
        <p:cNvGrpSpPr/>
        <p:nvPr/>
      </p:nvGrpSpPr>
      <p:grpSpPr>
        <a:xfrm>
          <a:off x="0" y="0"/>
          <a:ext cx="0" cy="0"/>
          <a:chOff x="0" y="0"/>
          <a:chExt cx="0" cy="0"/>
        </a:xfrm>
      </p:grpSpPr>
      <p:pic>
        <p:nvPicPr>
          <p:cNvPr id="8"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1">
              <a:lumMod val="75000"/>
            </a:schemeClr>
          </a:solidFill>
        </p:spPr>
      </p:pic>
      <p:pic>
        <p:nvPicPr>
          <p:cNvPr id="7" name="Picture 6" descr="qaa_4 col.png"/>
          <p:cNvPicPr>
            <a:picLocks noChangeAspect="1"/>
          </p:cNvPicPr>
          <p:nvPr/>
        </p:nvPicPr>
        <p:blipFill>
          <a:blip r:embed="rId3" cstate="print"/>
          <a:stretch>
            <a:fillRect/>
          </a:stretch>
        </p:blipFill>
        <p:spPr>
          <a:xfrm>
            <a:off x="623392" y="6153376"/>
            <a:ext cx="1344149" cy="371969"/>
          </a:xfrm>
          <a:prstGeom prst="rect">
            <a:avLst/>
          </a:prstGeom>
        </p:spPr>
      </p:pic>
    </p:spTree>
    <p:extLst>
      <p:ext uri="{BB962C8B-B14F-4D97-AF65-F5344CB8AC3E}">
        <p14:creationId xmlns:p14="http://schemas.microsoft.com/office/powerpoint/2010/main" val="237097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lvl1pPr>
              <a:buFontTx/>
              <a:buNone/>
              <a:defRPr/>
            </a:lvl1pPr>
          </a:lstStyle>
          <a:p>
            <a:r>
              <a:rPr lang="en-US"/>
              <a:t>Click icon to add picture</a:t>
            </a:r>
            <a:endParaRPr lang="en-GB" dirty="0"/>
          </a:p>
        </p:txBody>
      </p:sp>
      <p:pic>
        <p:nvPicPr>
          <p:cNvPr id="7" name="Picture 6" descr="qaa_4 col.png"/>
          <p:cNvPicPr>
            <a:picLocks noChangeAspect="1"/>
          </p:cNvPicPr>
          <p:nvPr/>
        </p:nvPicPr>
        <p:blipFill>
          <a:blip r:embed="rId2" cstate="print"/>
          <a:stretch>
            <a:fillRect/>
          </a:stretch>
        </p:blipFill>
        <p:spPr>
          <a:xfrm>
            <a:off x="623392" y="6153376"/>
            <a:ext cx="1344149" cy="371969"/>
          </a:xfrm>
          <a:prstGeom prst="rect">
            <a:avLst/>
          </a:prstGeom>
        </p:spPr>
      </p:pic>
    </p:spTree>
    <p:extLst>
      <p:ext uri="{BB962C8B-B14F-4D97-AF65-F5344CB8AC3E}">
        <p14:creationId xmlns:p14="http://schemas.microsoft.com/office/powerpoint/2010/main" val="3831984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Image and text.">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1103445" y="836717"/>
            <a:ext cx="4992555" cy="4752901"/>
          </a:xfrm>
          <a:prstGeom prst="rect">
            <a:avLst/>
          </a:prstGeom>
        </p:spPr>
        <p:txBody>
          <a:bodyPr/>
          <a:lstStyle>
            <a:lvl1pPr>
              <a:buFontTx/>
              <a:buNone/>
              <a:defRPr/>
            </a:lvl1pPr>
          </a:lstStyle>
          <a:p>
            <a:endParaRPr lang="en-GB" dirty="0"/>
          </a:p>
        </p:txBody>
      </p:sp>
      <p:sp>
        <p:nvSpPr>
          <p:cNvPr id="14" name="Text Placeholder 17"/>
          <p:cNvSpPr>
            <a:spLocks noGrp="1"/>
          </p:cNvSpPr>
          <p:nvPr>
            <p:ph type="body" sz="quarter" idx="19" hasCustomPrompt="1"/>
          </p:nvPr>
        </p:nvSpPr>
        <p:spPr>
          <a:xfrm>
            <a:off x="6192013" y="836712"/>
            <a:ext cx="4992555" cy="4752528"/>
          </a:xfrm>
          <a:prstGeom prst="rect">
            <a:avLst/>
          </a:prstGeom>
        </p:spPr>
        <p:txBody>
          <a:bodyPr>
            <a:noAutofit/>
          </a:bodyPr>
          <a:lstStyle>
            <a:lvl1pPr marL="0" indent="0">
              <a:buNone/>
              <a:defRPr sz="1800" baseline="0"/>
            </a:lvl1pPr>
            <a:lvl2pPr indent="0">
              <a:buNone/>
              <a:defRPr sz="1350"/>
            </a:lvl2pPr>
            <a:lvl3pPr indent="0">
              <a:buNone/>
              <a:defRPr sz="1350"/>
            </a:lvl3pPr>
            <a:lvl4pPr indent="0">
              <a:buNone/>
              <a:defRPr sz="1350"/>
            </a:lvl4pPr>
            <a:lvl5pPr indent="0">
              <a:buNone/>
              <a:defRPr sz="1350"/>
            </a:lvl5pPr>
          </a:lstStyle>
          <a:p>
            <a:pPr lvl="0"/>
            <a:r>
              <a:rPr lang="en-GB" dirty="0"/>
              <a:t>Sub head with text</a:t>
            </a:r>
          </a:p>
        </p:txBody>
      </p:sp>
      <p:pic>
        <p:nvPicPr>
          <p:cNvPr id="24" name="Picture 23" descr="qaa_4 col.png"/>
          <p:cNvPicPr>
            <a:picLocks noChangeAspect="1"/>
          </p:cNvPicPr>
          <p:nvPr/>
        </p:nvPicPr>
        <p:blipFill>
          <a:blip r:embed="rId2" cstate="print"/>
          <a:stretch>
            <a:fillRect/>
          </a:stretch>
        </p:blipFill>
        <p:spPr>
          <a:xfrm>
            <a:off x="623392" y="6153380"/>
            <a:ext cx="1344149" cy="371969"/>
          </a:xfrm>
          <a:prstGeom prst="rect">
            <a:avLst/>
          </a:prstGeom>
        </p:spPr>
      </p:pic>
    </p:spTree>
    <p:extLst>
      <p:ext uri="{BB962C8B-B14F-4D97-AF65-F5344CB8AC3E}">
        <p14:creationId xmlns:p14="http://schemas.microsoft.com/office/powerpoint/2010/main" val="2377959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pic>
        <p:nvPicPr>
          <p:cNvPr id="4" name="Picture Placeholder 3">
            <a:extLst>
              <a:ext uri="{FF2B5EF4-FFF2-40B4-BE49-F238E27FC236}">
                <a16:creationId xmlns="" xmlns:a16="http://schemas.microsoft.com/office/drawing/2014/main" id="{F9AA9145-28A0-4992-9FC1-2533F2DE8ED7}"/>
              </a:ext>
            </a:extLst>
          </p:cNvPr>
          <p:cNvPicPr>
            <a:picLocks noChangeAspect="1"/>
          </p:cNvPicPr>
          <p:nvPr userDrawn="1"/>
        </p:nvPicPr>
        <p:blipFill>
          <a:blip r:embed="rId2"/>
          <a:stretch>
            <a:fillRect/>
          </a:stretch>
        </p:blipFill>
        <p:spPr>
          <a:xfrm>
            <a:off x="0" y="0"/>
            <a:ext cx="12192000" cy="6858000"/>
          </a:xfrm>
          <a:prstGeom prst="rect">
            <a:avLst/>
          </a:prstGeom>
          <a:solidFill>
            <a:schemeClr val="accent1">
              <a:lumMod val="75000"/>
            </a:schemeClr>
          </a:solidFill>
        </p:spPr>
      </p:pic>
      <p:pic>
        <p:nvPicPr>
          <p:cNvPr id="5" name="Picture 1" descr="qaa_4 col.png">
            <a:extLst>
              <a:ext uri="{FF2B5EF4-FFF2-40B4-BE49-F238E27FC236}">
                <a16:creationId xmlns="" xmlns:a16="http://schemas.microsoft.com/office/drawing/2014/main" id="{66B5397D-F25B-4D60-944E-184DBE5E87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7" y="6153151"/>
            <a:ext cx="134408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23524" y="620688"/>
            <a:ext cx="10944952" cy="720080"/>
          </a:xfrm>
          <a:prstGeom prst="rect">
            <a:avLst/>
          </a:prstGeom>
        </p:spPr>
        <p:txBody>
          <a:bodyPr/>
          <a:lstStyle>
            <a:lvl1pPr marL="0" indent="0">
              <a:buNone/>
              <a:defRPr sz="2700">
                <a:solidFill>
                  <a:schemeClr val="accent2"/>
                </a:solidFill>
              </a:defRPr>
            </a:lvl1pPr>
          </a:lstStyle>
          <a:p>
            <a:pPr lvl="0"/>
            <a:r>
              <a:rPr lang="en-US"/>
              <a:t>Click to edit Master text styles</a:t>
            </a:r>
          </a:p>
        </p:txBody>
      </p:sp>
      <p:sp>
        <p:nvSpPr>
          <p:cNvPr id="6" name="Text Placeholder 5"/>
          <p:cNvSpPr>
            <a:spLocks noGrp="1"/>
          </p:cNvSpPr>
          <p:nvPr>
            <p:ph type="body" sz="quarter" idx="11"/>
          </p:nvPr>
        </p:nvSpPr>
        <p:spPr>
          <a:xfrm>
            <a:off x="623524" y="1340772"/>
            <a:ext cx="10944952" cy="4032447"/>
          </a:xfrm>
          <a:prstGeom prst="rect">
            <a:avLst/>
          </a:prstGeom>
        </p:spPr>
        <p:txBody>
          <a:bodyPr/>
          <a:lstStyle>
            <a:lvl1pPr>
              <a:defRPr sz="1800"/>
            </a:lvl1pPr>
            <a:lvl2pPr marL="557213" indent="-214313">
              <a:buFont typeface="Arial" panose="020B0604020202020204" pitchFamily="34" charset="0"/>
              <a:buChar char="-"/>
              <a:defRPr sz="1500"/>
            </a:lvl2pPr>
          </a:lstStyle>
          <a:p>
            <a:pPr lvl="0"/>
            <a:r>
              <a:rPr lang="en-US"/>
              <a:t>Click to edit Master text styles</a:t>
            </a:r>
          </a:p>
          <a:p>
            <a:pPr lvl="1"/>
            <a:r>
              <a:rPr lang="en-US"/>
              <a:t>Second level</a:t>
            </a:r>
            <a:endParaRPr lang="en-GB"/>
          </a:p>
        </p:txBody>
      </p:sp>
    </p:spTree>
    <p:extLst>
      <p:ext uri="{BB962C8B-B14F-4D97-AF65-F5344CB8AC3E}">
        <p14:creationId xmlns:p14="http://schemas.microsoft.com/office/powerpoint/2010/main" val="249962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995278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3392" y="653819"/>
            <a:ext cx="10972799" cy="1143000"/>
          </a:xfrm>
          <a:prstGeom prst="rect">
            <a:avLst/>
          </a:prstGeom>
        </p:spPr>
        <p:txBody>
          <a:bodyPr lIns="91430" tIns="45715" rIns="91430" bIns="45715"/>
          <a:lstStyle>
            <a:lvl1pPr algn="l">
              <a:defRPr sz="3200" b="0" i="0" cap="none"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4" name="Content Placeholder 2"/>
          <p:cNvSpPr>
            <a:spLocks noGrp="1"/>
          </p:cNvSpPr>
          <p:nvPr>
            <p:ph idx="1"/>
          </p:nvPr>
        </p:nvSpPr>
        <p:spPr>
          <a:xfrm>
            <a:off x="623391" y="1796822"/>
            <a:ext cx="10972800" cy="3744417"/>
          </a:xfrm>
          <a:prstGeom prst="rect">
            <a:avLst/>
          </a:prstGeom>
        </p:spPr>
        <p:txBody>
          <a:bodyPr lIns="91430" tIns="45715" rIns="91430" bIns="45715"/>
          <a:lstStyle>
            <a:lvl1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3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404665"/>
            <a:ext cx="5386917" cy="792088"/>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196753"/>
            <a:ext cx="5386917" cy="492941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6" y="404665"/>
            <a:ext cx="5389033" cy="792088"/>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196753"/>
            <a:ext cx="5389033" cy="492941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4673600" y="6356351"/>
            <a:ext cx="2844800" cy="365125"/>
          </a:xfr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GB" smtClean="0"/>
              <a:t>UK-Vietnam Higher Education Network: Quality assurance to raise international reputation and approach to cross border quality assurance of TNE</a:t>
            </a:r>
            <a:endParaRPr lang="en-GB"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335E126-E524-401A-9462-03482244F63E}" type="slidenum">
              <a:rPr lang="en-GB" smtClean="0"/>
              <a:pPr/>
              <a:t>‹#›</a:t>
            </a:fld>
            <a:endParaRPr lang="en-GB" dirty="0"/>
          </a:p>
        </p:txBody>
      </p:sp>
      <p:pic>
        <p:nvPicPr>
          <p:cNvPr id="11" name="Picture 10">
            <a:extLst>
              <a:ext uri="{FF2B5EF4-FFF2-40B4-BE49-F238E27FC236}">
                <a16:creationId xmlns="" xmlns:a16="http://schemas.microsoft.com/office/drawing/2014/main" id="{FFA42E9D-E684-45C9-A071-5FC93CF55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41" y="6165304"/>
            <a:ext cx="1344000" cy="371700"/>
          </a:xfrm>
          <a:prstGeom prst="rect">
            <a:avLst/>
          </a:prstGeom>
        </p:spPr>
      </p:pic>
    </p:spTree>
    <p:extLst>
      <p:ext uri="{BB962C8B-B14F-4D97-AF65-F5344CB8AC3E}">
        <p14:creationId xmlns:p14="http://schemas.microsoft.com/office/powerpoint/2010/main" val="305646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346311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7" name="Slide Number Placeholder 6"/>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35827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9" name="Slide Number Placeholder 8"/>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327022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5" name="Slide Number Placeholder 4"/>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417491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4" name="Slide Number Placeholder 3"/>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03588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7" name="Slide Number Placeholder 6"/>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159429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sp>
        <p:nvSpPr>
          <p:cNvPr id="7" name="Slide Number Placeholder 6"/>
          <p:cNvSpPr>
            <a:spLocks noGrp="1"/>
          </p:cNvSpPr>
          <p:nvPr>
            <p:ph type="sldNum" sz="quarter" idx="12"/>
          </p:nvPr>
        </p:nvSpPr>
        <p:spPr/>
        <p:txBody>
          <a:bodyPr/>
          <a:lstStyle/>
          <a:p>
            <a:fld id="{4D43E299-2D45-461E-98E4-378675B4530B}" type="slidenum">
              <a:rPr lang="en-GB" smtClean="0"/>
              <a:t>‹#›</a:t>
            </a:fld>
            <a:endParaRPr lang="en-GB"/>
          </a:p>
        </p:txBody>
      </p:sp>
    </p:spTree>
    <p:extLst>
      <p:ext uri="{BB962C8B-B14F-4D97-AF65-F5344CB8AC3E}">
        <p14:creationId xmlns:p14="http://schemas.microsoft.com/office/powerpoint/2010/main" val="407413843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UK-Vietnam Higher Education Network: Quality assurance to raise international reputation and approach to cross border quality assurance of TNE</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3E299-2D45-461E-98E4-378675B4530B}" type="slidenum">
              <a:rPr lang="en-GB" smtClean="0"/>
              <a:t>‹#›</a:t>
            </a:fld>
            <a:endParaRPr lang="en-GB"/>
          </a:p>
        </p:txBody>
      </p:sp>
    </p:spTree>
    <p:extLst>
      <p:ext uri="{BB962C8B-B14F-4D97-AF65-F5344CB8AC3E}">
        <p14:creationId xmlns:p14="http://schemas.microsoft.com/office/powerpoint/2010/main" val="405511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6" r:id="rId15"/>
    <p:sldLayoutId id="2147483668" r:id="rId16"/>
    <p:sldLayoutId id="2147483669" r:id="rId17"/>
    <p:sldLayoutId id="2147483670" r:id="rId18"/>
    <p:sldLayoutId id="2147483671" r:id="rId19"/>
    <p:sldLayoutId id="2147483672" r:id="rId20"/>
    <p:sldLayoutId id="2147483673" r:id="rId2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www.qaa.ac.uk/quality-code" TargetMode="External"/><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gif"/><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g"/><Relationship Id="rId3" Type="http://schemas.openxmlformats.org/officeDocument/2006/relationships/hyperlink" Target="http://vimeo.com/1421081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a:extLst>
              <a:ext uri="{FF2B5EF4-FFF2-40B4-BE49-F238E27FC236}">
                <a16:creationId xmlns="" xmlns:a16="http://schemas.microsoft.com/office/drawing/2014/main" id="{CB9B4E4E-E937-4726-8872-1F8E5483F522}"/>
              </a:ext>
            </a:extLst>
          </p:cNvPr>
          <p:cNvSpPr>
            <a:spLocks noGrp="1"/>
          </p:cNvSpPr>
          <p:nvPr>
            <p:ph type="body" sz="quarter" idx="4294967295"/>
          </p:nvPr>
        </p:nvSpPr>
        <p:spPr bwMode="auto">
          <a:xfrm>
            <a:off x="2206626" y="2924176"/>
            <a:ext cx="7777163" cy="1585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lgn="ctr">
              <a:buNone/>
            </a:pPr>
            <a:r>
              <a:rPr lang="en-US" sz="3600" b="1" dirty="0" smtClean="0"/>
              <a:t>Overview of QAA’s work in the UK and overseas and the UK Quality Code</a:t>
            </a:r>
            <a:endParaRPr lang="en-US" sz="3600" b="1" dirty="0"/>
          </a:p>
        </p:txBody>
      </p:sp>
      <p:sp>
        <p:nvSpPr>
          <p:cNvPr id="17412" name="TextBox 5">
            <a:extLst>
              <a:ext uri="{FF2B5EF4-FFF2-40B4-BE49-F238E27FC236}">
                <a16:creationId xmlns="" xmlns:a16="http://schemas.microsoft.com/office/drawing/2014/main" id="{9BCC5552-96C1-40EC-8908-2F02B9327BA2}"/>
              </a:ext>
            </a:extLst>
          </p:cNvPr>
          <p:cNvSpPr txBox="1">
            <a:spLocks noChangeArrowheads="1"/>
          </p:cNvSpPr>
          <p:nvPr/>
        </p:nvSpPr>
        <p:spPr bwMode="auto">
          <a:xfrm>
            <a:off x="3698541" y="4547436"/>
            <a:ext cx="479491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dirty="0">
                <a:solidFill>
                  <a:srgbClr val="BB9709"/>
                </a:solidFill>
              </a:rPr>
              <a:t>Fiona Crozier, </a:t>
            </a:r>
            <a:r>
              <a:rPr lang="en-GB" altLang="en-US" sz="3200" dirty="0" smtClean="0">
                <a:solidFill>
                  <a:srgbClr val="BB9709"/>
                </a:solidFill>
              </a:rPr>
              <a:t>former Head </a:t>
            </a:r>
            <a:r>
              <a:rPr lang="en-GB" altLang="en-US" sz="3200" dirty="0">
                <a:solidFill>
                  <a:srgbClr val="BB9709"/>
                </a:solidFill>
              </a:rPr>
              <a:t>of </a:t>
            </a:r>
            <a:r>
              <a:rPr lang="en-GB" altLang="en-US" sz="3200" dirty="0" smtClean="0">
                <a:solidFill>
                  <a:srgbClr val="BB9709"/>
                </a:solidFill>
              </a:rPr>
              <a:t>International, QAA</a:t>
            </a:r>
            <a:endParaRPr lang="en-GB" altLang="en-US" sz="3200" dirty="0">
              <a:solidFill>
                <a:srgbClr val="BB9709"/>
              </a:solidFill>
            </a:endParaRPr>
          </a:p>
          <a:p>
            <a:pPr algn="ctr" eaLnBrk="1" hangingPunct="1"/>
            <a:r>
              <a:rPr lang="en-GB" altLang="en-US" sz="3200" dirty="0" smtClean="0">
                <a:solidFill>
                  <a:srgbClr val="BB9709"/>
                </a:solidFill>
              </a:rPr>
              <a:t>24</a:t>
            </a:r>
            <a:r>
              <a:rPr lang="en-GB" altLang="en-US" sz="3200" baseline="30000" dirty="0" smtClean="0">
                <a:solidFill>
                  <a:srgbClr val="BB9709"/>
                </a:solidFill>
              </a:rPr>
              <a:t>th</a:t>
            </a:r>
            <a:r>
              <a:rPr lang="en-GB" altLang="en-US" sz="3200" dirty="0" smtClean="0">
                <a:solidFill>
                  <a:srgbClr val="BB9709"/>
                </a:solidFill>
              </a:rPr>
              <a:t> September </a:t>
            </a:r>
            <a:r>
              <a:rPr lang="en-GB" altLang="en-US" sz="3200" dirty="0">
                <a:solidFill>
                  <a:srgbClr val="BB9709"/>
                </a:solidFill>
              </a:rPr>
              <a:t>2019</a:t>
            </a:r>
          </a:p>
        </p:txBody>
      </p:sp>
    </p:spTree>
    <p:extLst>
      <p:ext uri="{BB962C8B-B14F-4D97-AF65-F5344CB8AC3E}">
        <p14:creationId xmlns:p14="http://schemas.microsoft.com/office/powerpoint/2010/main" val="23483704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135189" y="908050"/>
            <a:ext cx="7489825" cy="4681538"/>
          </a:xfrm>
          <a:prstGeom prst="rect">
            <a:avLst/>
          </a:prstGeom>
        </p:spPr>
        <p:txBody>
          <a:bodyPr anchor="ctr"/>
          <a:lstStyle/>
          <a:p>
            <a:pPr marL="0" indent="0">
              <a:buNone/>
              <a:defRPr/>
            </a:pPr>
            <a:r>
              <a:rPr lang="en-GB" sz="5400" baseline="30000" dirty="0">
                <a:solidFill>
                  <a:schemeClr val="accent3">
                    <a:lumMod val="75000"/>
                  </a:schemeClr>
                </a:solidFill>
              </a:rPr>
              <a:t>Our mission is to safeguard standards and improve the quality of UK higher education, wherever </a:t>
            </a:r>
            <a:br>
              <a:rPr lang="en-GB" sz="5400" baseline="30000" dirty="0">
                <a:solidFill>
                  <a:schemeClr val="accent3">
                    <a:lumMod val="75000"/>
                  </a:schemeClr>
                </a:solidFill>
              </a:rPr>
            </a:br>
            <a:r>
              <a:rPr lang="en-GB" sz="5400" baseline="30000" dirty="0">
                <a:solidFill>
                  <a:schemeClr val="accent3">
                    <a:lumMod val="75000"/>
                  </a:schemeClr>
                </a:solidFill>
              </a:rPr>
              <a:t>it is delivered around the world</a:t>
            </a:r>
          </a:p>
          <a:p>
            <a:pPr marL="0" indent="0">
              <a:buNone/>
              <a:defRPr/>
            </a:pPr>
            <a:endParaRPr lang="en-GB" sz="5400" baseline="30000" dirty="0">
              <a:solidFill>
                <a:schemeClr val="accent3">
                  <a:lumMod val="75000"/>
                </a:schemeClr>
              </a:solidFill>
            </a:endParaRPr>
          </a:p>
        </p:txBody>
      </p:sp>
    </p:spTree>
    <p:extLst>
      <p:ext uri="{BB962C8B-B14F-4D97-AF65-F5344CB8AC3E}">
        <p14:creationId xmlns:p14="http://schemas.microsoft.com/office/powerpoint/2010/main" val="13013608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B15D1C-AF15-4BFA-9CCF-8CBAE5876EE9}"/>
              </a:ext>
            </a:extLst>
          </p:cNvPr>
          <p:cNvSpPr>
            <a:spLocks noGrp="1"/>
          </p:cNvSpPr>
          <p:nvPr>
            <p:ph type="body" sz="quarter" idx="13"/>
          </p:nvPr>
        </p:nvSpPr>
        <p:spPr>
          <a:xfrm>
            <a:off x="976663" y="2530225"/>
            <a:ext cx="10369813" cy="1584523"/>
          </a:xfrm>
        </p:spPr>
        <p:txBody>
          <a:bodyPr vert="horz" lIns="91440" tIns="45720" rIns="91440" bIns="45720" rtlCol="0" anchor="t">
            <a:normAutofit/>
          </a:bodyPr>
          <a:lstStyle/>
          <a:p>
            <a:pPr algn="ctr"/>
            <a:r>
              <a:rPr lang="en-GB" sz="5400" b="1" dirty="0" smtClean="0">
                <a:cs typeface="Calibri"/>
              </a:rPr>
              <a:t>The UK Quality </a:t>
            </a:r>
            <a:r>
              <a:rPr lang="en-GB" sz="5400" b="1" dirty="0">
                <a:cs typeface="Calibri"/>
              </a:rPr>
              <a:t>Code</a:t>
            </a:r>
            <a:endParaRPr lang="en-US" sz="5400" b="1" dirty="0">
              <a:cs typeface="Calibri"/>
            </a:endParaRPr>
          </a:p>
        </p:txBody>
      </p:sp>
    </p:spTree>
    <p:extLst>
      <p:ext uri="{BB962C8B-B14F-4D97-AF65-F5344CB8AC3E}">
        <p14:creationId xmlns:p14="http://schemas.microsoft.com/office/powerpoint/2010/main" val="4015315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20BAFB9-E1CF-4E1A-88CE-D2E1ABBF5AB9}"/>
              </a:ext>
            </a:extLst>
          </p:cNvPr>
          <p:cNvSpPr>
            <a:spLocks noGrp="1"/>
          </p:cNvSpPr>
          <p:nvPr>
            <p:ph type="body" sz="quarter" idx="13"/>
          </p:nvPr>
        </p:nvSpPr>
        <p:spPr>
          <a:xfrm>
            <a:off x="2277567" y="272887"/>
            <a:ext cx="7777360" cy="1584523"/>
          </a:xfrm>
        </p:spPr>
        <p:txBody>
          <a:bodyPr>
            <a:normAutofit/>
          </a:bodyPr>
          <a:lstStyle/>
          <a:p>
            <a:r>
              <a:rPr lang="en-GB" sz="3600" b="1" dirty="0">
                <a:solidFill>
                  <a:srgbClr val="002060"/>
                </a:solidFill>
              </a:rPr>
              <a:t>What is the UK Quality Code for Higher Education?</a:t>
            </a:r>
          </a:p>
        </p:txBody>
      </p:sp>
      <p:sp>
        <p:nvSpPr>
          <p:cNvPr id="3" name="Text Placeholder 2">
            <a:extLst>
              <a:ext uri="{FF2B5EF4-FFF2-40B4-BE49-F238E27FC236}">
                <a16:creationId xmlns="" xmlns:a16="http://schemas.microsoft.com/office/drawing/2014/main" id="{CEEC5F9C-B510-4B5D-9B0E-B21102D50D17}"/>
              </a:ext>
            </a:extLst>
          </p:cNvPr>
          <p:cNvSpPr>
            <a:spLocks noGrp="1"/>
          </p:cNvSpPr>
          <p:nvPr>
            <p:ph type="body" sz="quarter" idx="14"/>
          </p:nvPr>
        </p:nvSpPr>
        <p:spPr>
          <a:xfrm>
            <a:off x="1673291" y="1718396"/>
            <a:ext cx="8381637" cy="4210456"/>
          </a:xfrm>
        </p:spPr>
        <p:txBody>
          <a:bodyPr>
            <a:normAutofit fontScale="92500" lnSpcReduction="10000"/>
          </a:bodyPr>
          <a:lstStyle/>
          <a:p>
            <a:endParaRPr lang="en-GB" dirty="0"/>
          </a:p>
          <a:p>
            <a:pPr marL="457200" indent="-457200">
              <a:buFont typeface="Arial" panose="020B0604020202020204" pitchFamily="34" charset="0"/>
              <a:buChar char="•"/>
            </a:pPr>
            <a:r>
              <a:rPr lang="en-GB" dirty="0">
                <a:solidFill>
                  <a:schemeClr val="tx1"/>
                </a:solidFill>
              </a:rPr>
              <a:t>The UK reference point for Quality and Standards in Higher Education</a:t>
            </a:r>
          </a:p>
          <a:p>
            <a:pPr marL="457200" indent="-457200">
              <a:buFont typeface="Arial" panose="020B0604020202020204" pitchFamily="34" charset="0"/>
              <a:buChar char="•"/>
            </a:pPr>
            <a:endParaRPr lang="en-GB" dirty="0">
              <a:solidFill>
                <a:schemeClr val="tx1"/>
              </a:solidFill>
            </a:endParaRPr>
          </a:p>
          <a:p>
            <a:pPr marL="457200" indent="-457200">
              <a:buFont typeface="Arial" panose="020B0604020202020204" pitchFamily="34" charset="0"/>
              <a:buChar char="•"/>
            </a:pPr>
            <a:r>
              <a:rPr lang="en-GB" dirty="0">
                <a:solidFill>
                  <a:schemeClr val="tx1"/>
                </a:solidFill>
              </a:rPr>
              <a:t>It offers a benchmark for process and practice for new providers</a:t>
            </a:r>
          </a:p>
          <a:p>
            <a:pPr marL="457200" indent="-457200">
              <a:buFont typeface="Arial" panose="020B0604020202020204" pitchFamily="34" charset="0"/>
              <a:buChar char="•"/>
            </a:pPr>
            <a:endParaRPr lang="en-GB" dirty="0">
              <a:solidFill>
                <a:schemeClr val="tx1"/>
              </a:solidFill>
            </a:endParaRPr>
          </a:p>
          <a:p>
            <a:pPr marL="457200" indent="-457200">
              <a:buFont typeface="Arial" panose="020B0604020202020204" pitchFamily="34" charset="0"/>
              <a:buChar char="•"/>
            </a:pPr>
            <a:r>
              <a:rPr lang="en-GB" dirty="0">
                <a:solidFill>
                  <a:schemeClr val="tx1"/>
                </a:solidFill>
              </a:rPr>
              <a:t>Enables providers to understand what is expected of them and what they can expect of each other </a:t>
            </a:r>
          </a:p>
        </p:txBody>
      </p:sp>
    </p:spTree>
    <p:extLst>
      <p:ext uri="{BB962C8B-B14F-4D97-AF65-F5344CB8AC3E}">
        <p14:creationId xmlns:p14="http://schemas.microsoft.com/office/powerpoint/2010/main" val="2401492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61688A7-3C58-4AC3-B16D-4BB5ACF0A183}"/>
              </a:ext>
            </a:extLst>
          </p:cNvPr>
          <p:cNvSpPr>
            <a:spLocks noGrp="1"/>
          </p:cNvSpPr>
          <p:nvPr>
            <p:ph type="body" sz="quarter" idx="10"/>
          </p:nvPr>
        </p:nvSpPr>
        <p:spPr/>
        <p:txBody>
          <a:bodyPr/>
          <a:lstStyle/>
          <a:p>
            <a:endParaRPr lang="en-GB" dirty="0"/>
          </a:p>
        </p:txBody>
      </p:sp>
      <p:sp>
        <p:nvSpPr>
          <p:cNvPr id="3" name="Text Placeholder 2">
            <a:extLst>
              <a:ext uri="{FF2B5EF4-FFF2-40B4-BE49-F238E27FC236}">
                <a16:creationId xmlns="" xmlns:a16="http://schemas.microsoft.com/office/drawing/2014/main" id="{54E88D07-1D95-49DD-87C0-CE5A8EA1E680}"/>
              </a:ext>
            </a:extLst>
          </p:cNvPr>
          <p:cNvSpPr>
            <a:spLocks noGrp="1"/>
          </p:cNvSpPr>
          <p:nvPr>
            <p:ph type="body" sz="quarter" idx="11"/>
          </p:nvPr>
        </p:nvSpPr>
        <p:spPr>
          <a:xfrm>
            <a:off x="-2018362" y="1756230"/>
            <a:ext cx="16390471" cy="3064750"/>
          </a:xfrm>
        </p:spPr>
        <p:txBody>
          <a:bodyPr/>
          <a:lstStyle/>
          <a:p>
            <a:endParaRPr lang="en-GB" dirty="0"/>
          </a:p>
        </p:txBody>
      </p:sp>
      <p:pic>
        <p:nvPicPr>
          <p:cNvPr id="1026" name="Picture 2" descr="https://www.qaa.ac.uk/images/qaa/quality-code-images/qc-flow-diagram_mobile.png?sfvrsn=5a76c181_8">
            <a:extLst>
              <a:ext uri="{FF2B5EF4-FFF2-40B4-BE49-F238E27FC236}">
                <a16:creationId xmlns="" xmlns:a16="http://schemas.microsoft.com/office/drawing/2014/main" id="{EBBBFC51-A9BC-435B-A6F5-B375C143C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0688"/>
            <a:ext cx="9144000" cy="62373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C91386A5-E27B-41B7-957E-DB32313B1FF8}"/>
              </a:ext>
            </a:extLst>
          </p:cNvPr>
          <p:cNvSpPr/>
          <p:nvPr/>
        </p:nvSpPr>
        <p:spPr>
          <a:xfrm>
            <a:off x="1774594" y="205227"/>
            <a:ext cx="6455007" cy="646331"/>
          </a:xfrm>
          <a:prstGeom prst="rect">
            <a:avLst/>
          </a:prstGeom>
        </p:spPr>
        <p:txBody>
          <a:bodyPr wrap="square">
            <a:spAutoFit/>
          </a:bodyPr>
          <a:lstStyle/>
          <a:p>
            <a:r>
              <a:rPr lang="en-GB" dirty="0">
                <a:hlinkClick r:id="rId4"/>
              </a:rPr>
              <a:t>https://www.qaa.ac.uk/quality-code</a:t>
            </a:r>
            <a:endParaRPr lang="en-GB" dirty="0"/>
          </a:p>
          <a:p>
            <a:endParaRPr lang="en-GB" dirty="0"/>
          </a:p>
        </p:txBody>
      </p:sp>
    </p:spTree>
    <p:extLst>
      <p:ext uri="{BB962C8B-B14F-4D97-AF65-F5344CB8AC3E}">
        <p14:creationId xmlns:p14="http://schemas.microsoft.com/office/powerpoint/2010/main" val="8052658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7505AB8-A820-4278-8D5F-2BD900C7D582}"/>
              </a:ext>
            </a:extLst>
          </p:cNvPr>
          <p:cNvGrpSpPr/>
          <p:nvPr/>
        </p:nvGrpSpPr>
        <p:grpSpPr>
          <a:xfrm>
            <a:off x="1762631" y="1110188"/>
            <a:ext cx="8632194" cy="5127124"/>
            <a:chOff x="24280" y="7809"/>
            <a:chExt cx="7163778" cy="2300749"/>
          </a:xfrm>
        </p:grpSpPr>
        <p:sp>
          <p:nvSpPr>
            <p:cNvPr id="3" name="Rectangle: Rounded Corners 2">
              <a:extLst>
                <a:ext uri="{FF2B5EF4-FFF2-40B4-BE49-F238E27FC236}">
                  <a16:creationId xmlns="" xmlns:a16="http://schemas.microsoft.com/office/drawing/2014/main" id="{0F645C51-C9D5-44E8-BFBD-CAB11B559F93}"/>
                </a:ext>
              </a:extLst>
            </p:cNvPr>
            <p:cNvSpPr/>
            <p:nvPr/>
          </p:nvSpPr>
          <p:spPr>
            <a:xfrm>
              <a:off x="881330" y="20066"/>
              <a:ext cx="1978582" cy="745490"/>
            </a:xfrm>
            <a:prstGeom prst="roundRect">
              <a:avLst/>
            </a:prstGeom>
            <a:solidFill>
              <a:srgbClr val="009999"/>
            </a:solidFill>
            <a:ln w="25400" cap="flat" cmpd="sng" algn="ctr">
              <a:solidFill>
                <a:srgbClr val="00808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tabLst>
                  <a:tab pos="405289" algn="l"/>
                </a:tabLst>
                <a:defRPr/>
              </a:pPr>
              <a:r>
                <a:rPr lang="en-GB" kern="0" dirty="0">
                  <a:solidFill>
                    <a:sysClr val="window" lastClr="FFFFFF"/>
                  </a:solidFill>
                  <a:latin typeface="Arial"/>
                  <a:ea typeface="Times New Roman" panose="02020603050405020304" pitchFamily="18" charset="0"/>
                  <a:cs typeface="Times New Roman" panose="02020603050405020304" pitchFamily="18" charset="0"/>
                </a:rPr>
                <a:t>Introduction &amp; explicit links to core and common practices</a:t>
              </a:r>
            </a:p>
          </p:txBody>
        </p:sp>
        <p:sp>
          <p:nvSpPr>
            <p:cNvPr id="4" name="Rectangle: Rounded Corners 3">
              <a:extLst>
                <a:ext uri="{FF2B5EF4-FFF2-40B4-BE49-F238E27FC236}">
                  <a16:creationId xmlns="" xmlns:a16="http://schemas.microsoft.com/office/drawing/2014/main" id="{EFB98FEF-E6B6-4880-9A11-5A3F6F50D4FF}"/>
                </a:ext>
              </a:extLst>
            </p:cNvPr>
            <p:cNvSpPr/>
            <p:nvPr/>
          </p:nvSpPr>
          <p:spPr>
            <a:xfrm>
              <a:off x="2928824" y="7809"/>
              <a:ext cx="1824865" cy="745490"/>
            </a:xfrm>
            <a:prstGeom prst="roundRect">
              <a:avLst/>
            </a:prstGeom>
            <a:solidFill>
              <a:srgbClr val="009999"/>
            </a:solidFill>
            <a:ln w="25400" cap="flat" cmpd="sng" algn="ctr">
              <a:solidFill>
                <a:srgbClr val="00808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tabLst>
                  <a:tab pos="405289" algn="l"/>
                </a:tabLst>
                <a:defRPr/>
              </a:pPr>
              <a:r>
                <a:rPr lang="en-GB" kern="0">
                  <a:solidFill>
                    <a:srgbClr val="FFFFFF"/>
                  </a:solidFill>
                  <a:ea typeface="Times New Roman" panose="02020603050405020304" pitchFamily="18" charset="0"/>
                  <a:cs typeface="Times New Roman" panose="02020603050405020304" pitchFamily="18" charset="0"/>
                </a:rPr>
                <a:t>Guiding principles</a:t>
              </a:r>
              <a:endParaRPr lang="en-GB" kern="0">
                <a:solidFill>
                  <a:sysClr val="windowText" lastClr="000000"/>
                </a:solidFill>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E571B1AC-5873-4EFE-A106-2A59A237ABE1}"/>
                </a:ext>
              </a:extLst>
            </p:cNvPr>
            <p:cNvSpPr/>
            <p:nvPr/>
          </p:nvSpPr>
          <p:spPr>
            <a:xfrm>
              <a:off x="554834" y="836461"/>
              <a:ext cx="4511626" cy="972152"/>
            </a:xfrm>
            <a:prstGeom prst="roundRect">
              <a:avLst/>
            </a:prstGeom>
            <a:solidFill>
              <a:srgbClr val="009999"/>
            </a:solidFill>
            <a:ln w="25400" cap="flat" cmpd="sng" algn="ctr">
              <a:solidFill>
                <a:srgbClr val="00808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tabLst>
                  <a:tab pos="405289" algn="l"/>
                </a:tabLst>
                <a:defRPr/>
              </a:pPr>
              <a:r>
                <a:rPr lang="en-GB" kern="0">
                  <a:solidFill>
                    <a:srgbClr val="FFFFFF"/>
                  </a:solidFill>
                  <a:ea typeface="Times New Roman" panose="02020603050405020304" pitchFamily="18" charset="0"/>
                  <a:cs typeface="Times New Roman" panose="02020603050405020304" pitchFamily="18" charset="0"/>
                </a:rPr>
                <a:t>Practical advice and guidance on delivery of theme aims include enhancements and good practice (in particular through reflective questions)</a:t>
              </a:r>
              <a:endParaRPr lang="en-GB" kern="0">
                <a:solidFill>
                  <a:sysClr val="windowText" lastClr="000000"/>
                </a:solidFill>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3218DF15-B582-4986-9308-6752FB24F59D}"/>
                </a:ext>
              </a:extLst>
            </p:cNvPr>
            <p:cNvSpPr/>
            <p:nvPr/>
          </p:nvSpPr>
          <p:spPr>
            <a:xfrm>
              <a:off x="24280" y="1890147"/>
              <a:ext cx="5832475" cy="418411"/>
            </a:xfrm>
            <a:prstGeom prst="roundRect">
              <a:avLst/>
            </a:prstGeom>
            <a:solidFill>
              <a:srgbClr val="009999"/>
            </a:solidFill>
            <a:ln w="25400" cap="flat" cmpd="sng" algn="ctr">
              <a:solidFill>
                <a:srgbClr val="00808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tabLst>
                  <a:tab pos="405289" algn="l"/>
                </a:tabLst>
                <a:defRPr/>
              </a:pPr>
              <a:r>
                <a:rPr lang="en-GB" kern="0">
                  <a:solidFill>
                    <a:sysClr val="window" lastClr="FFFFFF"/>
                  </a:solidFill>
                  <a:latin typeface="Arial"/>
                  <a:ea typeface="Times New Roman" panose="02020603050405020304" pitchFamily="18" charset="0"/>
                  <a:cs typeface="Times New Roman" panose="02020603050405020304" pitchFamily="18" charset="0"/>
                </a:rPr>
                <a:t>Resources, Further Information, Relevant Organisations &amp; Glossary</a:t>
              </a:r>
            </a:p>
          </p:txBody>
        </p:sp>
        <p:sp>
          <p:nvSpPr>
            <p:cNvPr id="8" name="Text Box 2">
              <a:extLst>
                <a:ext uri="{FF2B5EF4-FFF2-40B4-BE49-F238E27FC236}">
                  <a16:creationId xmlns="" xmlns:a16="http://schemas.microsoft.com/office/drawing/2014/main" id="{4C19F85F-92D6-471D-85EE-76766D538742}"/>
                </a:ext>
              </a:extLst>
            </p:cNvPr>
            <p:cNvSpPr txBox="1">
              <a:spLocks noChangeArrowheads="1"/>
            </p:cNvSpPr>
            <p:nvPr/>
          </p:nvSpPr>
          <p:spPr bwMode="auto">
            <a:xfrm>
              <a:off x="4926594" y="305510"/>
              <a:ext cx="2261464" cy="212315"/>
            </a:xfrm>
            <a:prstGeom prst="rect">
              <a:avLst/>
            </a:prstGeom>
            <a:solidFill>
              <a:sysClr val="window" lastClr="FFFFFF"/>
            </a:solidFill>
            <a:ln w="25400" cap="flat" cmpd="sng" algn="ctr">
              <a:solidFill>
                <a:srgbClr val="009999"/>
              </a:solidFill>
              <a:prstDash val="solid"/>
              <a:headEnd/>
              <a:tailEnd/>
            </a:ln>
            <a:effectLst/>
          </p:spPr>
          <p:txBody>
            <a:bodyPr rot="0" vert="horz" wrap="square" lIns="68580" tIns="34290" rIns="68580" bIns="34290" anchor="t" anchorCtr="0">
              <a:noAutofit/>
            </a:bodyPr>
            <a:lstStyle/>
            <a:p>
              <a:pPr defTabSz="685800">
                <a:tabLst>
                  <a:tab pos="405289" algn="l"/>
                </a:tabLst>
                <a:defRPr/>
              </a:pPr>
              <a:r>
                <a:rPr lang="en-GB" kern="0">
                  <a:solidFill>
                    <a:srgbClr val="17365D"/>
                  </a:solidFill>
                  <a:latin typeface="Arial"/>
                  <a:ea typeface="Times New Roman" panose="02020603050405020304" pitchFamily="18" charset="0"/>
                  <a:cs typeface="Times New Roman" panose="02020603050405020304" pitchFamily="18" charset="0"/>
                </a:rPr>
                <a:t>Overarching Information</a:t>
              </a:r>
              <a:endParaRPr lang="en-GB" kern="0">
                <a:solidFill>
                  <a:sysClr val="windowText" lastClr="000000"/>
                </a:solidFill>
                <a:latin typeface="Arial"/>
                <a:ea typeface="Times New Roman" panose="02020603050405020304" pitchFamily="18" charset="0"/>
                <a:cs typeface="Times New Roman" panose="02020603050405020304" pitchFamily="18" charset="0"/>
              </a:endParaRPr>
            </a:p>
          </p:txBody>
        </p:sp>
        <p:sp>
          <p:nvSpPr>
            <p:cNvPr id="9" name="Text Box 2">
              <a:extLst>
                <a:ext uri="{FF2B5EF4-FFF2-40B4-BE49-F238E27FC236}">
                  <a16:creationId xmlns="" xmlns:a16="http://schemas.microsoft.com/office/drawing/2014/main" id="{E9C5A016-9798-4FE6-9DB7-1EFAA429AC76}"/>
                </a:ext>
              </a:extLst>
            </p:cNvPr>
            <p:cNvSpPr txBox="1">
              <a:spLocks noChangeArrowheads="1"/>
            </p:cNvSpPr>
            <p:nvPr/>
          </p:nvSpPr>
          <p:spPr bwMode="auto">
            <a:xfrm>
              <a:off x="5353507" y="1138761"/>
              <a:ext cx="1720216" cy="290952"/>
            </a:xfrm>
            <a:prstGeom prst="rect">
              <a:avLst/>
            </a:prstGeom>
            <a:solidFill>
              <a:sysClr val="window" lastClr="FFFFFF"/>
            </a:solidFill>
            <a:ln w="25400" cap="flat" cmpd="sng" algn="ctr">
              <a:solidFill>
                <a:srgbClr val="009999"/>
              </a:solidFill>
              <a:prstDash val="solid"/>
              <a:headEnd/>
              <a:tailEnd/>
            </a:ln>
            <a:effectLst/>
          </p:spPr>
          <p:txBody>
            <a:bodyPr rot="0" vert="horz" wrap="square" lIns="68580" tIns="34290" rIns="68580" bIns="34290" anchor="t" anchorCtr="0">
              <a:noAutofit/>
            </a:bodyPr>
            <a:lstStyle/>
            <a:p>
              <a:pPr defTabSz="685800">
                <a:tabLst>
                  <a:tab pos="405289" algn="l"/>
                </a:tabLst>
                <a:defRPr/>
              </a:pPr>
              <a:r>
                <a:rPr lang="en-GB" kern="0">
                  <a:solidFill>
                    <a:srgbClr val="17365D"/>
                  </a:solidFill>
                  <a:latin typeface="Arial"/>
                  <a:ea typeface="Times New Roman" panose="02020603050405020304" pitchFamily="18" charset="0"/>
                  <a:cs typeface="Times New Roman" panose="02020603050405020304" pitchFamily="18" charset="0"/>
                </a:rPr>
                <a:t>Practical Advice &amp; Guidance</a:t>
              </a:r>
              <a:endParaRPr lang="en-GB" kern="0">
                <a:solidFill>
                  <a:sysClr val="windowText" lastClr="000000"/>
                </a:solidFill>
                <a:latin typeface="Arial"/>
                <a:ea typeface="Times New Roman" panose="02020603050405020304" pitchFamily="18" charset="0"/>
                <a:cs typeface="Times New Roman" panose="02020603050405020304" pitchFamily="18" charset="0"/>
              </a:endParaRPr>
            </a:p>
          </p:txBody>
        </p:sp>
        <p:sp>
          <p:nvSpPr>
            <p:cNvPr id="10" name="Text Box 2">
              <a:extLst>
                <a:ext uri="{FF2B5EF4-FFF2-40B4-BE49-F238E27FC236}">
                  <a16:creationId xmlns="" xmlns:a16="http://schemas.microsoft.com/office/drawing/2014/main" id="{2DAE9FF9-367F-4BC1-B1DE-64DAC5A917B3}"/>
                </a:ext>
              </a:extLst>
            </p:cNvPr>
            <p:cNvSpPr txBox="1">
              <a:spLocks noChangeArrowheads="1"/>
            </p:cNvSpPr>
            <p:nvPr/>
          </p:nvSpPr>
          <p:spPr bwMode="auto">
            <a:xfrm>
              <a:off x="5996058" y="1946427"/>
              <a:ext cx="1192000" cy="212315"/>
            </a:xfrm>
            <a:prstGeom prst="rect">
              <a:avLst/>
            </a:prstGeom>
            <a:solidFill>
              <a:sysClr val="window" lastClr="FFFFFF"/>
            </a:solidFill>
            <a:ln w="25400" cap="flat" cmpd="sng" algn="ctr">
              <a:solidFill>
                <a:srgbClr val="009999"/>
              </a:solidFill>
              <a:prstDash val="solid"/>
              <a:headEnd/>
              <a:tailEnd/>
            </a:ln>
            <a:effectLst/>
          </p:spPr>
          <p:txBody>
            <a:bodyPr rot="0" vert="horz" wrap="square" lIns="68580" tIns="34290" rIns="68580" bIns="34290" anchor="t" anchorCtr="0">
              <a:noAutofit/>
            </a:bodyPr>
            <a:lstStyle/>
            <a:p>
              <a:pPr defTabSz="685800">
                <a:tabLst>
                  <a:tab pos="405289" algn="l"/>
                </a:tabLst>
                <a:defRPr/>
              </a:pPr>
              <a:r>
                <a:rPr lang="en-GB" kern="0">
                  <a:solidFill>
                    <a:srgbClr val="17365D"/>
                  </a:solidFill>
                  <a:latin typeface="Arial"/>
                  <a:ea typeface="Times New Roman" panose="02020603050405020304" pitchFamily="18" charset="0"/>
                  <a:cs typeface="Times New Roman" panose="02020603050405020304" pitchFamily="18" charset="0"/>
                </a:rPr>
                <a:t>Signposting</a:t>
              </a:r>
              <a:endParaRPr lang="en-GB" kern="0">
                <a:solidFill>
                  <a:sysClr val="windowText" lastClr="000000"/>
                </a:solidFill>
                <a:latin typeface="Arial"/>
                <a:ea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 xmlns:a16="http://schemas.microsoft.com/office/drawing/2014/main" id="{7CE0E383-33EF-4498-BE07-D72A6C774C6F}"/>
              </a:ext>
            </a:extLst>
          </p:cNvPr>
          <p:cNvSpPr txBox="1"/>
          <p:nvPr/>
        </p:nvSpPr>
        <p:spPr>
          <a:xfrm>
            <a:off x="1818830" y="241429"/>
            <a:ext cx="7648570" cy="553998"/>
          </a:xfrm>
          <a:prstGeom prst="rect">
            <a:avLst/>
          </a:prstGeom>
          <a:noFill/>
        </p:spPr>
        <p:txBody>
          <a:bodyPr wrap="square" rtlCol="0">
            <a:spAutoFit/>
          </a:bodyPr>
          <a:lstStyle/>
          <a:p>
            <a:pPr defTabSz="685800"/>
            <a:r>
              <a:rPr lang="en-GB" sz="3000" b="1" dirty="0">
                <a:solidFill>
                  <a:srgbClr val="002060"/>
                </a:solidFill>
              </a:rPr>
              <a:t>Structure of advice and guidance</a:t>
            </a:r>
          </a:p>
        </p:txBody>
      </p:sp>
    </p:spTree>
    <p:extLst>
      <p:ext uri="{BB962C8B-B14F-4D97-AF65-F5344CB8AC3E}">
        <p14:creationId xmlns:p14="http://schemas.microsoft.com/office/powerpoint/2010/main" val="2962093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ell phone&#10;&#10;Description automatically generated">
            <a:extLst>
              <a:ext uri="{FF2B5EF4-FFF2-40B4-BE49-F238E27FC236}">
                <a16:creationId xmlns="" xmlns:a16="http://schemas.microsoft.com/office/drawing/2014/main" id="{FC30A6A2-5B04-451A-81E1-871406D108BC}"/>
              </a:ext>
            </a:extLst>
          </p:cNvPr>
          <p:cNvPicPr>
            <a:picLocks noChangeAspect="1"/>
          </p:cNvPicPr>
          <p:nvPr/>
        </p:nvPicPr>
        <p:blipFill rotWithShape="1">
          <a:blip r:embed="rId3"/>
          <a:srcRect l="51565" t="29002" r="33177" b="44778"/>
          <a:stretch/>
        </p:blipFill>
        <p:spPr>
          <a:xfrm>
            <a:off x="4090302" y="630453"/>
            <a:ext cx="1727495" cy="1950751"/>
          </a:xfrm>
          <a:prstGeom prst="rect">
            <a:avLst/>
          </a:prstGeom>
          <a:effectLst>
            <a:glow rad="101600">
              <a:schemeClr val="accent3">
                <a:satMod val="175000"/>
                <a:alpha val="40000"/>
              </a:schemeClr>
            </a:glow>
          </a:effectLst>
        </p:spPr>
      </p:pic>
      <p:pic>
        <p:nvPicPr>
          <p:cNvPr id="22" name="Picture 21" descr="A screenshot of a cell phone&#10;&#10;Description automatically generated">
            <a:extLst>
              <a:ext uri="{FF2B5EF4-FFF2-40B4-BE49-F238E27FC236}">
                <a16:creationId xmlns="" xmlns:a16="http://schemas.microsoft.com/office/drawing/2014/main" id="{4A836F48-3998-419C-9E64-99BC2C837067}"/>
              </a:ext>
            </a:extLst>
          </p:cNvPr>
          <p:cNvPicPr>
            <a:picLocks noChangeAspect="1"/>
          </p:cNvPicPr>
          <p:nvPr/>
        </p:nvPicPr>
        <p:blipFill rotWithShape="1">
          <a:blip r:embed="rId3"/>
          <a:srcRect l="36437" t="55089" r="49840" b="17793"/>
          <a:stretch/>
        </p:blipFill>
        <p:spPr>
          <a:xfrm>
            <a:off x="6431901" y="2896756"/>
            <a:ext cx="1727495" cy="1855200"/>
          </a:xfrm>
          <a:prstGeom prst="rect">
            <a:avLst/>
          </a:prstGeom>
          <a:effectLst>
            <a:glow rad="101600">
              <a:schemeClr val="accent3">
                <a:satMod val="175000"/>
                <a:alpha val="40000"/>
              </a:schemeClr>
            </a:glow>
          </a:effectLst>
        </p:spPr>
      </p:pic>
      <p:pic>
        <p:nvPicPr>
          <p:cNvPr id="12" name="Content Placeholder 7" descr="A screenshot of a cell phone&#10;&#10;Description automatically generated">
            <a:extLst>
              <a:ext uri="{FF2B5EF4-FFF2-40B4-BE49-F238E27FC236}">
                <a16:creationId xmlns="" xmlns:a16="http://schemas.microsoft.com/office/drawing/2014/main" id="{30AFC128-92A5-43AE-842B-278804565781}"/>
              </a:ext>
            </a:extLst>
          </p:cNvPr>
          <p:cNvPicPr>
            <a:picLocks noChangeAspect="1"/>
          </p:cNvPicPr>
          <p:nvPr/>
        </p:nvPicPr>
        <p:blipFill rotWithShape="1">
          <a:blip r:embed="rId4"/>
          <a:srcRect l="33997" t="53336" r="47879" b="20828"/>
          <a:stretch/>
        </p:blipFill>
        <p:spPr>
          <a:xfrm>
            <a:off x="1831925" y="689753"/>
            <a:ext cx="1727495" cy="1837734"/>
          </a:xfrm>
          <a:prstGeom prst="rect">
            <a:avLst/>
          </a:prstGeom>
          <a:effectLst>
            <a:glow rad="101600">
              <a:schemeClr val="accent3">
                <a:satMod val="175000"/>
                <a:alpha val="40000"/>
              </a:schemeClr>
            </a:glow>
          </a:effectLst>
        </p:spPr>
      </p:pic>
      <p:pic>
        <p:nvPicPr>
          <p:cNvPr id="8" name="Content Placeholder 7" descr="A screenshot of a cell phone&#10;&#10;Description automatically generated">
            <a:extLst>
              <a:ext uri="{FF2B5EF4-FFF2-40B4-BE49-F238E27FC236}">
                <a16:creationId xmlns="" xmlns:a16="http://schemas.microsoft.com/office/drawing/2014/main" id="{47988767-3D04-40CE-B378-CB3F73AA4FE5}"/>
              </a:ext>
            </a:extLst>
          </p:cNvPr>
          <p:cNvPicPr>
            <a:picLocks noGrp="1" noChangeAspect="1"/>
          </p:cNvPicPr>
          <p:nvPr>
            <p:ph idx="1"/>
          </p:nvPr>
        </p:nvPicPr>
        <p:blipFill rotWithShape="1">
          <a:blip r:embed="rId4"/>
          <a:srcRect l="19956" t="25854" r="65565" b="45465"/>
          <a:stretch/>
        </p:blipFill>
        <p:spPr>
          <a:xfrm>
            <a:off x="6385285" y="633245"/>
            <a:ext cx="1727495" cy="1950751"/>
          </a:xfrm>
          <a:effectLst>
            <a:glow rad="101600">
              <a:schemeClr val="accent3">
                <a:satMod val="175000"/>
                <a:alpha val="40000"/>
              </a:schemeClr>
            </a:glow>
          </a:effectLst>
        </p:spPr>
      </p:pic>
      <p:pic>
        <p:nvPicPr>
          <p:cNvPr id="9" name="Content Placeholder 7" descr="A screenshot of a cell phone&#10;&#10;Description automatically generated">
            <a:extLst>
              <a:ext uri="{FF2B5EF4-FFF2-40B4-BE49-F238E27FC236}">
                <a16:creationId xmlns="" xmlns:a16="http://schemas.microsoft.com/office/drawing/2014/main" id="{5ED2566E-AB7F-4A58-B0C0-62EEB80F27F4}"/>
              </a:ext>
            </a:extLst>
          </p:cNvPr>
          <p:cNvPicPr>
            <a:picLocks noChangeAspect="1"/>
          </p:cNvPicPr>
          <p:nvPr/>
        </p:nvPicPr>
        <p:blipFill rotWithShape="1">
          <a:blip r:embed="rId4"/>
          <a:srcRect l="36460" t="26432" r="49061" b="48959"/>
          <a:stretch/>
        </p:blipFill>
        <p:spPr>
          <a:xfrm>
            <a:off x="1938758" y="4961415"/>
            <a:ext cx="1822382" cy="1607336"/>
          </a:xfrm>
          <a:prstGeom prst="rect">
            <a:avLst/>
          </a:prstGeom>
          <a:effectLst>
            <a:glow rad="101600">
              <a:schemeClr val="accent3">
                <a:satMod val="175000"/>
                <a:alpha val="40000"/>
              </a:schemeClr>
            </a:glow>
          </a:effectLst>
        </p:spPr>
      </p:pic>
      <p:pic>
        <p:nvPicPr>
          <p:cNvPr id="10" name="Content Placeholder 7" descr="A screenshot of a cell phone&#10;&#10;Description automatically generated">
            <a:extLst>
              <a:ext uri="{FF2B5EF4-FFF2-40B4-BE49-F238E27FC236}">
                <a16:creationId xmlns="" xmlns:a16="http://schemas.microsoft.com/office/drawing/2014/main" id="{7D80FE23-7BD7-4372-BD28-2BB735829A5B}"/>
              </a:ext>
            </a:extLst>
          </p:cNvPr>
          <p:cNvPicPr>
            <a:picLocks noChangeAspect="1"/>
          </p:cNvPicPr>
          <p:nvPr/>
        </p:nvPicPr>
        <p:blipFill rotWithShape="1">
          <a:blip r:embed="rId4"/>
          <a:srcRect l="51892" t="25825" r="33629" b="45495"/>
          <a:stretch/>
        </p:blipFill>
        <p:spPr>
          <a:xfrm>
            <a:off x="6546437" y="4929390"/>
            <a:ext cx="1566342" cy="1639361"/>
          </a:xfrm>
          <a:prstGeom prst="rect">
            <a:avLst/>
          </a:prstGeom>
          <a:effectLst>
            <a:glow rad="101600">
              <a:schemeClr val="accent3">
                <a:satMod val="175000"/>
                <a:alpha val="40000"/>
              </a:schemeClr>
            </a:glow>
          </a:effectLst>
        </p:spPr>
      </p:pic>
      <p:pic>
        <p:nvPicPr>
          <p:cNvPr id="11" name="Content Placeholder 7" descr="A screenshot of a cell phone&#10;&#10;Description automatically generated">
            <a:extLst>
              <a:ext uri="{FF2B5EF4-FFF2-40B4-BE49-F238E27FC236}">
                <a16:creationId xmlns="" xmlns:a16="http://schemas.microsoft.com/office/drawing/2014/main" id="{842D3BAF-2FC4-4BEF-92B1-8A152F037A63}"/>
              </a:ext>
            </a:extLst>
          </p:cNvPr>
          <p:cNvPicPr>
            <a:picLocks noChangeAspect="1"/>
          </p:cNvPicPr>
          <p:nvPr/>
        </p:nvPicPr>
        <p:blipFill rotWithShape="1">
          <a:blip r:embed="rId4"/>
          <a:srcRect l="19449" t="52864" r="64350" b="21300"/>
          <a:stretch/>
        </p:blipFill>
        <p:spPr>
          <a:xfrm>
            <a:off x="8544906" y="672229"/>
            <a:ext cx="1727495" cy="1740060"/>
          </a:xfrm>
          <a:prstGeom prst="rect">
            <a:avLst/>
          </a:prstGeom>
          <a:effectLst>
            <a:glow rad="228600">
              <a:schemeClr val="accent6">
                <a:satMod val="175000"/>
                <a:alpha val="40000"/>
              </a:schemeClr>
            </a:glow>
          </a:effectLst>
        </p:spPr>
      </p:pic>
      <p:pic>
        <p:nvPicPr>
          <p:cNvPr id="15" name="Picture 14" descr="A screenshot of a cell phone&#10;&#10;Description automatically generated">
            <a:extLst>
              <a:ext uri="{FF2B5EF4-FFF2-40B4-BE49-F238E27FC236}">
                <a16:creationId xmlns="" xmlns:a16="http://schemas.microsoft.com/office/drawing/2014/main" id="{D0AF5F26-0F9C-4812-9978-667DB5A8186B}"/>
              </a:ext>
            </a:extLst>
          </p:cNvPr>
          <p:cNvPicPr>
            <a:picLocks noChangeAspect="1"/>
          </p:cNvPicPr>
          <p:nvPr/>
        </p:nvPicPr>
        <p:blipFill rotWithShape="1">
          <a:blip r:embed="rId3"/>
          <a:srcRect l="20514" t="29000" r="65341" b="45333"/>
          <a:stretch/>
        </p:blipFill>
        <p:spPr>
          <a:xfrm>
            <a:off x="4402213" y="4961416"/>
            <a:ext cx="1634587" cy="1607335"/>
          </a:xfrm>
          <a:prstGeom prst="rect">
            <a:avLst/>
          </a:prstGeom>
          <a:effectLst>
            <a:glow rad="101600">
              <a:schemeClr val="accent3">
                <a:satMod val="175000"/>
                <a:alpha val="40000"/>
              </a:schemeClr>
            </a:glow>
          </a:effectLst>
        </p:spPr>
      </p:pic>
      <p:pic>
        <p:nvPicPr>
          <p:cNvPr id="18" name="Picture 17" descr="A screenshot of a cell phone&#10;&#10;Description automatically generated">
            <a:extLst>
              <a:ext uri="{FF2B5EF4-FFF2-40B4-BE49-F238E27FC236}">
                <a16:creationId xmlns="" xmlns:a16="http://schemas.microsoft.com/office/drawing/2014/main" id="{F930FB4A-8915-49CD-A29F-6BB4F9F91FDA}"/>
              </a:ext>
            </a:extLst>
          </p:cNvPr>
          <p:cNvPicPr>
            <a:picLocks noChangeAspect="1"/>
          </p:cNvPicPr>
          <p:nvPr/>
        </p:nvPicPr>
        <p:blipFill rotWithShape="1">
          <a:blip r:embed="rId3"/>
          <a:srcRect l="36457" t="27889" r="49250" b="45444"/>
          <a:stretch/>
        </p:blipFill>
        <p:spPr>
          <a:xfrm>
            <a:off x="8632581" y="2896756"/>
            <a:ext cx="1727495" cy="1639363"/>
          </a:xfrm>
          <a:prstGeom prst="rect">
            <a:avLst/>
          </a:prstGeom>
          <a:effectLst>
            <a:glow rad="101600">
              <a:schemeClr val="accent3">
                <a:satMod val="175000"/>
                <a:alpha val="40000"/>
              </a:schemeClr>
            </a:glow>
          </a:effectLst>
        </p:spPr>
      </p:pic>
      <p:pic>
        <p:nvPicPr>
          <p:cNvPr id="20" name="Picture 19" descr="A screenshot of a cell phone&#10;&#10;Description automatically generated">
            <a:extLst>
              <a:ext uri="{FF2B5EF4-FFF2-40B4-BE49-F238E27FC236}">
                <a16:creationId xmlns="" xmlns:a16="http://schemas.microsoft.com/office/drawing/2014/main" id="{2AC650D9-AD26-4D43-98CB-A4A6BCAE550C}"/>
              </a:ext>
            </a:extLst>
          </p:cNvPr>
          <p:cNvPicPr>
            <a:picLocks noChangeAspect="1"/>
          </p:cNvPicPr>
          <p:nvPr/>
        </p:nvPicPr>
        <p:blipFill rotWithShape="1">
          <a:blip r:embed="rId3"/>
          <a:srcRect l="18683" t="54342" r="63929" b="19000"/>
          <a:stretch/>
        </p:blipFill>
        <p:spPr>
          <a:xfrm>
            <a:off x="8618657" y="4790186"/>
            <a:ext cx="1634587" cy="1778564"/>
          </a:xfrm>
          <a:prstGeom prst="rect">
            <a:avLst/>
          </a:prstGeom>
          <a:effectLst>
            <a:glow rad="101600">
              <a:schemeClr val="accent3">
                <a:satMod val="175000"/>
                <a:alpha val="40000"/>
              </a:schemeClr>
            </a:glow>
          </a:effectLst>
        </p:spPr>
      </p:pic>
      <p:pic>
        <p:nvPicPr>
          <p:cNvPr id="13" name="Content Placeholder 7" descr="A screenshot of a cell phone&#10;&#10;Description automatically generated">
            <a:extLst>
              <a:ext uri="{FF2B5EF4-FFF2-40B4-BE49-F238E27FC236}">
                <a16:creationId xmlns="" xmlns:a16="http://schemas.microsoft.com/office/drawing/2014/main" id="{8BBB3301-2922-4583-AE9B-78FA08814274}"/>
              </a:ext>
            </a:extLst>
          </p:cNvPr>
          <p:cNvPicPr>
            <a:picLocks noChangeAspect="1"/>
          </p:cNvPicPr>
          <p:nvPr/>
        </p:nvPicPr>
        <p:blipFill rotWithShape="1">
          <a:blip r:embed="rId4"/>
          <a:srcRect l="50000" t="53915" r="31876" b="20248"/>
          <a:stretch/>
        </p:blipFill>
        <p:spPr>
          <a:xfrm>
            <a:off x="1831926" y="3044604"/>
            <a:ext cx="1987687" cy="1639363"/>
          </a:xfrm>
          <a:prstGeom prst="rect">
            <a:avLst/>
          </a:prstGeom>
          <a:effectLst>
            <a:glow rad="101600">
              <a:schemeClr val="accent3">
                <a:satMod val="175000"/>
                <a:alpha val="40000"/>
              </a:schemeClr>
            </a:glow>
          </a:effectLst>
        </p:spPr>
      </p:pic>
      <p:pic>
        <p:nvPicPr>
          <p:cNvPr id="21" name="Picture 20" descr="A screenshot of a cell phone&#10;&#10;Description automatically generated">
            <a:extLst>
              <a:ext uri="{FF2B5EF4-FFF2-40B4-BE49-F238E27FC236}">
                <a16:creationId xmlns="" xmlns:a16="http://schemas.microsoft.com/office/drawing/2014/main" id="{C8F1FF8B-EE9F-4DB2-BF91-C0E37364451B}"/>
              </a:ext>
            </a:extLst>
          </p:cNvPr>
          <p:cNvPicPr>
            <a:picLocks noChangeAspect="1"/>
          </p:cNvPicPr>
          <p:nvPr/>
        </p:nvPicPr>
        <p:blipFill rotWithShape="1">
          <a:blip r:embed="rId3"/>
          <a:srcRect l="51862" t="55547" r="32734" b="19786"/>
          <a:stretch/>
        </p:blipFill>
        <p:spPr>
          <a:xfrm>
            <a:off x="4405817" y="3044603"/>
            <a:ext cx="1466858" cy="1607335"/>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32928527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442" y="2340211"/>
            <a:ext cx="10830527" cy="1569660"/>
          </a:xfrm>
          <a:prstGeom prst="rect">
            <a:avLst/>
          </a:prstGeom>
          <a:noFill/>
        </p:spPr>
        <p:txBody>
          <a:bodyPr wrap="square" rtlCol="0">
            <a:spAutoFit/>
          </a:bodyPr>
          <a:lstStyle/>
          <a:p>
            <a:pPr algn="ctr"/>
            <a:r>
              <a:rPr lang="en-US" sz="4800" b="1" dirty="0" smtClean="0"/>
              <a:t>Some parallels between Vietnam</a:t>
            </a:r>
          </a:p>
          <a:p>
            <a:pPr algn="ctr"/>
            <a:r>
              <a:rPr lang="en-US" sz="4800" b="1" dirty="0" smtClean="0"/>
              <a:t> and the UK</a:t>
            </a:r>
            <a:endParaRPr lang="en-US" sz="4800" b="1" dirty="0"/>
          </a:p>
        </p:txBody>
      </p:sp>
    </p:spTree>
    <p:extLst>
      <p:ext uri="{BB962C8B-B14F-4D97-AF65-F5344CB8AC3E}">
        <p14:creationId xmlns:p14="http://schemas.microsoft.com/office/powerpoint/2010/main" val="18382650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81200" y="260648"/>
            <a:ext cx="4187823" cy="792088"/>
          </a:xfrm>
        </p:spPr>
        <p:txBody>
          <a:bodyPr>
            <a:normAutofit lnSpcReduction="10000"/>
          </a:bodyPr>
          <a:lstStyle/>
          <a:p>
            <a:r>
              <a:rPr lang="en-GB" sz="2800" dirty="0">
                <a:solidFill>
                  <a:schemeClr val="accent2"/>
                </a:solidFill>
              </a:rPr>
              <a:t>National Economics University</a:t>
            </a:r>
          </a:p>
        </p:txBody>
      </p:sp>
      <p:sp>
        <p:nvSpPr>
          <p:cNvPr id="3" name="Text Placeholder 2"/>
          <p:cNvSpPr>
            <a:spLocks noGrp="1"/>
          </p:cNvSpPr>
          <p:nvPr>
            <p:ph type="body" sz="quarter" idx="3"/>
          </p:nvPr>
        </p:nvSpPr>
        <p:spPr>
          <a:xfrm>
            <a:off x="6169025" y="260648"/>
            <a:ext cx="4041775" cy="792088"/>
          </a:xfrm>
        </p:spPr>
        <p:txBody>
          <a:bodyPr>
            <a:normAutofit lnSpcReduction="10000"/>
          </a:bodyPr>
          <a:lstStyle/>
          <a:p>
            <a:r>
              <a:rPr lang="en-GB" sz="2800" dirty="0">
                <a:solidFill>
                  <a:schemeClr val="accent6"/>
                </a:solidFill>
              </a:rPr>
              <a:t>Cardiff Metropolitan University</a:t>
            </a:r>
          </a:p>
        </p:txBody>
      </p:sp>
      <p:sp>
        <p:nvSpPr>
          <p:cNvPr id="5" name="Content Placeholder 4">
            <a:extLst>
              <a:ext uri="{FF2B5EF4-FFF2-40B4-BE49-F238E27FC236}">
                <a16:creationId xmlns="" xmlns:a16="http://schemas.microsoft.com/office/drawing/2014/main" id="{466354FE-55FC-49C9-BBCE-D1A8AA632E7E}"/>
              </a:ext>
            </a:extLst>
          </p:cNvPr>
          <p:cNvSpPr>
            <a:spLocks noGrp="1"/>
          </p:cNvSpPr>
          <p:nvPr>
            <p:ph sz="quarter" idx="4"/>
          </p:nvPr>
        </p:nvSpPr>
        <p:spPr/>
        <p:txBody>
          <a:bodyPr/>
          <a:lstStyle/>
          <a:p>
            <a:pPr marL="0" indent="0">
              <a:buNone/>
            </a:pPr>
            <a:endParaRPr lang="en-GB" sz="2000" dirty="0">
              <a:solidFill>
                <a:schemeClr val="accent1"/>
              </a:solidFill>
            </a:endParaRPr>
          </a:p>
          <a:p>
            <a:endParaRPr lang="en-GB" dirty="0">
              <a:solidFill>
                <a:schemeClr val="accent1"/>
              </a:solidFill>
            </a:endParaRPr>
          </a:p>
        </p:txBody>
      </p:sp>
      <p:pic>
        <p:nvPicPr>
          <p:cNvPr id="3074" name="Picture 2" descr="Image result for national economics university vietnam">
            <a:extLst>
              <a:ext uri="{FF2B5EF4-FFF2-40B4-BE49-F238E27FC236}">
                <a16:creationId xmlns="" xmlns:a16="http://schemas.microsoft.com/office/drawing/2014/main" id="{388B2C77-1123-4432-AF7E-630F060C546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446244" y="2220686"/>
            <a:ext cx="3368351" cy="32283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ardiff metropolitan university">
            <a:extLst>
              <a:ext uri="{FF2B5EF4-FFF2-40B4-BE49-F238E27FC236}">
                <a16:creationId xmlns="" xmlns:a16="http://schemas.microsoft.com/office/drawing/2014/main" id="{8A23B377-D3EC-4461-8728-287279E31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632" y="1285875"/>
            <a:ext cx="4383617" cy="4375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E43EC3E2-7318-4D5C-9CB2-2611EB225278}"/>
              </a:ext>
            </a:extLst>
          </p:cNvPr>
          <p:cNvSpPr txBox="1"/>
          <p:nvPr/>
        </p:nvSpPr>
        <p:spPr>
          <a:xfrm>
            <a:off x="1981200" y="3993502"/>
            <a:ext cx="2040294" cy="1200329"/>
          </a:xfrm>
          <a:prstGeom prst="rect">
            <a:avLst/>
          </a:prstGeom>
          <a:noFill/>
        </p:spPr>
        <p:txBody>
          <a:bodyPr wrap="square" rtlCol="0">
            <a:spAutoFit/>
          </a:bodyPr>
          <a:lstStyle/>
          <a:p>
            <a:r>
              <a:rPr lang="en-GB" sz="2400" b="1" dirty="0"/>
              <a:t>MOET standards and criteria</a:t>
            </a:r>
          </a:p>
        </p:txBody>
      </p:sp>
      <p:sp>
        <p:nvSpPr>
          <p:cNvPr id="7" name="TextBox 6">
            <a:extLst>
              <a:ext uri="{FF2B5EF4-FFF2-40B4-BE49-F238E27FC236}">
                <a16:creationId xmlns="" xmlns:a16="http://schemas.microsoft.com/office/drawing/2014/main" id="{7C977EBE-F4A4-4D25-8F0A-8AD0C019D8FA}"/>
              </a:ext>
            </a:extLst>
          </p:cNvPr>
          <p:cNvSpPr txBox="1"/>
          <p:nvPr/>
        </p:nvSpPr>
        <p:spPr>
          <a:xfrm>
            <a:off x="7380514" y="3828682"/>
            <a:ext cx="2642490" cy="1569660"/>
          </a:xfrm>
          <a:prstGeom prst="rect">
            <a:avLst/>
          </a:prstGeom>
          <a:noFill/>
        </p:spPr>
        <p:txBody>
          <a:bodyPr wrap="square" rtlCol="0">
            <a:spAutoFit/>
          </a:bodyPr>
          <a:lstStyle/>
          <a:p>
            <a:r>
              <a:rPr lang="en-GB" sz="2400" b="1" dirty="0"/>
              <a:t>UK Quality Code/baseline regulatory requirements</a:t>
            </a:r>
          </a:p>
        </p:txBody>
      </p:sp>
      <p:sp>
        <p:nvSpPr>
          <p:cNvPr id="4" name="Footer Placeholder 3"/>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dirty="0"/>
          </a:p>
        </p:txBody>
      </p:sp>
    </p:spTree>
    <p:extLst>
      <p:ext uri="{BB962C8B-B14F-4D97-AF65-F5344CB8AC3E}">
        <p14:creationId xmlns:p14="http://schemas.microsoft.com/office/powerpoint/2010/main" val="1334193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88F91-FA1B-452A-AFB7-A04B4960F719}"/>
              </a:ext>
            </a:extLst>
          </p:cNvPr>
          <p:cNvSpPr>
            <a:spLocks noGrp="1"/>
          </p:cNvSpPr>
          <p:nvPr>
            <p:ph type="title"/>
          </p:nvPr>
        </p:nvSpPr>
        <p:spPr>
          <a:xfrm>
            <a:off x="6240016" y="190228"/>
            <a:ext cx="3932442" cy="649527"/>
          </a:xfrm>
        </p:spPr>
        <p:txBody>
          <a:bodyPr/>
          <a:lstStyle/>
          <a:p>
            <a:r>
              <a:rPr lang="en-GB" sz="2800" dirty="0"/>
              <a:t>UK</a:t>
            </a:r>
          </a:p>
        </p:txBody>
      </p:sp>
      <p:sp>
        <p:nvSpPr>
          <p:cNvPr id="7" name="Text Placeholder 6">
            <a:extLst>
              <a:ext uri="{FF2B5EF4-FFF2-40B4-BE49-F238E27FC236}">
                <a16:creationId xmlns="" xmlns:a16="http://schemas.microsoft.com/office/drawing/2014/main" id="{C10A1F56-8A7A-4691-9587-FC6D48C2B41C}"/>
              </a:ext>
            </a:extLst>
          </p:cNvPr>
          <p:cNvSpPr>
            <a:spLocks noGrp="1"/>
          </p:cNvSpPr>
          <p:nvPr>
            <p:ph type="body" sz="quarter" idx="12"/>
          </p:nvPr>
        </p:nvSpPr>
        <p:spPr>
          <a:xfrm>
            <a:off x="6240463" y="1362269"/>
            <a:ext cx="4030614" cy="4386077"/>
          </a:xfrm>
        </p:spPr>
        <p:txBody>
          <a:bodyPr/>
          <a:lstStyle/>
          <a:p>
            <a:pPr marL="0" indent="0">
              <a:buNone/>
            </a:pPr>
            <a:endParaRPr lang="en-GB" sz="1800" dirty="0">
              <a:solidFill>
                <a:schemeClr val="accent1"/>
              </a:solidFill>
            </a:endParaRPr>
          </a:p>
          <a:p>
            <a:endParaRPr lang="en-GB" sz="1800" dirty="0"/>
          </a:p>
        </p:txBody>
      </p:sp>
      <p:sp>
        <p:nvSpPr>
          <p:cNvPr id="10" name="Title 5">
            <a:extLst>
              <a:ext uri="{FF2B5EF4-FFF2-40B4-BE49-F238E27FC236}">
                <a16:creationId xmlns="" xmlns:a16="http://schemas.microsoft.com/office/drawing/2014/main" id="{3A488F91-FA1B-452A-AFB7-A04B4960F719}"/>
              </a:ext>
            </a:extLst>
          </p:cNvPr>
          <p:cNvSpPr txBox="1">
            <a:spLocks/>
          </p:cNvSpPr>
          <p:nvPr/>
        </p:nvSpPr>
        <p:spPr>
          <a:xfrm>
            <a:off x="2063552" y="188641"/>
            <a:ext cx="3932442" cy="1325563"/>
          </a:xfrm>
          <a:prstGeom prst="rect">
            <a:avLst/>
          </a:prstGeom>
        </p:spPr>
        <p:txBody>
          <a:bodyPr/>
          <a:lstStyle>
            <a:lvl1pPr algn="ctr" defTabSz="914400" rtl="0" eaLnBrk="1" latinLnBrk="0" hangingPunct="1">
              <a:spcBef>
                <a:spcPct val="0"/>
              </a:spcBef>
              <a:buNone/>
              <a:defRPr sz="3200" kern="1200">
                <a:solidFill>
                  <a:schemeClr val="accent2"/>
                </a:solidFill>
                <a:latin typeface="+mj-lt"/>
                <a:ea typeface="+mj-ea"/>
                <a:cs typeface="+mj-cs"/>
              </a:defRPr>
            </a:lvl1pPr>
          </a:lstStyle>
          <a:p>
            <a:r>
              <a:rPr lang="en-GB" sz="2800" dirty="0"/>
              <a:t>Vietnam</a:t>
            </a:r>
          </a:p>
        </p:txBody>
      </p:sp>
      <p:sp>
        <p:nvSpPr>
          <p:cNvPr id="11" name="Text Placeholder 6">
            <a:extLst>
              <a:ext uri="{FF2B5EF4-FFF2-40B4-BE49-F238E27FC236}">
                <a16:creationId xmlns="" xmlns:a16="http://schemas.microsoft.com/office/drawing/2014/main" id="{C10A1F56-8A7A-4691-9587-FC6D48C2B41C}"/>
              </a:ext>
            </a:extLst>
          </p:cNvPr>
          <p:cNvSpPr>
            <a:spLocks noGrp="1"/>
          </p:cNvSpPr>
          <p:nvPr>
            <p:ph type="body" sz="quarter" idx="12"/>
          </p:nvPr>
        </p:nvSpPr>
        <p:spPr>
          <a:xfrm>
            <a:off x="2604174" y="5179424"/>
            <a:ext cx="45719" cy="45719"/>
          </a:xfrm>
        </p:spPr>
        <p:txBody>
          <a:bodyPr>
            <a:normAutofit fontScale="25000" lnSpcReduction="20000"/>
          </a:bodyPr>
          <a:lstStyle/>
          <a:p>
            <a:pPr marL="0" indent="0">
              <a:buNone/>
            </a:pPr>
            <a:endParaRPr lang="en-GB" sz="1800" dirty="0"/>
          </a:p>
        </p:txBody>
      </p:sp>
      <p:pic>
        <p:nvPicPr>
          <p:cNvPr id="2050" name="Picture 2" descr="Image result for map of vietnam">
            <a:extLst>
              <a:ext uri="{FF2B5EF4-FFF2-40B4-BE49-F238E27FC236}">
                <a16:creationId xmlns="" xmlns:a16="http://schemas.microsoft.com/office/drawing/2014/main" id="{F44C021A-B2DB-4EBA-8D13-51949049C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4" y="1259633"/>
            <a:ext cx="3641023" cy="47673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p of the uk">
            <a:extLst>
              <a:ext uri="{FF2B5EF4-FFF2-40B4-BE49-F238E27FC236}">
                <a16:creationId xmlns="" xmlns:a16="http://schemas.microsoft.com/office/drawing/2014/main" id="{2508E347-288B-4193-9B22-C6AA27420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195" y="1259633"/>
            <a:ext cx="3932443" cy="4767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F0C01AE0-3D66-4FD7-AB61-8D94B7A7964D}"/>
              </a:ext>
            </a:extLst>
          </p:cNvPr>
          <p:cNvSpPr txBox="1"/>
          <p:nvPr/>
        </p:nvSpPr>
        <p:spPr>
          <a:xfrm>
            <a:off x="1250302" y="3834882"/>
            <a:ext cx="1399591" cy="1077218"/>
          </a:xfrm>
          <a:prstGeom prst="rect">
            <a:avLst/>
          </a:prstGeom>
          <a:noFill/>
        </p:spPr>
        <p:txBody>
          <a:bodyPr wrap="square" rtlCol="0">
            <a:spAutoFit/>
          </a:bodyPr>
          <a:lstStyle/>
          <a:p>
            <a:r>
              <a:rPr lang="en-GB" sz="3200" b="1" dirty="0"/>
              <a:t>MOET/CEAs</a:t>
            </a:r>
          </a:p>
        </p:txBody>
      </p:sp>
      <p:sp>
        <p:nvSpPr>
          <p:cNvPr id="3" name="TextBox 2">
            <a:extLst>
              <a:ext uri="{FF2B5EF4-FFF2-40B4-BE49-F238E27FC236}">
                <a16:creationId xmlns="" xmlns:a16="http://schemas.microsoft.com/office/drawing/2014/main" id="{CB385AEC-617A-41A0-B955-9A5784FD3169}"/>
              </a:ext>
            </a:extLst>
          </p:cNvPr>
          <p:cNvSpPr txBox="1"/>
          <p:nvPr/>
        </p:nvSpPr>
        <p:spPr>
          <a:xfrm>
            <a:off x="5951537" y="4912100"/>
            <a:ext cx="1576039" cy="400110"/>
          </a:xfrm>
          <a:prstGeom prst="rect">
            <a:avLst/>
          </a:prstGeom>
          <a:noFill/>
        </p:spPr>
        <p:txBody>
          <a:bodyPr wrap="square" rtlCol="0">
            <a:spAutoFit/>
          </a:bodyPr>
          <a:lstStyle/>
          <a:p>
            <a:r>
              <a:rPr lang="en-GB" sz="2000" b="1" dirty="0"/>
              <a:t>QAA/HEFCW</a:t>
            </a:r>
          </a:p>
        </p:txBody>
      </p:sp>
    </p:spTree>
    <p:extLst>
      <p:ext uri="{BB962C8B-B14F-4D97-AF65-F5344CB8AC3E}">
        <p14:creationId xmlns:p14="http://schemas.microsoft.com/office/powerpoint/2010/main" val="2385045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A488F91-FA1B-452A-AFB7-A04B4960F719}"/>
              </a:ext>
            </a:extLst>
          </p:cNvPr>
          <p:cNvSpPr>
            <a:spLocks noGrp="1"/>
          </p:cNvSpPr>
          <p:nvPr>
            <p:ph type="title"/>
          </p:nvPr>
        </p:nvSpPr>
        <p:spPr>
          <a:xfrm>
            <a:off x="6288021" y="365126"/>
            <a:ext cx="5065779" cy="1325563"/>
          </a:xfrm>
        </p:spPr>
        <p:txBody>
          <a:bodyPr/>
          <a:lstStyle/>
          <a:p>
            <a:r>
              <a:rPr lang="en-GB" dirty="0"/>
              <a:t>EHEA</a:t>
            </a:r>
          </a:p>
        </p:txBody>
      </p:sp>
      <p:sp>
        <p:nvSpPr>
          <p:cNvPr id="7" name="Text Placeholder 6">
            <a:extLst>
              <a:ext uri="{FF2B5EF4-FFF2-40B4-BE49-F238E27FC236}">
                <a16:creationId xmlns="" xmlns:a16="http://schemas.microsoft.com/office/drawing/2014/main" id="{C10A1F56-8A7A-4691-9587-FC6D48C2B41C}"/>
              </a:ext>
            </a:extLst>
          </p:cNvPr>
          <p:cNvSpPr>
            <a:spLocks noGrp="1"/>
          </p:cNvSpPr>
          <p:nvPr>
            <p:ph type="body" sz="quarter" idx="12"/>
          </p:nvPr>
        </p:nvSpPr>
        <p:spPr>
          <a:xfrm flipV="1">
            <a:off x="8966719" y="3338887"/>
            <a:ext cx="46653" cy="180225"/>
          </a:xfrm>
        </p:spPr>
        <p:txBody>
          <a:bodyPr>
            <a:normAutofit fontScale="40000" lnSpcReduction="20000"/>
          </a:bodyPr>
          <a:lstStyle/>
          <a:p>
            <a:pPr marL="0" indent="0">
              <a:buNone/>
            </a:pPr>
            <a:endParaRPr lang="en-GB" sz="2000" i="1" dirty="0"/>
          </a:p>
        </p:txBody>
      </p:sp>
      <p:sp>
        <p:nvSpPr>
          <p:cNvPr id="10" name="Title 5">
            <a:extLst>
              <a:ext uri="{FF2B5EF4-FFF2-40B4-BE49-F238E27FC236}">
                <a16:creationId xmlns="" xmlns:a16="http://schemas.microsoft.com/office/drawing/2014/main" id="{3A488F91-FA1B-452A-AFB7-A04B4960F719}"/>
              </a:ext>
            </a:extLst>
          </p:cNvPr>
          <p:cNvSpPr txBox="1">
            <a:spLocks/>
          </p:cNvSpPr>
          <p:nvPr/>
        </p:nvSpPr>
        <p:spPr>
          <a:xfrm>
            <a:off x="1847528" y="357431"/>
            <a:ext cx="4176464" cy="1325563"/>
          </a:xfrm>
          <a:prstGeom prst="rect">
            <a:avLst/>
          </a:prstGeom>
        </p:spPr>
        <p:txBody>
          <a:bodyPr/>
          <a:lstStyle>
            <a:lvl1pPr algn="ctr" defTabSz="914400" rtl="0" eaLnBrk="1" latinLnBrk="0" hangingPunct="1">
              <a:spcBef>
                <a:spcPct val="0"/>
              </a:spcBef>
              <a:buNone/>
              <a:defRPr sz="3200" kern="1200">
                <a:solidFill>
                  <a:schemeClr val="accent2"/>
                </a:solidFill>
                <a:latin typeface="+mj-lt"/>
                <a:ea typeface="+mj-ea"/>
                <a:cs typeface="+mj-cs"/>
              </a:defRPr>
            </a:lvl1pPr>
          </a:lstStyle>
          <a:p>
            <a:endParaRPr lang="en-GB" dirty="0"/>
          </a:p>
          <a:p>
            <a:r>
              <a:rPr lang="en-GB" dirty="0"/>
              <a:t>ASEAN</a:t>
            </a:r>
          </a:p>
        </p:txBody>
      </p:sp>
      <p:sp>
        <p:nvSpPr>
          <p:cNvPr id="11" name="Text Placeholder 6">
            <a:extLst>
              <a:ext uri="{FF2B5EF4-FFF2-40B4-BE49-F238E27FC236}">
                <a16:creationId xmlns="" xmlns:a16="http://schemas.microsoft.com/office/drawing/2014/main" id="{C10A1F56-8A7A-4691-9587-FC6D48C2B41C}"/>
              </a:ext>
            </a:extLst>
          </p:cNvPr>
          <p:cNvSpPr>
            <a:spLocks noGrp="1"/>
          </p:cNvSpPr>
          <p:nvPr>
            <p:ph type="body" sz="quarter" idx="12"/>
          </p:nvPr>
        </p:nvSpPr>
        <p:spPr>
          <a:xfrm flipH="1">
            <a:off x="1464935" y="2965369"/>
            <a:ext cx="45719" cy="169718"/>
          </a:xfrm>
        </p:spPr>
        <p:txBody>
          <a:bodyPr>
            <a:normAutofit fontScale="32500" lnSpcReduction="20000"/>
          </a:bodyPr>
          <a:lstStyle/>
          <a:p>
            <a:pPr marL="0" indent="0">
              <a:buNone/>
            </a:pPr>
            <a:endParaRPr lang="en-GB" sz="2000" i="1" dirty="0"/>
          </a:p>
        </p:txBody>
      </p:sp>
      <p:pic>
        <p:nvPicPr>
          <p:cNvPr id="1028" name="Picture 4" descr="Image result for map of the european higher education area">
            <a:extLst>
              <a:ext uri="{FF2B5EF4-FFF2-40B4-BE49-F238E27FC236}">
                <a16:creationId xmlns="" xmlns:a16="http://schemas.microsoft.com/office/drawing/2014/main" id="{ADB775B9-B168-4AFE-8EE9-E6482CFDC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680" y="1981443"/>
            <a:ext cx="3977009" cy="39466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P of ASEAN">
            <a:extLst>
              <a:ext uri="{FF2B5EF4-FFF2-40B4-BE49-F238E27FC236}">
                <a16:creationId xmlns="" xmlns:a16="http://schemas.microsoft.com/office/drawing/2014/main" id="{5031B36B-1104-486B-A215-2F4C9CC83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567" y="1981442"/>
            <a:ext cx="4540425" cy="40181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FE52F756-904A-414B-80D2-3C365F7FA2A1}"/>
              </a:ext>
            </a:extLst>
          </p:cNvPr>
          <p:cNvSpPr txBox="1"/>
          <p:nvPr/>
        </p:nvSpPr>
        <p:spPr>
          <a:xfrm>
            <a:off x="2957804" y="3722914"/>
            <a:ext cx="1847461" cy="707886"/>
          </a:xfrm>
          <a:prstGeom prst="rect">
            <a:avLst/>
          </a:prstGeom>
          <a:noFill/>
        </p:spPr>
        <p:txBody>
          <a:bodyPr wrap="square" rtlCol="0">
            <a:spAutoFit/>
          </a:bodyPr>
          <a:lstStyle/>
          <a:p>
            <a:r>
              <a:rPr lang="en-GB" sz="4000" b="1" dirty="0"/>
              <a:t>AQAF</a:t>
            </a:r>
          </a:p>
        </p:txBody>
      </p:sp>
      <p:sp>
        <p:nvSpPr>
          <p:cNvPr id="9" name="TextBox 8">
            <a:extLst>
              <a:ext uri="{FF2B5EF4-FFF2-40B4-BE49-F238E27FC236}">
                <a16:creationId xmlns="" xmlns:a16="http://schemas.microsoft.com/office/drawing/2014/main" id="{182A814D-2541-419E-B477-01389FFC61B3}"/>
              </a:ext>
            </a:extLst>
          </p:cNvPr>
          <p:cNvSpPr txBox="1"/>
          <p:nvPr/>
        </p:nvSpPr>
        <p:spPr>
          <a:xfrm>
            <a:off x="7498230" y="3722914"/>
            <a:ext cx="981416" cy="646331"/>
          </a:xfrm>
          <a:prstGeom prst="rect">
            <a:avLst/>
          </a:prstGeom>
          <a:noFill/>
        </p:spPr>
        <p:txBody>
          <a:bodyPr wrap="square" rtlCol="0">
            <a:spAutoFit/>
          </a:bodyPr>
          <a:lstStyle/>
          <a:p>
            <a:r>
              <a:rPr lang="en-GB" sz="3600" b="1" dirty="0"/>
              <a:t>ESG</a:t>
            </a:r>
          </a:p>
        </p:txBody>
      </p:sp>
    </p:spTree>
    <p:extLst>
      <p:ext uri="{BB962C8B-B14F-4D97-AF65-F5344CB8AC3E}">
        <p14:creationId xmlns:p14="http://schemas.microsoft.com/office/powerpoint/2010/main" val="1414098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0B15D1C-AF15-4BFA-9CCF-8CBAE5876EE9}"/>
              </a:ext>
            </a:extLst>
          </p:cNvPr>
          <p:cNvSpPr>
            <a:spLocks noGrp="1"/>
          </p:cNvSpPr>
          <p:nvPr>
            <p:ph type="body" sz="quarter" idx="13"/>
          </p:nvPr>
        </p:nvSpPr>
        <p:spPr>
          <a:xfrm>
            <a:off x="1040055" y="975074"/>
            <a:ext cx="10369813" cy="1584523"/>
          </a:xfrm>
        </p:spPr>
        <p:txBody>
          <a:bodyPr vert="horz" lIns="91440" tIns="45720" rIns="91440" bIns="45720" rtlCol="0" anchor="t">
            <a:normAutofit/>
          </a:bodyPr>
          <a:lstStyle/>
          <a:p>
            <a:r>
              <a:rPr lang="en-US" b="1" dirty="0"/>
              <a:t>Introduction</a:t>
            </a:r>
          </a:p>
        </p:txBody>
      </p:sp>
      <p:sp>
        <p:nvSpPr>
          <p:cNvPr id="3" name="Text Placeholder 2">
            <a:extLst>
              <a:ext uri="{FF2B5EF4-FFF2-40B4-BE49-F238E27FC236}">
                <a16:creationId xmlns="" xmlns:a16="http://schemas.microsoft.com/office/drawing/2014/main" id="{9D021F5B-DAC5-4AB7-899C-3EA22B2B89C1}"/>
              </a:ext>
            </a:extLst>
          </p:cNvPr>
          <p:cNvSpPr>
            <a:spLocks noGrp="1"/>
          </p:cNvSpPr>
          <p:nvPr>
            <p:ph type="body" sz="quarter" idx="14"/>
          </p:nvPr>
        </p:nvSpPr>
        <p:spPr>
          <a:xfrm>
            <a:off x="1029480" y="1604625"/>
            <a:ext cx="10369152" cy="4405301"/>
          </a:xfrm>
        </p:spPr>
        <p:txBody>
          <a:bodyPr vert="horz" lIns="91440" tIns="45720" rIns="91440" bIns="45720" rtlCol="0" anchor="t">
            <a:normAutofit/>
          </a:bodyPr>
          <a:lstStyle/>
          <a:p>
            <a:r>
              <a:rPr lang="en-US" sz="3600" b="1" dirty="0" smtClean="0">
                <a:solidFill>
                  <a:schemeClr val="tx1"/>
                </a:solidFill>
                <a:cs typeface="Calibri"/>
              </a:rPr>
              <a:t>Aims </a:t>
            </a:r>
            <a:r>
              <a:rPr lang="en-US" sz="3600" b="1" dirty="0">
                <a:solidFill>
                  <a:schemeClr val="tx1"/>
                </a:solidFill>
                <a:cs typeface="Calibri"/>
              </a:rPr>
              <a:t>of the </a:t>
            </a:r>
            <a:r>
              <a:rPr lang="en-US" sz="3600" b="1" dirty="0" smtClean="0">
                <a:solidFill>
                  <a:schemeClr val="tx1"/>
                </a:solidFill>
                <a:cs typeface="Calibri"/>
              </a:rPr>
              <a:t>presentation:</a:t>
            </a:r>
            <a:endParaRPr lang="en-US" sz="3600" b="1" dirty="0">
              <a:solidFill>
                <a:schemeClr val="tx1"/>
              </a:solidFill>
              <a:cs typeface="Calibri"/>
            </a:endParaRPr>
          </a:p>
          <a:p>
            <a:pPr marL="571500" indent="-571500">
              <a:buFont typeface="Arial"/>
              <a:buChar char="•"/>
            </a:pPr>
            <a:r>
              <a:rPr lang="en-US" sz="3600" dirty="0" smtClean="0">
                <a:solidFill>
                  <a:schemeClr val="tx1"/>
                </a:solidFill>
                <a:cs typeface="Calibri"/>
              </a:rPr>
              <a:t>To </a:t>
            </a:r>
            <a:r>
              <a:rPr lang="en-US" sz="3600" dirty="0">
                <a:solidFill>
                  <a:schemeClr val="tx1"/>
                </a:solidFill>
                <a:cs typeface="Calibri"/>
              </a:rPr>
              <a:t>set </a:t>
            </a:r>
            <a:r>
              <a:rPr lang="en-US" sz="3600" dirty="0" smtClean="0">
                <a:solidFill>
                  <a:schemeClr val="tx1"/>
                </a:solidFill>
                <a:cs typeface="Calibri"/>
              </a:rPr>
              <a:t>the context for external QA in the UK</a:t>
            </a:r>
            <a:endParaRPr lang="en-US" sz="3600" dirty="0">
              <a:solidFill>
                <a:schemeClr val="tx1"/>
              </a:solidFill>
              <a:cs typeface="Calibri"/>
            </a:endParaRPr>
          </a:p>
          <a:p>
            <a:pPr marL="571500" indent="-571500">
              <a:buFont typeface="Arial"/>
              <a:buChar char="•"/>
            </a:pPr>
            <a:r>
              <a:rPr lang="en-US" sz="3600" dirty="0" smtClean="0">
                <a:solidFill>
                  <a:schemeClr val="tx1"/>
                </a:solidFill>
                <a:cs typeface="Calibri"/>
              </a:rPr>
              <a:t>To introduce the key UK reference point for external QA: the UK Quality Code</a:t>
            </a:r>
            <a:endParaRPr lang="en-US" sz="3600" dirty="0">
              <a:solidFill>
                <a:schemeClr val="tx1"/>
              </a:solidFill>
              <a:cs typeface="Calibri"/>
            </a:endParaRPr>
          </a:p>
          <a:p>
            <a:pPr marL="571500" indent="-571500">
              <a:buFont typeface="Arial"/>
              <a:buChar char="•"/>
            </a:pPr>
            <a:r>
              <a:rPr lang="en-US" sz="3600" dirty="0" smtClean="0">
                <a:solidFill>
                  <a:schemeClr val="tx1"/>
                </a:solidFill>
                <a:cs typeface="Calibri"/>
              </a:rPr>
              <a:t>To illustrate some parallels between the UK and Vietnam</a:t>
            </a:r>
            <a:endParaRPr lang="en-US" sz="3600" dirty="0">
              <a:solidFill>
                <a:schemeClr val="tx1"/>
              </a:solidFill>
              <a:cs typeface="Calibri"/>
            </a:endParaRPr>
          </a:p>
          <a:p>
            <a:pPr marL="457200" indent="-457200">
              <a:buFont typeface="Arial" panose="020B0604020202020204" pitchFamily="34" charset="0"/>
              <a:buChar char="•"/>
            </a:pPr>
            <a:endParaRPr lang="en-US" dirty="0">
              <a:cs typeface="Calibri"/>
            </a:endParaRPr>
          </a:p>
        </p:txBody>
      </p:sp>
      <p:pic>
        <p:nvPicPr>
          <p:cNvPr id="5" name="Picture 4">
            <a:extLst>
              <a:ext uri="{FF2B5EF4-FFF2-40B4-BE49-F238E27FC236}">
                <a16:creationId xmlns="" xmlns:a16="http://schemas.microsoft.com/office/drawing/2014/main" id="{2BC60FF5-2985-4250-A705-445724A254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705273" y="265545"/>
            <a:ext cx="3221182" cy="2066637"/>
          </a:xfrm>
          <a:prstGeom prst="rect">
            <a:avLst/>
          </a:prstGeom>
        </p:spPr>
      </p:pic>
    </p:spTree>
    <p:extLst>
      <p:ext uri="{BB962C8B-B14F-4D97-AF65-F5344CB8AC3E}">
        <p14:creationId xmlns:p14="http://schemas.microsoft.com/office/powerpoint/2010/main" val="3826461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To sum up</a:t>
            </a:r>
            <a:r>
              <a:rPr lang="mr-IN" dirty="0" smtClean="0"/>
              <a:t>…</a:t>
            </a:r>
            <a:endParaRPr lang="en-US" dirty="0"/>
          </a:p>
        </p:txBody>
      </p:sp>
      <p:sp>
        <p:nvSpPr>
          <p:cNvPr id="3" name="Text Placeholder 2"/>
          <p:cNvSpPr>
            <a:spLocks noGrp="1"/>
          </p:cNvSpPr>
          <p:nvPr>
            <p:ph type="body" sz="quarter" idx="11"/>
          </p:nvPr>
        </p:nvSpPr>
        <p:spPr/>
        <p:txBody>
          <a:bodyPr>
            <a:noAutofit/>
          </a:bodyPr>
          <a:lstStyle/>
          <a:p>
            <a:r>
              <a:rPr lang="en-US" sz="2800" dirty="0" smtClean="0"/>
              <a:t>We’ve had a look at UK HE and the context within which it sits </a:t>
            </a:r>
            <a:r>
              <a:rPr lang="mr-IN" sz="2800" dirty="0" smtClean="0"/>
              <a:t>–</a:t>
            </a:r>
            <a:r>
              <a:rPr lang="en-US" sz="2800" dirty="0" smtClean="0"/>
              <a:t> questions/discussions around Vietnamese HE and your context: how to they compare and where are the opportunities and challenges for TNE between the two countries?</a:t>
            </a:r>
          </a:p>
          <a:p>
            <a:r>
              <a:rPr lang="en-US" sz="2800" dirty="0" smtClean="0"/>
              <a:t>We looked at some of the existing parallels between the two countries, both regionally and locally that might help</a:t>
            </a:r>
          </a:p>
          <a:p>
            <a:r>
              <a:rPr lang="en-US" sz="2800" dirty="0" smtClean="0"/>
              <a:t>We were introduced briefly to the UK Quality Code and to the expectations that are placed on UK HE; how might this</a:t>
            </a:r>
            <a:r>
              <a:rPr lang="en-US" sz="3200" dirty="0" smtClean="0"/>
              <a:t> </a:t>
            </a:r>
            <a:r>
              <a:rPr lang="en-US" sz="2800" dirty="0" smtClean="0"/>
              <a:t>impact on TNE opportunities and where might the AQAF help?</a:t>
            </a:r>
            <a:endParaRPr lang="en-US" sz="2800" dirty="0"/>
          </a:p>
        </p:txBody>
      </p:sp>
    </p:spTree>
    <p:extLst>
      <p:ext uri="{BB962C8B-B14F-4D97-AF65-F5344CB8AC3E}">
        <p14:creationId xmlns:p14="http://schemas.microsoft.com/office/powerpoint/2010/main" val="1587981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UK-Vietnam Higher Education Network: Quality assurance to raise international reputation and approach to cross border quality assurance of TNE</a:t>
            </a:r>
            <a:endParaRPr lang="en-GB"/>
          </a:p>
        </p:txBody>
      </p:sp>
      <p:pic>
        <p:nvPicPr>
          <p:cNvPr id="4" name="Picture 3" descr="IMG_143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188200"/>
          </a:xfrm>
          <a:prstGeom prst="rect">
            <a:avLst/>
          </a:prstGeom>
        </p:spPr>
      </p:pic>
    </p:spTree>
    <p:extLst>
      <p:ext uri="{BB962C8B-B14F-4D97-AF65-F5344CB8AC3E}">
        <p14:creationId xmlns:p14="http://schemas.microsoft.com/office/powerpoint/2010/main" val="16537300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12BA40B-E85C-43C1-A95A-42D791AF37A5}"/>
              </a:ext>
            </a:extLst>
          </p:cNvPr>
          <p:cNvSpPr txBox="1"/>
          <p:nvPr/>
        </p:nvSpPr>
        <p:spPr>
          <a:xfrm>
            <a:off x="577518" y="497072"/>
            <a:ext cx="9176084"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r>
              <a:rPr lang="en-US" dirty="0">
                <a:cs typeface="Calibri"/>
              </a:rPr>
              <a:t>          </a:t>
            </a:r>
          </a:p>
          <a:p>
            <a:endParaRPr lang="en-US" dirty="0">
              <a:cs typeface="Calibri"/>
            </a:endParaRPr>
          </a:p>
        </p:txBody>
      </p:sp>
      <p:sp>
        <p:nvSpPr>
          <p:cNvPr id="6" name="Speech Bubble: Oval 5">
            <a:extLst>
              <a:ext uri="{FF2B5EF4-FFF2-40B4-BE49-F238E27FC236}">
                <a16:creationId xmlns="" xmlns:a16="http://schemas.microsoft.com/office/drawing/2014/main" id="{2434CD5F-FFBD-4C9D-8A79-3415531259F5}"/>
              </a:ext>
            </a:extLst>
          </p:cNvPr>
          <p:cNvSpPr/>
          <p:nvPr/>
        </p:nvSpPr>
        <p:spPr>
          <a:xfrm>
            <a:off x="7026441" y="2292496"/>
            <a:ext cx="3866147" cy="278635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C45766C5-8022-4387-A4FD-936DDF2176C0}"/>
              </a:ext>
            </a:extLst>
          </p:cNvPr>
          <p:cNvSpPr txBox="1"/>
          <p:nvPr/>
        </p:nvSpPr>
        <p:spPr>
          <a:xfrm>
            <a:off x="6906126" y="2618873"/>
            <a:ext cx="4106778"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FFFFFF"/>
                </a:solidFill>
              </a:rPr>
              <a:t>Any Questions?</a:t>
            </a:r>
          </a:p>
        </p:txBody>
      </p:sp>
    </p:spTree>
    <p:extLst>
      <p:ext uri="{BB962C8B-B14F-4D97-AF65-F5344CB8AC3E}">
        <p14:creationId xmlns:p14="http://schemas.microsoft.com/office/powerpoint/2010/main" val="15478339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s1\DesignFiles\Designers temp workaround\Brand Guidelines\Powerpoint\ColouBackgrounds\TurquoiseBottom.pn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pic>
        <p:nvPicPr>
          <p:cNvPr id="22" name="Picture 21" descr="Screen shot 2014-09-11 at 16.05.52.png"/>
          <p:cNvPicPr>
            <a:picLocks noChangeAspect="1"/>
          </p:cNvPicPr>
          <p:nvPr/>
        </p:nvPicPr>
        <p:blipFill>
          <a:blip r:embed="rId4" cstate="print"/>
          <a:stretch>
            <a:fillRect/>
          </a:stretch>
        </p:blipFill>
        <p:spPr>
          <a:xfrm>
            <a:off x="4343400" y="163049"/>
            <a:ext cx="3657600" cy="5749937"/>
          </a:xfrm>
          <a:prstGeom prst="rect">
            <a:avLst/>
          </a:prstGeom>
        </p:spPr>
      </p:pic>
      <p:pic>
        <p:nvPicPr>
          <p:cNvPr id="16" name="Picture 15" descr="qaa_4 col.png"/>
          <p:cNvPicPr>
            <a:picLocks noChangeAspect="1"/>
          </p:cNvPicPr>
          <p:nvPr/>
        </p:nvPicPr>
        <p:blipFill>
          <a:blip r:embed="rId5" cstate="print"/>
          <a:stretch>
            <a:fillRect/>
          </a:stretch>
        </p:blipFill>
        <p:spPr>
          <a:xfrm>
            <a:off x="1991544" y="6153376"/>
            <a:ext cx="1008112" cy="371969"/>
          </a:xfrm>
          <a:prstGeom prst="rect">
            <a:avLst/>
          </a:prstGeom>
        </p:spPr>
      </p:pic>
      <p:pic>
        <p:nvPicPr>
          <p:cNvPr id="11" name="il_fi" descr="http://www.ukvisaandimmigration.co.uk/news/wp-content/uploads/2010/12/Scottish.jpg"/>
          <p:cNvPicPr/>
          <p:nvPr/>
        </p:nvPicPr>
        <p:blipFill>
          <a:blip r:embed="rId6" cstate="print"/>
          <a:srcRect/>
          <a:stretch>
            <a:fillRect/>
          </a:stretch>
        </p:blipFill>
        <p:spPr bwMode="auto">
          <a:xfrm>
            <a:off x="7086600" y="723776"/>
            <a:ext cx="1718322" cy="1714624"/>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a:stretch>
            <a:fillRect/>
          </a:stretch>
        </p:blipFill>
        <p:spPr bwMode="auto">
          <a:xfrm>
            <a:off x="3429001" y="3917654"/>
            <a:ext cx="1524000" cy="1568746"/>
          </a:xfrm>
          <a:prstGeom prst="rect">
            <a:avLst/>
          </a:prstGeom>
          <a:noFill/>
          <a:ln w="9525">
            <a:noFill/>
            <a:miter lim="800000"/>
            <a:headEnd/>
            <a:tailEnd/>
          </a:ln>
          <a:effectLst/>
        </p:spPr>
      </p:pic>
      <p:pic>
        <p:nvPicPr>
          <p:cNvPr id="14" name="Picture 3"/>
          <p:cNvPicPr>
            <a:picLocks noChangeAspect="1" noChangeArrowheads="1"/>
          </p:cNvPicPr>
          <p:nvPr/>
        </p:nvPicPr>
        <p:blipFill>
          <a:blip r:embed="rId8" cstate="print"/>
          <a:srcRect/>
          <a:stretch>
            <a:fillRect/>
          </a:stretch>
        </p:blipFill>
        <p:spPr bwMode="auto">
          <a:xfrm>
            <a:off x="2630140" y="1298476"/>
            <a:ext cx="1637061" cy="1597124"/>
          </a:xfrm>
          <a:prstGeom prst="rect">
            <a:avLst/>
          </a:prstGeom>
          <a:noFill/>
          <a:ln w="9525">
            <a:noFill/>
            <a:miter lim="800000"/>
            <a:headEnd/>
            <a:tailEnd/>
          </a:ln>
        </p:spPr>
      </p:pic>
      <p:pic>
        <p:nvPicPr>
          <p:cNvPr id="1026" name="Picture 2" descr="C:\Users\a.styler\Desktop\Portcullis[1].png"/>
          <p:cNvPicPr>
            <a:picLocks noChangeAspect="1" noChangeArrowheads="1"/>
          </p:cNvPicPr>
          <p:nvPr/>
        </p:nvPicPr>
        <p:blipFill>
          <a:blip r:embed="rId9" cstate="print"/>
          <a:srcRect/>
          <a:stretch>
            <a:fillRect/>
          </a:stretch>
        </p:blipFill>
        <p:spPr bwMode="auto">
          <a:xfrm>
            <a:off x="8288158" y="3559522"/>
            <a:ext cx="1336234" cy="1597670"/>
          </a:xfrm>
          <a:prstGeom prst="rect">
            <a:avLst/>
          </a:prstGeom>
          <a:noFill/>
        </p:spPr>
      </p:pic>
    </p:spTree>
    <p:extLst>
      <p:ext uri="{BB962C8B-B14F-4D97-AF65-F5344CB8AC3E}">
        <p14:creationId xmlns:p14="http://schemas.microsoft.com/office/powerpoint/2010/main" val="40461448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135189" y="908050"/>
            <a:ext cx="7489825" cy="4681538"/>
          </a:xfrm>
          <a:prstGeom prst="rect">
            <a:avLst/>
          </a:prstGeom>
        </p:spPr>
        <p:txBody>
          <a:bodyPr anchor="ctr"/>
          <a:lstStyle/>
          <a:p>
            <a:pPr marL="0" indent="0">
              <a:buNone/>
              <a:defRPr/>
            </a:pPr>
            <a:r>
              <a:rPr lang="en-GB" sz="5400" baseline="30000" dirty="0">
                <a:solidFill>
                  <a:schemeClr val="accent3">
                    <a:lumMod val="75000"/>
                  </a:schemeClr>
                </a:solidFill>
              </a:rPr>
              <a:t>Our mission is to safeguard standards and improve the quality of UK higher education, wherever </a:t>
            </a:r>
            <a:br>
              <a:rPr lang="en-GB" sz="5400" baseline="30000" dirty="0">
                <a:solidFill>
                  <a:schemeClr val="accent3">
                    <a:lumMod val="75000"/>
                  </a:schemeClr>
                </a:solidFill>
              </a:rPr>
            </a:br>
            <a:r>
              <a:rPr lang="en-GB" sz="5400" baseline="30000" dirty="0">
                <a:solidFill>
                  <a:schemeClr val="accent3">
                    <a:lumMod val="75000"/>
                  </a:schemeClr>
                </a:solidFill>
              </a:rPr>
              <a:t>it is delivered around the world</a:t>
            </a:r>
          </a:p>
          <a:p>
            <a:pPr marL="0" indent="0">
              <a:buNone/>
              <a:defRPr/>
            </a:pPr>
            <a:endParaRPr lang="en-GB" sz="5400" baseline="30000" dirty="0">
              <a:solidFill>
                <a:schemeClr val="accent3">
                  <a:lumMod val="75000"/>
                </a:schemeClr>
              </a:solidFill>
            </a:endParaRPr>
          </a:p>
        </p:txBody>
      </p:sp>
    </p:spTree>
    <p:extLst>
      <p:ext uri="{BB962C8B-B14F-4D97-AF65-F5344CB8AC3E}">
        <p14:creationId xmlns:p14="http://schemas.microsoft.com/office/powerpoint/2010/main" val="20308458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3"/>
          </p:nvPr>
        </p:nvSpPr>
        <p:spPr bwMode="auto">
          <a:xfrm>
            <a:off x="1984661" y="491280"/>
            <a:ext cx="7777162"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000" dirty="0">
                <a:solidFill>
                  <a:schemeClr val="accent3">
                    <a:lumMod val="75000"/>
                  </a:schemeClr>
                </a:solidFill>
              </a:rPr>
              <a:t>Characteristics of the UK higher education sector</a:t>
            </a:r>
          </a:p>
        </p:txBody>
      </p:sp>
      <p:sp>
        <p:nvSpPr>
          <p:cNvPr id="4" name="Text Placeholder 2"/>
          <p:cNvSpPr>
            <a:spLocks noGrp="1"/>
          </p:cNvSpPr>
          <p:nvPr>
            <p:ph type="body" sz="quarter" idx="14"/>
          </p:nvPr>
        </p:nvSpPr>
        <p:spPr>
          <a:xfrm>
            <a:off x="1991558" y="1700808"/>
            <a:ext cx="4975435" cy="3737236"/>
          </a:xfrm>
        </p:spPr>
        <p:txBody>
          <a:bodyPr>
            <a:noAutofit/>
          </a:bodyPr>
          <a:lstStyle/>
          <a:p>
            <a:r>
              <a:rPr lang="en-GB" sz="2400" dirty="0">
                <a:solidFill>
                  <a:schemeClr val="tx1"/>
                </a:solidFill>
              </a:rPr>
              <a:t>Mass levels of participation, with high student retention   </a:t>
            </a:r>
          </a:p>
          <a:p>
            <a:endParaRPr lang="en-GB" sz="2400" dirty="0">
              <a:solidFill>
                <a:schemeClr val="tx1"/>
              </a:solidFill>
            </a:endParaRPr>
          </a:p>
          <a:p>
            <a:r>
              <a:rPr lang="en-GB" sz="2400" dirty="0">
                <a:solidFill>
                  <a:schemeClr val="tx1"/>
                </a:solidFill>
              </a:rPr>
              <a:t>A world-leading research base</a:t>
            </a:r>
          </a:p>
          <a:p>
            <a:endParaRPr lang="en-GB" sz="2400" dirty="0">
              <a:solidFill>
                <a:schemeClr val="tx1"/>
              </a:solidFill>
            </a:endParaRPr>
          </a:p>
          <a:p>
            <a:r>
              <a:rPr lang="en-GB" sz="2400" dirty="0">
                <a:solidFill>
                  <a:schemeClr val="tx1"/>
                </a:solidFill>
              </a:rPr>
              <a:t>Diverse range of providers </a:t>
            </a:r>
          </a:p>
          <a:p>
            <a:endParaRPr lang="en-GB" sz="2400" dirty="0">
              <a:solidFill>
                <a:schemeClr val="tx1"/>
              </a:solidFill>
            </a:endParaRPr>
          </a:p>
          <a:p>
            <a:r>
              <a:rPr lang="en-GB" sz="2400" dirty="0">
                <a:solidFill>
                  <a:schemeClr val="tx1"/>
                </a:solidFill>
              </a:rPr>
              <a:t>Recognised worldwide for high quality and standards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120" y="1907111"/>
            <a:ext cx="3491880" cy="2618910"/>
          </a:xfrm>
          <a:prstGeom prst="rect">
            <a:avLst/>
          </a:prstGeom>
        </p:spPr>
      </p:pic>
    </p:spTree>
    <p:extLst>
      <p:ext uri="{BB962C8B-B14F-4D97-AF65-F5344CB8AC3E}">
        <p14:creationId xmlns:p14="http://schemas.microsoft.com/office/powerpoint/2010/main" val="18378021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3"/>
          </p:nvPr>
        </p:nvSpPr>
        <p:spPr bwMode="auto">
          <a:xfrm>
            <a:off x="1775520" y="260648"/>
            <a:ext cx="8352928"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000" dirty="0">
                <a:solidFill>
                  <a:schemeClr val="accent3">
                    <a:lumMod val="75000"/>
                  </a:schemeClr>
                </a:solidFill>
              </a:rPr>
              <a:t>Higher education students in the UK (</a:t>
            </a:r>
            <a:r>
              <a:rPr lang="en-GB" altLang="en-US" sz="3000" dirty="0" smtClean="0">
                <a:solidFill>
                  <a:schemeClr val="accent3">
                    <a:lumMod val="75000"/>
                  </a:schemeClr>
                </a:solidFill>
              </a:rPr>
              <a:t>2017-18)</a:t>
            </a:r>
            <a:endParaRPr lang="en-GB" altLang="en-US" sz="3000" dirty="0">
              <a:solidFill>
                <a:schemeClr val="accent3">
                  <a:lumMod val="75000"/>
                </a:schemeClr>
              </a:solidFill>
            </a:endParaRPr>
          </a:p>
        </p:txBody>
      </p:sp>
      <p:sp>
        <p:nvSpPr>
          <p:cNvPr id="2" name="Text Placeholder 1"/>
          <p:cNvSpPr>
            <a:spLocks noGrp="1"/>
          </p:cNvSpPr>
          <p:nvPr>
            <p:ph type="body" sz="quarter" idx="14"/>
          </p:nvPr>
        </p:nvSpPr>
        <p:spPr>
          <a:xfrm>
            <a:off x="1919536" y="908721"/>
            <a:ext cx="5184576" cy="4971149"/>
          </a:xfrm>
        </p:spPr>
        <p:txBody>
          <a:bodyPr>
            <a:noAutofit/>
          </a:bodyPr>
          <a:lstStyle/>
          <a:p>
            <a:r>
              <a:rPr lang="en-GB" sz="2000" b="1" dirty="0" smtClean="0">
                <a:solidFill>
                  <a:schemeClr val="accent3">
                    <a:lumMod val="75000"/>
                  </a:schemeClr>
                </a:solidFill>
              </a:rPr>
              <a:t>2.34 </a:t>
            </a:r>
            <a:r>
              <a:rPr lang="en-GB" sz="2000" b="1" dirty="0">
                <a:solidFill>
                  <a:schemeClr val="accent3">
                    <a:lumMod val="75000"/>
                  </a:schemeClr>
                </a:solidFill>
              </a:rPr>
              <a:t>million </a:t>
            </a:r>
            <a:r>
              <a:rPr lang="en-GB" sz="2000" dirty="0">
                <a:solidFill>
                  <a:schemeClr val="tx1"/>
                </a:solidFill>
              </a:rPr>
              <a:t>students (approx), of which:</a:t>
            </a:r>
          </a:p>
          <a:p>
            <a:pPr marL="542925"/>
            <a:r>
              <a:rPr lang="en-GB" sz="2000" b="1" dirty="0">
                <a:solidFill>
                  <a:schemeClr val="accent3">
                    <a:lumMod val="75000"/>
                  </a:schemeClr>
                </a:solidFill>
              </a:rPr>
              <a:t>1.77 million </a:t>
            </a:r>
            <a:r>
              <a:rPr lang="en-GB" sz="2000" dirty="0">
                <a:solidFill>
                  <a:schemeClr val="tx1"/>
                </a:solidFill>
              </a:rPr>
              <a:t>undergraduates</a:t>
            </a:r>
          </a:p>
          <a:p>
            <a:pPr marL="542925"/>
            <a:r>
              <a:rPr lang="en-GB" sz="2000" b="1" dirty="0" smtClean="0">
                <a:solidFill>
                  <a:schemeClr val="accent3">
                    <a:lumMod val="75000"/>
                  </a:schemeClr>
                </a:solidFill>
              </a:rPr>
              <a:t>570,000</a:t>
            </a:r>
            <a:r>
              <a:rPr lang="en-GB" sz="2000" dirty="0" smtClean="0">
                <a:solidFill>
                  <a:schemeClr val="tx1"/>
                </a:solidFill>
              </a:rPr>
              <a:t> postgraduates</a:t>
            </a:r>
            <a:endParaRPr lang="en-GB" sz="2000" dirty="0">
              <a:solidFill>
                <a:schemeClr val="tx1"/>
              </a:solidFill>
            </a:endParaRPr>
          </a:p>
          <a:p>
            <a:r>
              <a:rPr lang="en-GB" sz="2000" dirty="0">
                <a:solidFill>
                  <a:schemeClr val="tx1"/>
                </a:solidFill>
              </a:rPr>
              <a:t>Where did they study (</a:t>
            </a:r>
            <a:r>
              <a:rPr lang="en-GB" sz="2000" dirty="0" err="1">
                <a:solidFill>
                  <a:schemeClr val="tx1"/>
                </a:solidFill>
              </a:rPr>
              <a:t>approx</a:t>
            </a:r>
            <a:r>
              <a:rPr lang="en-GB" sz="2000" dirty="0">
                <a:solidFill>
                  <a:schemeClr val="tx1"/>
                </a:solidFill>
              </a:rPr>
              <a:t>)?</a:t>
            </a:r>
          </a:p>
          <a:p>
            <a:pPr marL="542925"/>
            <a:r>
              <a:rPr lang="en-GB" sz="2000" dirty="0">
                <a:solidFill>
                  <a:schemeClr val="tx1"/>
                </a:solidFill>
              </a:rPr>
              <a:t>England (</a:t>
            </a:r>
            <a:r>
              <a:rPr lang="en-GB" sz="2000" b="1" dirty="0" smtClean="0">
                <a:solidFill>
                  <a:schemeClr val="accent3">
                    <a:lumMod val="75000"/>
                  </a:schemeClr>
                </a:solidFill>
              </a:rPr>
              <a:t>1.90 </a:t>
            </a:r>
            <a:r>
              <a:rPr lang="en-GB" sz="2000" b="1" dirty="0">
                <a:solidFill>
                  <a:schemeClr val="accent3">
                    <a:lumMod val="75000"/>
                  </a:schemeClr>
                </a:solidFill>
              </a:rPr>
              <a:t>million</a:t>
            </a:r>
            <a:r>
              <a:rPr lang="en-GB" sz="2000" dirty="0">
                <a:solidFill>
                  <a:schemeClr val="tx1"/>
                </a:solidFill>
              </a:rPr>
              <a:t>)</a:t>
            </a:r>
          </a:p>
          <a:p>
            <a:pPr marL="542925"/>
            <a:r>
              <a:rPr lang="en-GB" sz="2000" dirty="0">
                <a:solidFill>
                  <a:schemeClr val="tx1"/>
                </a:solidFill>
              </a:rPr>
              <a:t>Scotland (</a:t>
            </a:r>
            <a:r>
              <a:rPr lang="en-GB" sz="2000" b="1" dirty="0" smtClean="0">
                <a:solidFill>
                  <a:schemeClr val="accent3">
                    <a:lumMod val="75000"/>
                  </a:schemeClr>
                </a:solidFill>
              </a:rPr>
              <a:t>245,000</a:t>
            </a:r>
            <a:r>
              <a:rPr lang="en-GB" sz="2000" dirty="0">
                <a:solidFill>
                  <a:schemeClr val="tx1"/>
                </a:solidFill>
              </a:rPr>
              <a:t>)</a:t>
            </a:r>
          </a:p>
          <a:p>
            <a:pPr marL="542925"/>
            <a:r>
              <a:rPr lang="en-GB" sz="2000" dirty="0">
                <a:solidFill>
                  <a:schemeClr val="tx1"/>
                </a:solidFill>
              </a:rPr>
              <a:t>Wales (</a:t>
            </a:r>
            <a:r>
              <a:rPr lang="en-GB" sz="2000" b="1" dirty="0" smtClean="0">
                <a:solidFill>
                  <a:schemeClr val="accent3">
                    <a:lumMod val="75000"/>
                  </a:schemeClr>
                </a:solidFill>
              </a:rPr>
              <a:t>134,000</a:t>
            </a:r>
            <a:r>
              <a:rPr lang="en-GB" sz="2000" dirty="0">
                <a:solidFill>
                  <a:schemeClr val="tx1"/>
                </a:solidFill>
              </a:rPr>
              <a:t>)</a:t>
            </a:r>
          </a:p>
          <a:p>
            <a:pPr marL="542925"/>
            <a:r>
              <a:rPr lang="en-GB" sz="2000" dirty="0">
                <a:solidFill>
                  <a:schemeClr val="tx1"/>
                </a:solidFill>
              </a:rPr>
              <a:t>Northern Ireland (</a:t>
            </a:r>
            <a:r>
              <a:rPr lang="en-GB" sz="2000" b="1" dirty="0" smtClean="0">
                <a:solidFill>
                  <a:schemeClr val="accent3">
                    <a:lumMod val="75000"/>
                  </a:schemeClr>
                </a:solidFill>
              </a:rPr>
              <a:t>55,000</a:t>
            </a:r>
            <a:r>
              <a:rPr lang="en-GB" sz="2000" dirty="0">
                <a:solidFill>
                  <a:schemeClr val="tx1"/>
                </a:solidFill>
              </a:rPr>
              <a:t>) </a:t>
            </a:r>
          </a:p>
          <a:p>
            <a:r>
              <a:rPr lang="en-GB" sz="2000" dirty="0" smtClean="0">
                <a:solidFill>
                  <a:schemeClr val="tx1"/>
                </a:solidFill>
              </a:rPr>
              <a:t>Where were </a:t>
            </a:r>
            <a:r>
              <a:rPr lang="en-GB" sz="2000" dirty="0">
                <a:solidFill>
                  <a:schemeClr val="tx1"/>
                </a:solidFill>
              </a:rPr>
              <a:t>they from (</a:t>
            </a:r>
            <a:r>
              <a:rPr lang="en-GB" sz="2000" dirty="0" err="1">
                <a:solidFill>
                  <a:schemeClr val="tx1"/>
                </a:solidFill>
              </a:rPr>
              <a:t>approx</a:t>
            </a:r>
            <a:r>
              <a:rPr lang="en-GB" sz="2000" dirty="0">
                <a:solidFill>
                  <a:schemeClr val="tx1"/>
                </a:solidFill>
              </a:rPr>
              <a:t>)?</a:t>
            </a:r>
          </a:p>
          <a:p>
            <a:pPr marL="542925"/>
            <a:r>
              <a:rPr lang="en-GB" sz="2000" dirty="0">
                <a:solidFill>
                  <a:schemeClr val="tx1"/>
                </a:solidFill>
              </a:rPr>
              <a:t>UK (</a:t>
            </a:r>
            <a:r>
              <a:rPr lang="en-GB" sz="2000" b="1" dirty="0">
                <a:solidFill>
                  <a:schemeClr val="accent3">
                    <a:lumMod val="75000"/>
                  </a:schemeClr>
                </a:solidFill>
              </a:rPr>
              <a:t>1.88 million</a:t>
            </a:r>
            <a:r>
              <a:rPr lang="en-GB" sz="2000" dirty="0">
                <a:solidFill>
                  <a:schemeClr val="tx1"/>
                </a:solidFill>
              </a:rPr>
              <a:t>)</a:t>
            </a:r>
          </a:p>
          <a:p>
            <a:pPr marL="542925"/>
            <a:r>
              <a:rPr lang="en-GB" sz="2000" dirty="0">
                <a:solidFill>
                  <a:schemeClr val="tx1"/>
                </a:solidFill>
              </a:rPr>
              <a:t>European Union (</a:t>
            </a:r>
            <a:r>
              <a:rPr lang="en-GB" sz="2000" b="1" dirty="0" smtClean="0">
                <a:solidFill>
                  <a:schemeClr val="accent3">
                    <a:lumMod val="75000"/>
                  </a:schemeClr>
                </a:solidFill>
              </a:rPr>
              <a:t>140,000</a:t>
            </a:r>
            <a:r>
              <a:rPr lang="en-GB" sz="2000" dirty="0">
                <a:solidFill>
                  <a:schemeClr val="tx1"/>
                </a:solidFill>
              </a:rPr>
              <a:t>)</a:t>
            </a:r>
          </a:p>
          <a:p>
            <a:pPr marL="542925"/>
            <a:r>
              <a:rPr lang="en-GB" sz="2000" dirty="0">
                <a:solidFill>
                  <a:schemeClr val="tx1"/>
                </a:solidFill>
              </a:rPr>
              <a:t>Outside the European Union (</a:t>
            </a:r>
            <a:r>
              <a:rPr lang="en-GB" sz="2000" b="1" dirty="0" smtClean="0">
                <a:solidFill>
                  <a:schemeClr val="accent3">
                    <a:lumMod val="75000"/>
                  </a:schemeClr>
                </a:solidFill>
              </a:rPr>
              <a:t>320,000</a:t>
            </a:r>
            <a:r>
              <a:rPr lang="en-GB" sz="2000" dirty="0">
                <a:solidFill>
                  <a:schemeClr val="tx1"/>
                </a:solidFill>
              </a:rPr>
              <a:t>)</a:t>
            </a:r>
            <a:endParaRPr lang="en-GB"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906" y="1628800"/>
            <a:ext cx="4008107" cy="3006080"/>
          </a:xfrm>
          <a:prstGeom prst="rect">
            <a:avLst/>
          </a:prstGeom>
        </p:spPr>
      </p:pic>
    </p:spTree>
    <p:extLst>
      <p:ext uri="{BB962C8B-B14F-4D97-AF65-F5344CB8AC3E}">
        <p14:creationId xmlns:p14="http://schemas.microsoft.com/office/powerpoint/2010/main" val="19463262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3071664" y="1106744"/>
            <a:ext cx="5994666" cy="78305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100" dirty="0">
                <a:solidFill>
                  <a:srgbClr val="53565A"/>
                </a:solidFill>
                <a:latin typeface="Arial"/>
              </a:rPr>
              <a:t>Over 80% of UK universities are involved in some form of TNE, delivered all over the world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829" y="2078850"/>
            <a:ext cx="5670630" cy="3024336"/>
          </a:xfrm>
          <a:prstGeom prst="rect">
            <a:avLst/>
          </a:prstGeom>
        </p:spPr>
      </p:pic>
    </p:spTree>
    <p:extLst>
      <p:ext uri="{BB962C8B-B14F-4D97-AF65-F5344CB8AC3E}">
        <p14:creationId xmlns:p14="http://schemas.microsoft.com/office/powerpoint/2010/main" val="987240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815600"/>
              </p:ext>
            </p:extLst>
          </p:nvPr>
        </p:nvGraphicFramePr>
        <p:xfrm>
          <a:off x="6339029" y="2078853"/>
          <a:ext cx="2641869" cy="2954336"/>
        </p:xfrm>
        <a:graphic>
          <a:graphicData uri="http://schemas.openxmlformats.org/drawingml/2006/table">
            <a:tbl>
              <a:tblPr firstRow="1" bandRow="1">
                <a:tableStyleId>{F5AB1C69-6EDB-4FF4-983F-18BD219EF322}</a:tableStyleId>
              </a:tblPr>
              <a:tblGrid>
                <a:gridCol w="2641869">
                  <a:extLst>
                    <a:ext uri="{9D8B030D-6E8A-4147-A177-3AD203B41FA5}">
                      <a16:colId xmlns:a16="http://schemas.microsoft.com/office/drawing/2014/main" xmlns="" val="20000"/>
                    </a:ext>
                  </a:extLst>
                </a:gridCol>
              </a:tblGrid>
              <a:tr h="456101">
                <a:tc>
                  <a:txBody>
                    <a:bodyPr/>
                    <a:lstStyle/>
                    <a:p>
                      <a:r>
                        <a:rPr lang="en-GB" sz="1200" dirty="0">
                          <a:latin typeface="Arial" pitchFamily="34" charset="0"/>
                          <a:cs typeface="Arial" pitchFamily="34" charset="0"/>
                        </a:rPr>
                        <a:t>Top 10 countries for UK T</a:t>
                      </a:r>
                      <a:r>
                        <a:rPr lang="en-GB" sz="1200" baseline="0" dirty="0">
                          <a:latin typeface="Arial" pitchFamily="34" charset="0"/>
                          <a:cs typeface="Arial" pitchFamily="34" charset="0"/>
                        </a:rPr>
                        <a:t>NE</a:t>
                      </a:r>
                      <a:r>
                        <a:rPr lang="en-GB" sz="1200" dirty="0">
                          <a:latin typeface="Arial" pitchFamily="34" charset="0"/>
                          <a:cs typeface="Arial" pitchFamily="34" charset="0"/>
                        </a:rPr>
                        <a:t> (2015-16, student numbers)</a:t>
                      </a:r>
                    </a:p>
                  </a:txBody>
                  <a:tcPr marL="51435" marR="51435" marT="25718" marB="25718">
                    <a:solidFill>
                      <a:schemeClr val="accent2"/>
                    </a:solidFill>
                  </a:tcPr>
                </a:tc>
                <a:extLst>
                  <a:ext uri="{0D108BD9-81ED-4DB2-BD59-A6C34878D82A}">
                    <a16:rowId xmlns:a16="http://schemas.microsoft.com/office/drawing/2014/main" xmlns="" val="10000"/>
                  </a:ext>
                </a:extLst>
              </a:tr>
              <a:tr h="234315">
                <a:tc>
                  <a:txBody>
                    <a:bodyPr/>
                    <a:lstStyle/>
                    <a:p>
                      <a:pPr marL="361950" indent="-361950">
                        <a:buAutoNum type="romanLcParenR"/>
                      </a:pPr>
                      <a:r>
                        <a:rPr lang="en-GB" sz="1200" dirty="0">
                          <a:latin typeface="Arial" pitchFamily="34" charset="0"/>
                          <a:cs typeface="Arial" pitchFamily="34" charset="0"/>
                        </a:rPr>
                        <a:t> Malaysia (74,180)</a:t>
                      </a:r>
                    </a:p>
                  </a:txBody>
                  <a:tcPr marL="51435" marR="51435" marT="25718" marB="25718"/>
                </a:tc>
                <a:extLst>
                  <a:ext uri="{0D108BD9-81ED-4DB2-BD59-A6C34878D82A}">
                    <a16:rowId xmlns:a16="http://schemas.microsoft.com/office/drawing/2014/main" xmlns="" val="10001"/>
                  </a:ext>
                </a:extLst>
              </a:tr>
              <a:tr h="234315">
                <a:tc>
                  <a:txBody>
                    <a:bodyPr/>
                    <a:lstStyle/>
                    <a:p>
                      <a:pPr marL="400050" marR="0" indent="-400050" algn="l" defTabSz="914400" rtl="0" eaLnBrk="1" fontAlgn="auto" latinLnBrk="0" hangingPunct="1">
                        <a:lnSpc>
                          <a:spcPct val="100000"/>
                        </a:lnSpc>
                        <a:spcBef>
                          <a:spcPts val="0"/>
                        </a:spcBef>
                        <a:spcAft>
                          <a:spcPts val="0"/>
                        </a:spcAft>
                        <a:buClrTx/>
                        <a:buSzTx/>
                        <a:buFontTx/>
                        <a:buAutoNum type="romanLcParenR" startAt="2"/>
                        <a:tabLst/>
                        <a:defRPr/>
                      </a:pPr>
                      <a:r>
                        <a:rPr lang="en-GB" sz="1200" dirty="0">
                          <a:latin typeface="Arial" pitchFamily="34" charset="0"/>
                          <a:cs typeface="Arial" pitchFamily="34" charset="0"/>
                        </a:rPr>
                        <a:t>China</a:t>
                      </a:r>
                      <a:r>
                        <a:rPr lang="en-GB" sz="1200" baseline="0" dirty="0">
                          <a:latin typeface="Arial" pitchFamily="34" charset="0"/>
                          <a:cs typeface="Arial" pitchFamily="34" charset="0"/>
                        </a:rPr>
                        <a:t> (70,240)</a:t>
                      </a:r>
                      <a:endParaRPr lang="en-GB" sz="1200" dirty="0">
                        <a:latin typeface="Arial" pitchFamily="34" charset="0"/>
                        <a:cs typeface="Arial" pitchFamily="34" charset="0"/>
                      </a:endParaRPr>
                    </a:p>
                  </a:txBody>
                  <a:tcPr marL="51435" marR="51435" marT="25718" marB="25718"/>
                </a:tc>
                <a:extLst>
                  <a:ext uri="{0D108BD9-81ED-4DB2-BD59-A6C34878D82A}">
                    <a16:rowId xmlns:a16="http://schemas.microsoft.com/office/drawing/2014/main" xmlns="" val="10002"/>
                  </a:ext>
                </a:extLst>
              </a:tr>
              <a:tr h="234315">
                <a:tc>
                  <a:txBody>
                    <a:bodyPr/>
                    <a:lstStyle/>
                    <a:p>
                      <a:pPr marL="400050" marR="0" indent="-400050" algn="l" defTabSz="914400" rtl="0" eaLnBrk="1" fontAlgn="auto" latinLnBrk="0" hangingPunct="1">
                        <a:lnSpc>
                          <a:spcPct val="100000"/>
                        </a:lnSpc>
                        <a:spcBef>
                          <a:spcPts val="0"/>
                        </a:spcBef>
                        <a:spcAft>
                          <a:spcPts val="0"/>
                        </a:spcAft>
                        <a:buClrTx/>
                        <a:buSzTx/>
                        <a:buFontTx/>
                        <a:buAutoNum type="romanLcParenR" startAt="3"/>
                        <a:tabLst/>
                        <a:defRPr/>
                      </a:pPr>
                      <a:r>
                        <a:rPr lang="en-GB" sz="1200" dirty="0">
                          <a:latin typeface="Arial" pitchFamily="34" charset="0"/>
                          <a:cs typeface="Arial" pitchFamily="34" charset="0"/>
                        </a:rPr>
                        <a:t>Singapore</a:t>
                      </a:r>
                      <a:r>
                        <a:rPr lang="en-GB" sz="1200" baseline="0" dirty="0">
                          <a:latin typeface="Arial" pitchFamily="34" charset="0"/>
                          <a:cs typeface="Arial" pitchFamily="34" charset="0"/>
                        </a:rPr>
                        <a:t> (48,290)</a:t>
                      </a:r>
                      <a:endParaRPr lang="en-GB" sz="1200" dirty="0">
                        <a:latin typeface="Arial" pitchFamily="34" charset="0"/>
                        <a:cs typeface="Arial" pitchFamily="34" charset="0"/>
                      </a:endParaRPr>
                    </a:p>
                  </a:txBody>
                  <a:tcPr marL="51435" marR="51435" marT="25718" marB="25718"/>
                </a:tc>
                <a:extLst>
                  <a:ext uri="{0D108BD9-81ED-4DB2-BD59-A6C34878D82A}">
                    <a16:rowId xmlns:a16="http://schemas.microsoft.com/office/drawing/2014/main" xmlns="" val="10003"/>
                  </a:ext>
                </a:extLst>
              </a:tr>
              <a:tr h="234315">
                <a:tc>
                  <a:txBody>
                    <a:bodyPr/>
                    <a:lstStyle/>
                    <a:p>
                      <a:pPr marL="400050" marR="0" indent="-400050" algn="l" defTabSz="914400" rtl="0" eaLnBrk="1" fontAlgn="auto" latinLnBrk="0" hangingPunct="1">
                        <a:lnSpc>
                          <a:spcPct val="100000"/>
                        </a:lnSpc>
                        <a:spcBef>
                          <a:spcPts val="0"/>
                        </a:spcBef>
                        <a:spcAft>
                          <a:spcPts val="0"/>
                        </a:spcAft>
                        <a:buClrTx/>
                        <a:buSzTx/>
                        <a:buFontTx/>
                        <a:buAutoNum type="romanLcParenR" startAt="4"/>
                        <a:tabLst/>
                        <a:defRPr/>
                      </a:pPr>
                      <a:r>
                        <a:rPr lang="en-GB" sz="1200" dirty="0">
                          <a:latin typeface="Arial" pitchFamily="34" charset="0"/>
                          <a:cs typeface="Arial" pitchFamily="34" charset="0"/>
                        </a:rPr>
                        <a:t>Pakistan (43,870)</a:t>
                      </a:r>
                    </a:p>
                  </a:txBody>
                  <a:tcPr marL="51435" marR="51435" marT="25718" marB="25718"/>
                </a:tc>
                <a:extLst>
                  <a:ext uri="{0D108BD9-81ED-4DB2-BD59-A6C34878D82A}">
                    <a16:rowId xmlns:a16="http://schemas.microsoft.com/office/drawing/2014/main" xmlns="" val="10004"/>
                  </a:ext>
                </a:extLst>
              </a:tr>
              <a:tr h="23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itchFamily="34" charset="0"/>
                          <a:cs typeface="Arial" pitchFamily="34" charset="0"/>
                        </a:rPr>
                        <a:t>v)   </a:t>
                      </a:r>
                      <a:r>
                        <a:rPr lang="en-GB" sz="1200" dirty="0" smtClean="0">
                          <a:latin typeface="Arial" pitchFamily="34" charset="0"/>
                          <a:cs typeface="Arial" pitchFamily="34" charset="0"/>
                        </a:rPr>
                        <a:t>   Nigeria </a:t>
                      </a:r>
                      <a:r>
                        <a:rPr lang="en-GB" sz="1200" dirty="0">
                          <a:latin typeface="Arial" pitchFamily="34" charset="0"/>
                          <a:cs typeface="Arial" pitchFamily="34" charset="0"/>
                        </a:rPr>
                        <a:t>(32,925)</a:t>
                      </a:r>
                    </a:p>
                  </a:txBody>
                  <a:tcPr marL="51435" marR="51435" marT="25718" marB="25718"/>
                </a:tc>
                <a:extLst>
                  <a:ext uri="{0D108BD9-81ED-4DB2-BD59-A6C34878D82A}">
                    <a16:rowId xmlns:a16="http://schemas.microsoft.com/office/drawing/2014/main" xmlns="" val="10005"/>
                  </a:ext>
                </a:extLst>
              </a:tr>
              <a:tr h="234315">
                <a:tc>
                  <a:txBody>
                    <a:bodyPr/>
                    <a:lstStyle/>
                    <a:p>
                      <a:pPr marL="361950" marR="0" indent="-361950" algn="l" defTabSz="914400" rtl="0" eaLnBrk="1" fontAlgn="auto" latinLnBrk="0" hangingPunct="1">
                        <a:lnSpc>
                          <a:spcPct val="100000"/>
                        </a:lnSpc>
                        <a:spcBef>
                          <a:spcPts val="0"/>
                        </a:spcBef>
                        <a:spcAft>
                          <a:spcPts val="0"/>
                        </a:spcAft>
                        <a:buClrTx/>
                        <a:buSzTx/>
                        <a:buFontTx/>
                        <a:buNone/>
                        <a:tabLst/>
                        <a:defRPr/>
                      </a:pPr>
                      <a:r>
                        <a:rPr lang="en-GB" sz="1200" dirty="0">
                          <a:latin typeface="Arial" pitchFamily="34" charset="0"/>
                          <a:cs typeface="Arial" pitchFamily="34" charset="0"/>
                        </a:rPr>
                        <a:t>vi)  </a:t>
                      </a:r>
                      <a:r>
                        <a:rPr lang="en-GB" sz="1200" dirty="0" smtClean="0">
                          <a:latin typeface="Arial" pitchFamily="34" charset="0"/>
                          <a:cs typeface="Arial" pitchFamily="34" charset="0"/>
                        </a:rPr>
                        <a:t>   Hong</a:t>
                      </a:r>
                      <a:r>
                        <a:rPr lang="en-GB" sz="1200" baseline="0" dirty="0" smtClean="0">
                          <a:latin typeface="Arial" pitchFamily="34" charset="0"/>
                          <a:cs typeface="Arial" pitchFamily="34" charset="0"/>
                        </a:rPr>
                        <a:t> </a:t>
                      </a:r>
                      <a:r>
                        <a:rPr lang="en-GB" sz="1200" baseline="0" dirty="0">
                          <a:latin typeface="Arial" pitchFamily="34" charset="0"/>
                          <a:cs typeface="Arial" pitchFamily="34" charset="0"/>
                        </a:rPr>
                        <a:t>Kong (27,390)</a:t>
                      </a:r>
                      <a:endParaRPr lang="en-GB" sz="1200" dirty="0">
                        <a:latin typeface="Arial" pitchFamily="34" charset="0"/>
                        <a:cs typeface="Arial" pitchFamily="34" charset="0"/>
                      </a:endParaRPr>
                    </a:p>
                  </a:txBody>
                  <a:tcPr marL="51435" marR="51435" marT="25718" marB="25718"/>
                </a:tc>
                <a:extLst>
                  <a:ext uri="{0D108BD9-81ED-4DB2-BD59-A6C34878D82A}">
                    <a16:rowId xmlns:a16="http://schemas.microsoft.com/office/drawing/2014/main" xmlns="" val="10006"/>
                  </a:ext>
                </a:extLst>
              </a:tr>
              <a:tr h="234315">
                <a:tc>
                  <a:txBody>
                    <a:bodyPr/>
                    <a:lstStyle/>
                    <a:p>
                      <a:pPr marL="400050" marR="0" indent="-400050" algn="l" defTabSz="914400" rtl="0" eaLnBrk="1" fontAlgn="auto" latinLnBrk="0" hangingPunct="1">
                        <a:lnSpc>
                          <a:spcPct val="100000"/>
                        </a:lnSpc>
                        <a:spcBef>
                          <a:spcPts val="0"/>
                        </a:spcBef>
                        <a:spcAft>
                          <a:spcPts val="0"/>
                        </a:spcAft>
                        <a:buClrTx/>
                        <a:buSzTx/>
                        <a:buFontTx/>
                        <a:buAutoNum type="romanLcParenR" startAt="7"/>
                        <a:tabLst/>
                        <a:defRPr/>
                      </a:pPr>
                      <a:r>
                        <a:rPr lang="en-GB" sz="1200" dirty="0">
                          <a:latin typeface="Arial" pitchFamily="34" charset="0"/>
                          <a:cs typeface="Arial" pitchFamily="34" charset="0"/>
                        </a:rPr>
                        <a:t>Sri Lanka (24,480)</a:t>
                      </a:r>
                    </a:p>
                  </a:txBody>
                  <a:tcPr marL="51435" marR="51435" marT="25718" marB="25718"/>
                </a:tc>
                <a:extLst>
                  <a:ext uri="{0D108BD9-81ED-4DB2-BD59-A6C34878D82A}">
                    <a16:rowId xmlns:a16="http://schemas.microsoft.com/office/drawing/2014/main" xmlns="" val="10007"/>
                  </a:ext>
                </a:extLst>
              </a:tr>
              <a:tr h="23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itchFamily="34" charset="0"/>
                          <a:cs typeface="Arial" pitchFamily="34" charset="0"/>
                        </a:rPr>
                        <a:t>viii) </a:t>
                      </a:r>
                      <a:r>
                        <a:rPr lang="en-GB" sz="1200" dirty="0" smtClean="0">
                          <a:latin typeface="Arial" pitchFamily="34" charset="0"/>
                          <a:cs typeface="Arial" pitchFamily="34" charset="0"/>
                        </a:rPr>
                        <a:t>   Egypt (21,695)</a:t>
                      </a:r>
                      <a:endParaRPr lang="en-GB" sz="1200" dirty="0">
                        <a:latin typeface="Arial" pitchFamily="34" charset="0"/>
                        <a:cs typeface="Arial" pitchFamily="34" charset="0"/>
                      </a:endParaRPr>
                    </a:p>
                  </a:txBody>
                  <a:tcPr marL="51435" marR="51435" marT="25718" marB="25718"/>
                </a:tc>
                <a:extLst>
                  <a:ext uri="{0D108BD9-81ED-4DB2-BD59-A6C34878D82A}">
                    <a16:rowId xmlns:a16="http://schemas.microsoft.com/office/drawing/2014/main" xmlns="" val="10008"/>
                  </a:ext>
                </a:extLst>
              </a:tr>
              <a:tr h="234315">
                <a:tc>
                  <a:txBody>
                    <a:bodyPr/>
                    <a:lstStyle/>
                    <a:p>
                      <a:pPr marL="400050" marR="0" indent="-400050" algn="l" defTabSz="914400" rtl="0" eaLnBrk="1" fontAlgn="auto" latinLnBrk="0" hangingPunct="1">
                        <a:lnSpc>
                          <a:spcPct val="100000"/>
                        </a:lnSpc>
                        <a:spcBef>
                          <a:spcPts val="0"/>
                        </a:spcBef>
                        <a:spcAft>
                          <a:spcPts val="0"/>
                        </a:spcAft>
                        <a:buClrTx/>
                        <a:buSzTx/>
                        <a:buFontTx/>
                        <a:buAutoNum type="romanLcParenR" startAt="9"/>
                        <a:tabLst/>
                        <a:defRPr/>
                      </a:pPr>
                      <a:r>
                        <a:rPr lang="en-GB" sz="1200" dirty="0" smtClean="0">
                          <a:latin typeface="Arial" pitchFamily="34" charset="0"/>
                          <a:cs typeface="Arial" pitchFamily="34" charset="0"/>
                        </a:rPr>
                        <a:t>Oman (21,250)</a:t>
                      </a:r>
                      <a:endParaRPr lang="en-GB" sz="1200" dirty="0">
                        <a:latin typeface="Arial" pitchFamily="34" charset="0"/>
                        <a:cs typeface="Arial" pitchFamily="34" charset="0"/>
                      </a:endParaRPr>
                    </a:p>
                  </a:txBody>
                  <a:tcPr marL="51435" marR="51435" marT="25718" marB="25718"/>
                </a:tc>
                <a:extLst>
                  <a:ext uri="{0D108BD9-81ED-4DB2-BD59-A6C34878D82A}">
                    <a16:rowId xmlns:a16="http://schemas.microsoft.com/office/drawing/2014/main" xmlns="" val="10009"/>
                  </a:ext>
                </a:extLst>
              </a:tr>
              <a:tr h="23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itchFamily="34" charset="0"/>
                          <a:cs typeface="Arial" pitchFamily="34" charset="0"/>
                        </a:rPr>
                        <a:t>x)   </a:t>
                      </a:r>
                      <a:r>
                        <a:rPr lang="en-GB" sz="1200" dirty="0" smtClean="0">
                          <a:latin typeface="Arial" pitchFamily="34" charset="0"/>
                          <a:cs typeface="Arial" pitchFamily="34" charset="0"/>
                        </a:rPr>
                        <a:t>    UAE </a:t>
                      </a:r>
                      <a:r>
                        <a:rPr lang="en-GB" sz="1200" baseline="0" dirty="0">
                          <a:latin typeface="Arial" pitchFamily="34" charset="0"/>
                          <a:cs typeface="Arial" pitchFamily="34" charset="0"/>
                        </a:rPr>
                        <a:t>(17,750)</a:t>
                      </a:r>
                      <a:endParaRPr lang="en-GB" sz="1200" dirty="0">
                        <a:latin typeface="Arial" pitchFamily="34" charset="0"/>
                        <a:cs typeface="Arial" pitchFamily="34" charset="0"/>
                      </a:endParaRPr>
                    </a:p>
                  </a:txBody>
                  <a:tcPr marL="51435" marR="51435" marT="25718" marB="25718"/>
                </a:tc>
                <a:extLst>
                  <a:ext uri="{0D108BD9-81ED-4DB2-BD59-A6C34878D82A}">
                    <a16:rowId xmlns:a16="http://schemas.microsoft.com/office/drawing/2014/main" xmlns="" val="10010"/>
                  </a:ext>
                </a:extLst>
              </a:tr>
              <a:tr h="15507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600" dirty="0">
                          <a:latin typeface="Arial" pitchFamily="34" charset="0"/>
                          <a:cs typeface="Arial" pitchFamily="34" charset="0"/>
                        </a:rPr>
                        <a:t>Source of data: HESA (2016-17)</a:t>
                      </a:r>
                    </a:p>
                  </a:txBody>
                  <a:tcPr marL="51435" marR="51435" marT="25718" marB="25718">
                    <a:solidFill>
                      <a:schemeClr val="bg1"/>
                    </a:solidFill>
                  </a:tcPr>
                </a:tc>
                <a:extLst>
                  <a:ext uri="{0D108BD9-81ED-4DB2-BD59-A6C34878D82A}">
                    <a16:rowId xmlns:a16="http://schemas.microsoft.com/office/drawing/2014/main" xmlns="" val="10011"/>
                  </a:ext>
                </a:extLst>
              </a:tr>
            </a:tbl>
          </a:graphicData>
        </a:graphic>
      </p:graphicFrame>
      <p:sp>
        <p:nvSpPr>
          <p:cNvPr id="7" name="Rectangle 6"/>
          <p:cNvSpPr/>
          <p:nvPr/>
        </p:nvSpPr>
        <p:spPr>
          <a:xfrm>
            <a:off x="3233682" y="2084674"/>
            <a:ext cx="2754306" cy="3693319"/>
          </a:xfrm>
          <a:prstGeom prst="rect">
            <a:avLst/>
          </a:prstGeom>
        </p:spPr>
        <p:txBody>
          <a:bodyPr wrap="square">
            <a:spAutoFit/>
          </a:bodyPr>
          <a:lstStyle/>
          <a:p>
            <a:pPr fontAlgn="base">
              <a:spcBef>
                <a:spcPct val="0"/>
              </a:spcBef>
              <a:spcAft>
                <a:spcPct val="0"/>
              </a:spcAft>
              <a:buClr>
                <a:srgbClr val="006600"/>
              </a:buClr>
            </a:pPr>
            <a:r>
              <a:rPr lang="en-GB" b="1" dirty="0">
                <a:solidFill>
                  <a:srgbClr val="BB9709">
                    <a:lumMod val="75000"/>
                  </a:srgbClr>
                </a:solidFill>
                <a:latin typeface="Arial"/>
                <a:cs typeface="Arial" panose="020B0604020202020204" pitchFamily="34" charset="0"/>
              </a:rPr>
              <a:t>709,323 </a:t>
            </a:r>
            <a:r>
              <a:rPr lang="en-GB" dirty="0">
                <a:solidFill>
                  <a:srgbClr val="53565A"/>
                </a:solidFill>
                <a:latin typeface="Arial"/>
                <a:cs typeface="Arial" panose="020B0604020202020204" pitchFamily="34" charset="0"/>
              </a:rPr>
              <a:t>TNE students:</a:t>
            </a:r>
          </a:p>
          <a:p>
            <a:pPr fontAlgn="base">
              <a:spcBef>
                <a:spcPct val="0"/>
              </a:spcBef>
              <a:spcAft>
                <a:spcPct val="0"/>
              </a:spcAft>
              <a:buClr>
                <a:srgbClr val="006600"/>
              </a:buClr>
            </a:pPr>
            <a:endParaRPr lang="en-GB" dirty="0">
              <a:solidFill>
                <a:srgbClr val="53565A"/>
              </a:solidFill>
              <a:latin typeface="Arial"/>
              <a:cs typeface="Arial" panose="020B0604020202020204" pitchFamily="34" charset="0"/>
            </a:endParaRPr>
          </a:p>
          <a:p>
            <a:pPr marL="150019" fontAlgn="base">
              <a:spcBef>
                <a:spcPct val="0"/>
              </a:spcBef>
              <a:spcAft>
                <a:spcPct val="0"/>
              </a:spcAft>
              <a:buClr>
                <a:srgbClr val="006600"/>
              </a:buClr>
            </a:pPr>
            <a:r>
              <a:rPr lang="en-GB" b="1" dirty="0">
                <a:solidFill>
                  <a:srgbClr val="BB9709">
                    <a:lumMod val="75000"/>
                  </a:srgbClr>
                </a:solidFill>
                <a:latin typeface="Arial"/>
                <a:cs typeface="Arial" panose="020B0604020202020204" pitchFamily="34" charset="0"/>
              </a:rPr>
              <a:t>77,388</a:t>
            </a:r>
            <a:r>
              <a:rPr lang="en-GB" dirty="0">
                <a:solidFill>
                  <a:srgbClr val="53565A"/>
                </a:solidFill>
                <a:latin typeface="Arial"/>
                <a:cs typeface="Arial" panose="020B0604020202020204" pitchFamily="34" charset="0"/>
              </a:rPr>
              <a:t> studying within the European Union (EU) </a:t>
            </a:r>
          </a:p>
          <a:p>
            <a:pPr marL="150019" fontAlgn="base">
              <a:spcBef>
                <a:spcPct val="0"/>
              </a:spcBef>
              <a:spcAft>
                <a:spcPct val="0"/>
              </a:spcAft>
              <a:buClr>
                <a:srgbClr val="006600"/>
              </a:buClr>
            </a:pPr>
            <a:endParaRPr lang="en-GB" dirty="0">
              <a:solidFill>
                <a:srgbClr val="53565A"/>
              </a:solidFill>
              <a:latin typeface="Arial"/>
              <a:cs typeface="Arial" panose="020B0604020202020204" pitchFamily="34" charset="0"/>
            </a:endParaRPr>
          </a:p>
          <a:p>
            <a:pPr marL="150019" fontAlgn="base">
              <a:spcBef>
                <a:spcPct val="0"/>
              </a:spcBef>
              <a:spcAft>
                <a:spcPct val="0"/>
              </a:spcAft>
              <a:buClr>
                <a:srgbClr val="006600"/>
              </a:buClr>
            </a:pPr>
            <a:r>
              <a:rPr lang="en-GB" b="1" dirty="0">
                <a:solidFill>
                  <a:srgbClr val="BB9709">
                    <a:lumMod val="75000"/>
                  </a:srgbClr>
                </a:solidFill>
                <a:latin typeface="Arial"/>
                <a:cs typeface="Arial" panose="020B0604020202020204" pitchFamily="34" charset="0"/>
              </a:rPr>
              <a:t>631,935</a:t>
            </a:r>
            <a:r>
              <a:rPr lang="en-GB" dirty="0">
                <a:solidFill>
                  <a:srgbClr val="53565A"/>
                </a:solidFill>
                <a:latin typeface="Arial"/>
                <a:cs typeface="Arial" panose="020B0604020202020204" pitchFamily="34" charset="0"/>
              </a:rPr>
              <a:t> outside the </a:t>
            </a:r>
            <a:r>
              <a:rPr lang="en-GB" dirty="0" smtClean="0">
                <a:solidFill>
                  <a:srgbClr val="53565A"/>
                </a:solidFill>
                <a:latin typeface="Arial"/>
                <a:cs typeface="Arial" panose="020B0604020202020204" pitchFamily="34" charset="0"/>
              </a:rPr>
              <a:t>EU</a:t>
            </a:r>
          </a:p>
          <a:p>
            <a:pPr marL="150019" fontAlgn="base">
              <a:spcBef>
                <a:spcPct val="0"/>
              </a:spcBef>
              <a:spcAft>
                <a:spcPct val="0"/>
              </a:spcAft>
              <a:buClr>
                <a:srgbClr val="006600"/>
              </a:buClr>
            </a:pPr>
            <a:endParaRPr lang="en-GB" dirty="0">
              <a:solidFill>
                <a:srgbClr val="53565A"/>
              </a:solidFill>
              <a:latin typeface="Arial"/>
              <a:cs typeface="Arial" panose="020B0604020202020204" pitchFamily="34" charset="0"/>
            </a:endParaRPr>
          </a:p>
          <a:p>
            <a:pPr marL="150019" fontAlgn="base">
              <a:spcBef>
                <a:spcPct val="0"/>
              </a:spcBef>
              <a:spcAft>
                <a:spcPct val="0"/>
              </a:spcAft>
              <a:buClr>
                <a:srgbClr val="006600"/>
              </a:buClr>
            </a:pPr>
            <a:r>
              <a:rPr lang="en-GB" dirty="0" smtClean="0">
                <a:solidFill>
                  <a:srgbClr val="53565A"/>
                </a:solidFill>
                <a:latin typeface="Arial"/>
                <a:cs typeface="Arial" panose="020B0604020202020204" pitchFamily="34" charset="0"/>
              </a:rPr>
              <a:t>NB: in 2017-18 total numbers were 690,000</a:t>
            </a:r>
            <a:endParaRPr lang="en-GB" dirty="0">
              <a:solidFill>
                <a:srgbClr val="53565A"/>
              </a:solidFill>
              <a:latin typeface="Arial"/>
              <a:cs typeface="Arial" panose="020B0604020202020204" pitchFamily="34" charset="0"/>
            </a:endParaRPr>
          </a:p>
          <a:p>
            <a:pPr fontAlgn="base">
              <a:spcBef>
                <a:spcPct val="0"/>
              </a:spcBef>
              <a:spcAft>
                <a:spcPct val="0"/>
              </a:spcAft>
              <a:buClr>
                <a:srgbClr val="006600"/>
              </a:buClr>
            </a:pPr>
            <a:endParaRPr lang="en-GB" dirty="0">
              <a:solidFill>
                <a:srgbClr val="53565A"/>
              </a:solidFill>
              <a:latin typeface="Arial"/>
              <a:cs typeface="Arial" panose="020B0604020202020204" pitchFamily="34" charset="0"/>
            </a:endParaRPr>
          </a:p>
          <a:p>
            <a:pPr fontAlgn="base">
              <a:spcBef>
                <a:spcPct val="0"/>
              </a:spcBef>
              <a:spcAft>
                <a:spcPct val="0"/>
              </a:spcAft>
              <a:buClr>
                <a:srgbClr val="006600"/>
              </a:buClr>
            </a:pPr>
            <a:r>
              <a:rPr lang="en-GB" dirty="0">
                <a:solidFill>
                  <a:srgbClr val="53565A"/>
                </a:solidFill>
                <a:latin typeface="Arial"/>
                <a:cs typeface="Arial" panose="020B0604020202020204" pitchFamily="34" charset="0"/>
              </a:rPr>
              <a:t> </a:t>
            </a:r>
          </a:p>
          <a:p>
            <a:pPr fontAlgn="base">
              <a:spcBef>
                <a:spcPct val="0"/>
              </a:spcBef>
              <a:spcAft>
                <a:spcPct val="0"/>
              </a:spcAft>
              <a:buClr>
                <a:srgbClr val="006600"/>
              </a:buClr>
            </a:pPr>
            <a:endParaRPr lang="en-GB" dirty="0">
              <a:solidFill>
                <a:srgbClr val="BB3A00">
                  <a:lumMod val="25000"/>
                </a:srgbClr>
              </a:solidFill>
              <a:latin typeface="Arial"/>
              <a:cs typeface="Arial" charset="0"/>
            </a:endParaRPr>
          </a:p>
        </p:txBody>
      </p:sp>
      <p:sp>
        <p:nvSpPr>
          <p:cNvPr id="8" name="TextBox 7"/>
          <p:cNvSpPr txBox="1"/>
          <p:nvPr/>
        </p:nvSpPr>
        <p:spPr>
          <a:xfrm>
            <a:off x="3660692" y="1268760"/>
            <a:ext cx="5365571" cy="352084"/>
          </a:xfrm>
          <a:prstGeom prst="rect">
            <a:avLst/>
          </a:prstGeom>
          <a:noFill/>
        </p:spPr>
        <p:txBody>
          <a:bodyPr wrap="none" rtlCol="0">
            <a:spAutoFit/>
          </a:bodyPr>
          <a:lstStyle/>
          <a:p>
            <a:pPr>
              <a:spcBef>
                <a:spcPct val="0"/>
              </a:spcBef>
              <a:defRPr/>
            </a:pPr>
            <a:r>
              <a:rPr lang="en-GB" sz="1688" b="1" dirty="0">
                <a:solidFill>
                  <a:srgbClr val="BB9709"/>
                </a:solidFill>
                <a:latin typeface="Arial"/>
                <a:cs typeface="Arial" panose="020B0604020202020204" pitchFamily="34" charset="0"/>
              </a:rPr>
              <a:t>Snapshot of UK transnational education (2016-17) </a:t>
            </a:r>
          </a:p>
        </p:txBody>
      </p:sp>
    </p:spTree>
    <p:extLst>
      <p:ext uri="{BB962C8B-B14F-4D97-AF65-F5344CB8AC3E}">
        <p14:creationId xmlns:p14="http://schemas.microsoft.com/office/powerpoint/2010/main" val="39563988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83632" y="-387424"/>
            <a:ext cx="7182798" cy="8402300"/>
          </a:xfrm>
          <a:prstGeom prst="rect">
            <a:avLst/>
          </a:prstGeom>
        </p:spPr>
        <p:txBody>
          <a:bodyPr wrap="square">
            <a:spAutoFit/>
          </a:bodyPr>
          <a:lstStyle/>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r>
              <a:rPr lang="en-GB" b="1" dirty="0">
                <a:solidFill>
                  <a:srgbClr val="BB9709">
                    <a:lumMod val="75000"/>
                  </a:srgbClr>
                </a:solidFill>
                <a:cs typeface="Arial" panose="020B0604020202020204" pitchFamily="34" charset="0"/>
              </a:rPr>
              <a:t>Franchised programmes </a:t>
            </a: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r>
              <a:rPr lang="en-GB" b="1" dirty="0">
                <a:solidFill>
                  <a:srgbClr val="BB9709">
                    <a:lumMod val="75000"/>
                  </a:srgbClr>
                </a:solidFill>
                <a:cs typeface="Arial" panose="020B0604020202020204" pitchFamily="34" charset="0"/>
              </a:rPr>
              <a:t>Validated programmes</a:t>
            </a:r>
          </a:p>
          <a:p>
            <a:pPr fontAlgn="base">
              <a:spcBef>
                <a:spcPct val="0"/>
              </a:spcBef>
              <a:spcAft>
                <a:spcPct val="0"/>
              </a:spcAft>
              <a:buClr>
                <a:srgbClr val="006600"/>
              </a:buClr>
            </a:pPr>
            <a:r>
              <a:rPr lang="en-GB" b="1" dirty="0">
                <a:solidFill>
                  <a:srgbClr val="BB9709">
                    <a:lumMod val="75000"/>
                  </a:srgbClr>
                </a:solidFill>
                <a:cs typeface="Arial" panose="020B0604020202020204" pitchFamily="34" charset="0"/>
              </a:rPr>
              <a:t> Joint, dual/double or multiple awards granted by one or more other awarding bodies. </a:t>
            </a: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r>
              <a:rPr lang="en-GB" b="1" dirty="0">
                <a:solidFill>
                  <a:srgbClr val="BB9709">
                    <a:lumMod val="75000"/>
                  </a:srgbClr>
                </a:solidFill>
                <a:cs typeface="Arial" panose="020B0604020202020204" pitchFamily="34" charset="0"/>
              </a:rPr>
              <a:t>Articulation arrangements</a:t>
            </a:r>
          </a:p>
          <a:p>
            <a:pPr fontAlgn="base">
              <a:spcBef>
                <a:spcPct val="0"/>
              </a:spcBef>
              <a:spcAft>
                <a:spcPct val="0"/>
              </a:spcAft>
              <a:buClr>
                <a:srgbClr val="006600"/>
              </a:buClr>
            </a:pPr>
            <a:r>
              <a:rPr lang="en-GB" b="1" dirty="0">
                <a:solidFill>
                  <a:srgbClr val="BB9709">
                    <a:lumMod val="75000"/>
                  </a:srgbClr>
                </a:solidFill>
                <a:cs typeface="Arial" panose="020B0604020202020204" pitchFamily="34" charset="0"/>
              </a:rPr>
              <a:t> Study abroad, including exchanges and student mobility programmes such as ERASMUS.</a:t>
            </a: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r>
              <a:rPr lang="en-GB" b="1" dirty="0">
                <a:solidFill>
                  <a:srgbClr val="BB9709">
                    <a:lumMod val="75000"/>
                  </a:srgbClr>
                </a:solidFill>
                <a:cs typeface="Arial" panose="020B0604020202020204" pitchFamily="34" charset="0"/>
              </a:rPr>
              <a:t>Provision of learning support, resources or specialist facilities. Branch campuses, educational villages and 'flying faculty’</a:t>
            </a:r>
          </a:p>
          <a:p>
            <a:pPr fontAlgn="base">
              <a:spcBef>
                <a:spcPct val="0"/>
              </a:spcBef>
              <a:spcAft>
                <a:spcPct val="0"/>
              </a:spcAft>
              <a:buClr>
                <a:srgbClr val="006600"/>
              </a:buClr>
            </a:pPr>
            <a:endParaRPr lang="en-GB" b="1" dirty="0">
              <a:solidFill>
                <a:srgbClr val="BB9709">
                  <a:lumMod val="75000"/>
                </a:srgbClr>
              </a:solidFill>
              <a:cs typeface="Arial" panose="020B0604020202020204" pitchFamily="34" charset="0"/>
            </a:endParaRPr>
          </a:p>
          <a:p>
            <a:pPr fontAlgn="base">
              <a:spcBef>
                <a:spcPct val="0"/>
              </a:spcBef>
              <a:spcAft>
                <a:spcPct val="0"/>
              </a:spcAft>
              <a:buClr>
                <a:srgbClr val="006600"/>
              </a:buClr>
            </a:pPr>
            <a:r>
              <a:rPr lang="en-GB" b="1" dirty="0">
                <a:solidFill>
                  <a:srgbClr val="BB9709">
                    <a:lumMod val="75000"/>
                  </a:srgbClr>
                </a:solidFill>
                <a:cs typeface="Arial" panose="020B0604020202020204" pitchFamily="34" charset="0"/>
              </a:rPr>
              <a:t>Distance learning and MOOCs)  </a:t>
            </a:r>
            <a:endParaRPr lang="en-GB" b="1" dirty="0">
              <a:solidFill>
                <a:srgbClr val="BB9709">
                  <a:lumMod val="75000"/>
                </a:srgbClr>
              </a:solidFill>
              <a:latin typeface="Arial"/>
              <a:cs typeface="Arial" panose="020B0604020202020204" pitchFamily="34" charset="0"/>
            </a:endParaRPr>
          </a:p>
          <a:p>
            <a:pPr fontAlgn="base">
              <a:spcBef>
                <a:spcPct val="0"/>
              </a:spcBef>
              <a:spcAft>
                <a:spcPct val="0"/>
              </a:spcAft>
              <a:buClr>
                <a:srgbClr val="006600"/>
              </a:buClr>
            </a:pPr>
            <a:endParaRPr lang="en-GB" b="1" dirty="0">
              <a:solidFill>
                <a:srgbClr val="BB9709">
                  <a:lumMod val="75000"/>
                </a:srgbClr>
              </a:solidFill>
              <a:latin typeface="Arial"/>
              <a:cs typeface="Arial" panose="020B0604020202020204" pitchFamily="34" charset="0"/>
            </a:endParaRPr>
          </a:p>
          <a:p>
            <a:pPr fontAlgn="base">
              <a:spcBef>
                <a:spcPct val="0"/>
              </a:spcBef>
              <a:spcAft>
                <a:spcPct val="0"/>
              </a:spcAft>
              <a:buClr>
                <a:srgbClr val="006600"/>
              </a:buClr>
            </a:pPr>
            <a:endParaRPr lang="en-GB" b="1" dirty="0">
              <a:solidFill>
                <a:srgbClr val="BB9709">
                  <a:lumMod val="75000"/>
                </a:srgbClr>
              </a:solidFill>
              <a:latin typeface="Arial"/>
              <a:cs typeface="Arial" panose="020B0604020202020204" pitchFamily="34" charset="0"/>
            </a:endParaRPr>
          </a:p>
          <a:p>
            <a:pPr fontAlgn="base">
              <a:spcBef>
                <a:spcPct val="0"/>
              </a:spcBef>
              <a:spcAft>
                <a:spcPct val="0"/>
              </a:spcAft>
              <a:buClr>
                <a:srgbClr val="006600"/>
              </a:buClr>
            </a:pPr>
            <a:endParaRPr lang="en-GB" dirty="0">
              <a:solidFill>
                <a:srgbClr val="53565A"/>
              </a:solidFill>
              <a:latin typeface="Arial"/>
              <a:cs typeface="Arial" panose="020B0604020202020204" pitchFamily="34" charset="0"/>
            </a:endParaRPr>
          </a:p>
          <a:p>
            <a:pPr fontAlgn="base">
              <a:spcBef>
                <a:spcPct val="0"/>
              </a:spcBef>
              <a:spcAft>
                <a:spcPct val="0"/>
              </a:spcAft>
              <a:buClr>
                <a:srgbClr val="006600"/>
              </a:buClr>
            </a:pPr>
            <a:endParaRPr lang="en-GB" dirty="0">
              <a:solidFill>
                <a:srgbClr val="53565A"/>
              </a:solidFill>
              <a:latin typeface="Arial"/>
              <a:cs typeface="Arial" panose="020B0604020202020204" pitchFamily="34" charset="0"/>
            </a:endParaRPr>
          </a:p>
          <a:p>
            <a:pPr fontAlgn="base">
              <a:spcBef>
                <a:spcPct val="0"/>
              </a:spcBef>
              <a:spcAft>
                <a:spcPct val="0"/>
              </a:spcAft>
              <a:buClr>
                <a:srgbClr val="006600"/>
              </a:buClr>
            </a:pPr>
            <a:r>
              <a:rPr lang="en-GB" dirty="0">
                <a:solidFill>
                  <a:srgbClr val="53565A"/>
                </a:solidFill>
                <a:latin typeface="Arial"/>
                <a:cs typeface="Arial" panose="020B0604020202020204" pitchFamily="34" charset="0"/>
              </a:rPr>
              <a:t> </a:t>
            </a:r>
          </a:p>
          <a:p>
            <a:pPr fontAlgn="base">
              <a:spcBef>
                <a:spcPct val="0"/>
              </a:spcBef>
              <a:spcAft>
                <a:spcPct val="0"/>
              </a:spcAft>
              <a:buClr>
                <a:srgbClr val="006600"/>
              </a:buClr>
            </a:pPr>
            <a:endParaRPr lang="en-GB" dirty="0">
              <a:solidFill>
                <a:srgbClr val="BB3A00">
                  <a:lumMod val="25000"/>
                </a:srgbClr>
              </a:solidFill>
              <a:latin typeface="Arial"/>
              <a:cs typeface="Arial" charset="0"/>
            </a:endParaRPr>
          </a:p>
        </p:txBody>
      </p:sp>
      <p:sp>
        <p:nvSpPr>
          <p:cNvPr id="8" name="TextBox 7"/>
          <p:cNvSpPr txBox="1"/>
          <p:nvPr/>
        </p:nvSpPr>
        <p:spPr>
          <a:xfrm>
            <a:off x="3863752" y="1302780"/>
            <a:ext cx="2920928" cy="352084"/>
          </a:xfrm>
          <a:prstGeom prst="rect">
            <a:avLst/>
          </a:prstGeom>
          <a:noFill/>
        </p:spPr>
        <p:txBody>
          <a:bodyPr wrap="none" rtlCol="0">
            <a:spAutoFit/>
          </a:bodyPr>
          <a:lstStyle/>
          <a:p>
            <a:pPr>
              <a:spcBef>
                <a:spcPct val="0"/>
              </a:spcBef>
              <a:defRPr/>
            </a:pPr>
            <a:r>
              <a:rPr lang="en-GB" sz="1688" b="1" dirty="0">
                <a:solidFill>
                  <a:srgbClr val="BB9709"/>
                </a:solidFill>
                <a:latin typeface="Arial"/>
                <a:cs typeface="Arial" panose="020B0604020202020204" pitchFamily="34" charset="0"/>
              </a:rPr>
              <a:t>Types of TNE partnerships</a:t>
            </a:r>
          </a:p>
        </p:txBody>
      </p:sp>
    </p:spTree>
    <p:extLst>
      <p:ext uri="{BB962C8B-B14F-4D97-AF65-F5344CB8AC3E}">
        <p14:creationId xmlns:p14="http://schemas.microsoft.com/office/powerpoint/2010/main" val="34377730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7212A33CAE9458A2D51A4779477EB" ma:contentTypeVersion="6" ma:contentTypeDescription="Create a new document." ma:contentTypeScope="" ma:versionID="99908df18cd8cd6c5b0e77a945ece323">
  <xsd:schema xmlns:xsd="http://www.w3.org/2001/XMLSchema" xmlns:xs="http://www.w3.org/2001/XMLSchema" xmlns:p="http://schemas.microsoft.com/office/2006/metadata/properties" xmlns:ns2="68fe65ac-2b4e-4698-bd97-d308588c4358" xmlns:ns3="79b9448b-dc68-4fb0-bbb0-2fe6ad7606f9" targetNamespace="http://schemas.microsoft.com/office/2006/metadata/properties" ma:root="true" ma:fieldsID="5ab624a5a9332b1075c916140be10518" ns2:_="" ns3:_="">
    <xsd:import namespace="68fe65ac-2b4e-4698-bd97-d308588c4358"/>
    <xsd:import namespace="79b9448b-dc68-4fb0-bbb0-2fe6ad7606f9"/>
    <xsd:element name="properties">
      <xsd:complexType>
        <xsd:sequence>
          <xsd:element name="documentManagement">
            <xsd:complexType>
              <xsd:all>
                <xsd:element ref="ns2:Document_x0020_type" minOccurs="0"/>
                <xsd:element ref="ns2:Meeting_x0020_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e65ac-2b4e-4698-bd97-d308588c4358"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Agenda"/>
          <xsd:enumeration value="Minutes"/>
          <xsd:enumeration value="Paper"/>
        </xsd:restriction>
      </xsd:simpleType>
    </xsd:element>
    <xsd:element name="Meeting_x0020_date" ma:index="9" nillable="true" ma:displayName="Meeting date" ma:format="DateOnly" ma:internalName="Meeting_x0020_date">
      <xsd:simpleType>
        <xsd:restriction base="dms:DateTime"/>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b9448b-dc68-4fb0-bbb0-2fe6ad7606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eting_x0020_date xmlns="68fe65ac-2b4e-4698-bd97-d308588c4358" xsi:nil="true"/>
    <Document_x0020_type xmlns="68fe65ac-2b4e-4698-bd97-d308588c43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BA5A38-7BE1-47A6-84BF-A8B50FE13EC1}">
  <ds:schemaRefs>
    <ds:schemaRef ds:uri="68fe65ac-2b4e-4698-bd97-d308588c4358"/>
    <ds:schemaRef ds:uri="79b9448b-dc68-4fb0-bbb0-2fe6ad7606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439190-FAAB-4B48-9EFD-B59485BB996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9b9448b-dc68-4fb0-bbb0-2fe6ad7606f9"/>
    <ds:schemaRef ds:uri="68fe65ac-2b4e-4698-bd97-d308588c4358"/>
    <ds:schemaRef ds:uri="http://www.w3.org/XML/1998/namespace"/>
  </ds:schemaRefs>
</ds:datastoreItem>
</file>

<file path=customXml/itemProps3.xml><?xml version="1.0" encoding="utf-8"?>
<ds:datastoreItem xmlns:ds="http://schemas.openxmlformats.org/officeDocument/2006/customXml" ds:itemID="{5E370111-D397-4A8C-AB2E-5E6DDE9F8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502</TotalTime>
  <Words>1204</Words>
  <Application>Microsoft Macintosh PowerPoint</Application>
  <PresentationFormat>Custom</PresentationFormat>
  <Paragraphs>211</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UK</vt:lpstr>
      <vt:lpstr>EHEA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c:title>
  <dc:creator>i.welch</dc:creator>
  <cp:lastModifiedBy>Fiona Crozier</cp:lastModifiedBy>
  <cp:revision>34</cp:revision>
  <cp:lastPrinted>2019-09-09T10:56:59Z</cp:lastPrinted>
  <dcterms:modified xsi:type="dcterms:W3CDTF">2019-09-23T03:31:47Z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0x0101002F57212A33CAE9458A2D51A4779477EB</vt:lpwstr>
  </property>
</Properties>
</file>