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715000" type="screen16x10"/>
  <p:notesSz cx="6858000" cy="9144000"/>
  <p:defaultTextStyle>
    <a:defPPr>
      <a:defRPr lang="zh-CN"/>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AE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p:normalViewPr>
  <p:slideViewPr>
    <p:cSldViewPr snapToGrid="0">
      <p:cViewPr varScale="1">
        <p:scale>
          <a:sx n="92" d="100"/>
          <a:sy n="92" d="100"/>
        </p:scale>
        <p:origin x="792" y="90"/>
      </p:cViewPr>
      <p:guideLst/>
    </p:cSldViewPr>
  </p:slideViewPr>
  <p:outlineViewPr>
    <p:cViewPr>
      <p:scale>
        <a:sx n="33" d="100"/>
        <a:sy n="33" d="100"/>
      </p:scale>
      <p:origin x="0" y="-1518"/>
    </p:cViewPr>
  </p:outlineViewPr>
  <p:notesTextViewPr>
    <p:cViewPr>
      <p:scale>
        <a:sx n="1" d="1"/>
        <a:sy n="1" d="1"/>
      </p:scale>
      <p:origin x="0" y="0"/>
    </p:cViewPr>
  </p:notesTextViewPr>
  <p:notesViewPr>
    <p:cSldViewPr snapToGrid="0">
      <p:cViewPr varScale="1">
        <p:scale>
          <a:sx n="68" d="100"/>
          <a:sy n="68" d="100"/>
        </p:scale>
        <p:origin x="3288"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E79E01-1FD2-4C08-B9DE-74314FD369FE}" type="datetimeFigureOut">
              <a:rPr lang="en-GB" smtClean="0"/>
              <a:t>23/09/2019</a:t>
            </a:fld>
            <a:endParaRPr lang="en-GB"/>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77E73C-57FA-4899-B7F0-C6E08DDB88CE}" type="slidenum">
              <a:rPr lang="en-GB" smtClean="0"/>
              <a:t>‹#›</a:t>
            </a:fld>
            <a:endParaRPr lang="en-GB"/>
          </a:p>
        </p:txBody>
      </p:sp>
    </p:spTree>
    <p:extLst>
      <p:ext uri="{BB962C8B-B14F-4D97-AF65-F5344CB8AC3E}">
        <p14:creationId xmlns:p14="http://schemas.microsoft.com/office/powerpoint/2010/main" val="1995762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UK had 60 active joint training </a:t>
            </a:r>
            <a:r>
              <a:rPr lang="en-US" dirty="0" err="1"/>
              <a:t>programmes</a:t>
            </a:r>
            <a:r>
              <a:rPr lang="en-US" dirty="0"/>
              <a:t> as of March 2017, more than any other country. The next largest is</a:t>
            </a:r>
          </a:p>
          <a:p>
            <a:r>
              <a:rPr lang="en-US" dirty="0"/>
              <a:t>France, with 45 partnerships, followed by the US with 39 and Australia with 20. The UK is also notable for the type of</a:t>
            </a:r>
          </a:p>
          <a:p>
            <a:r>
              <a:rPr lang="en-US" dirty="0"/>
              <a:t>partnerships offered, with a comparatively smaller proportion of postgraduate degrees but significantly more bachelor’s</a:t>
            </a:r>
          </a:p>
          <a:p>
            <a:r>
              <a:rPr lang="en-US" dirty="0"/>
              <a:t>courses and sub-degree (HND) partnerships than any other nation.</a:t>
            </a:r>
          </a:p>
        </p:txBody>
      </p:sp>
      <p:sp>
        <p:nvSpPr>
          <p:cNvPr id="4" name="Slide Number Placeholder 3"/>
          <p:cNvSpPr>
            <a:spLocks noGrp="1"/>
          </p:cNvSpPr>
          <p:nvPr>
            <p:ph type="sldNum" sz="quarter" idx="5"/>
          </p:nvPr>
        </p:nvSpPr>
        <p:spPr/>
        <p:txBody>
          <a:bodyPr/>
          <a:lstStyle/>
          <a:p>
            <a:fld id="{7877E73C-57FA-4899-B7F0-C6E08DDB88CE}" type="slidenum">
              <a:rPr lang="en-GB" smtClean="0"/>
              <a:t>4</a:t>
            </a:fld>
            <a:endParaRPr lang="en-GB"/>
          </a:p>
        </p:txBody>
      </p:sp>
    </p:spTree>
    <p:extLst>
      <p:ext uri="{BB962C8B-B14F-4D97-AF65-F5344CB8AC3E}">
        <p14:creationId xmlns:p14="http://schemas.microsoft.com/office/powerpoint/2010/main" val="2954233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a:t>
            </a:r>
            <a:r>
              <a:rPr lang="en-US" dirty="0" err="1"/>
              <a:t>Mr</a:t>
            </a:r>
            <a:r>
              <a:rPr lang="en-US" dirty="0"/>
              <a:t> Mangels, the demand for TNE </a:t>
            </a:r>
            <a:r>
              <a:rPr lang="en-US" dirty="0" err="1"/>
              <a:t>programmes</a:t>
            </a:r>
            <a:r>
              <a:rPr lang="en-US" dirty="0"/>
              <a:t> is growing “and our clients would usually be happy to hire students who  have studied at one, because they tend to have good language ability and soft skills.” However, rapid growth (inspired by</a:t>
            </a:r>
          </a:p>
          <a:p>
            <a:r>
              <a:rPr lang="en-US" dirty="0"/>
              <a:t>unmet student demand) has made quality control difficult. In an effort to raise standards, the government issued Decree 73 last year, which compels international partners to prove their academic standards and financial resources before</a:t>
            </a:r>
          </a:p>
          <a:p>
            <a:r>
              <a:rPr lang="en-US" dirty="0"/>
              <a:t>establishing TNE programmes.32 While research reveals a mixed assessment of the quality of these </a:t>
            </a:r>
            <a:r>
              <a:rPr lang="en-US" dirty="0" err="1"/>
              <a:t>programmes</a:t>
            </a:r>
            <a:r>
              <a:rPr lang="en-US" dirty="0"/>
              <a:t>, 89 per cent of survey respondents reported that they had hired TNE graduates. “Personally, I think TNE </a:t>
            </a:r>
            <a:r>
              <a:rPr lang="en-US" dirty="0" err="1"/>
              <a:t>programmes</a:t>
            </a:r>
            <a:r>
              <a:rPr lang="en-US" dirty="0"/>
              <a:t> are quite good,” said </a:t>
            </a:r>
            <a:r>
              <a:rPr lang="en-US" dirty="0" err="1"/>
              <a:t>Mr</a:t>
            </a:r>
            <a:r>
              <a:rPr lang="en-US" dirty="0"/>
              <a:t> Mangels. “They   offer a variety of different </a:t>
            </a:r>
            <a:r>
              <a:rPr lang="en-US" dirty="0" err="1"/>
              <a:t>programmes</a:t>
            </a:r>
            <a:r>
              <a:rPr lang="en-US" dirty="0"/>
              <a:t>, which are more pragmatic [than those offered at local universities] and more</a:t>
            </a:r>
          </a:p>
          <a:p>
            <a:r>
              <a:rPr lang="en-US" dirty="0"/>
              <a:t>focused on important presentation and communication skills.” </a:t>
            </a:r>
            <a:r>
              <a:rPr lang="en-US" dirty="0" err="1"/>
              <a:t>Mr</a:t>
            </a:r>
            <a:r>
              <a:rPr lang="en-US" dirty="0"/>
              <a:t> </a:t>
            </a:r>
            <a:r>
              <a:rPr lang="en-US" dirty="0" err="1"/>
              <a:t>Bizoaurd</a:t>
            </a:r>
            <a:r>
              <a:rPr lang="en-US" dirty="0"/>
              <a:t> also spoke positively of TNE </a:t>
            </a:r>
            <a:r>
              <a:rPr lang="en-US" dirty="0" err="1"/>
              <a:t>programmes</a:t>
            </a:r>
            <a:r>
              <a:rPr lang="en-US" dirty="0"/>
              <a:t>:</a:t>
            </a:r>
          </a:p>
          <a:p>
            <a:r>
              <a:rPr lang="en-US" dirty="0"/>
              <a:t>“Vietnamese culture is quite entrepreneurial in a way, and some people are doing MBAs from branched universities</a:t>
            </a:r>
          </a:p>
          <a:p>
            <a:r>
              <a:rPr lang="en-US" dirty="0"/>
              <a:t>in Vietnam to have better business knowledge and to feel confident to launch their own business. It’s difficult to say</a:t>
            </a:r>
          </a:p>
          <a:p>
            <a:r>
              <a:rPr lang="en-US" dirty="0"/>
              <a:t>whether employers really value these types of degrees but based on the growing number of people studying for these</a:t>
            </a:r>
          </a:p>
          <a:p>
            <a:r>
              <a:rPr lang="en-US" dirty="0"/>
              <a:t>degrees, I believe there is a return on investment at some point.”</a:t>
            </a:r>
          </a:p>
          <a:p>
            <a:r>
              <a:rPr lang="en-US" dirty="0"/>
              <a:t>Despite this, survey respondents clearly believe that the quality of overseas universities exceeds that of TNE</a:t>
            </a:r>
          </a:p>
          <a:p>
            <a:r>
              <a:rPr lang="en-US" dirty="0" err="1"/>
              <a:t>programmes</a:t>
            </a:r>
            <a:r>
              <a:rPr lang="en-US" dirty="0"/>
              <a:t>, with 75 per cent of respondents preferring foreign degrees to degrees from TNE </a:t>
            </a:r>
            <a:r>
              <a:rPr lang="en-US" dirty="0" err="1"/>
              <a:t>programmes</a:t>
            </a:r>
            <a:r>
              <a:rPr lang="en-US" dirty="0"/>
              <a:t>, and just 25</a:t>
            </a:r>
          </a:p>
          <a:p>
            <a:r>
              <a:rPr lang="en-US" dirty="0"/>
              <a:t>per cent indicating that the two are equal in quality. Not a single respondent said that a TNE </a:t>
            </a:r>
            <a:r>
              <a:rPr lang="en-US" dirty="0" err="1"/>
              <a:t>programme</a:t>
            </a:r>
            <a:r>
              <a:rPr lang="en-US" dirty="0"/>
              <a:t> provided better</a:t>
            </a:r>
          </a:p>
          <a:p>
            <a:r>
              <a:rPr lang="en-US" dirty="0"/>
              <a:t>quality than an overseas university. For international universities seeking to enter Vietnam, this highlights that quality</a:t>
            </a:r>
          </a:p>
          <a:p>
            <a:r>
              <a:rPr lang="en-US" dirty="0"/>
              <a:t>control is an issue, as is finding ways to provide the valuable cultural experiences gained by studying abroad. “One</a:t>
            </a:r>
          </a:p>
          <a:p>
            <a:r>
              <a:rPr lang="en-US" dirty="0"/>
              <a:t>benefit employers see in candidates who have studied overseas is that they have had to live away from family, adapt and</a:t>
            </a:r>
          </a:p>
          <a:p>
            <a:r>
              <a:rPr lang="en-US" dirty="0"/>
              <a:t>be surrounded by another culture,” said </a:t>
            </a:r>
            <a:r>
              <a:rPr lang="en-US" dirty="0" err="1"/>
              <a:t>Mr</a:t>
            </a:r>
            <a:r>
              <a:rPr lang="en-US" dirty="0"/>
              <a:t> Dillon.</a:t>
            </a:r>
          </a:p>
        </p:txBody>
      </p:sp>
      <p:sp>
        <p:nvSpPr>
          <p:cNvPr id="4" name="Slide Number Placeholder 3"/>
          <p:cNvSpPr>
            <a:spLocks noGrp="1"/>
          </p:cNvSpPr>
          <p:nvPr>
            <p:ph type="sldNum" sz="quarter" idx="5"/>
          </p:nvPr>
        </p:nvSpPr>
        <p:spPr/>
        <p:txBody>
          <a:bodyPr/>
          <a:lstStyle/>
          <a:p>
            <a:fld id="{7877E73C-57FA-4899-B7F0-C6E08DDB88CE}" type="slidenum">
              <a:rPr lang="en-GB" smtClean="0"/>
              <a:t>5</a:t>
            </a:fld>
            <a:endParaRPr lang="en-GB"/>
          </a:p>
        </p:txBody>
      </p:sp>
    </p:spTree>
    <p:extLst>
      <p:ext uri="{BB962C8B-B14F-4D97-AF65-F5344CB8AC3E}">
        <p14:creationId xmlns:p14="http://schemas.microsoft.com/office/powerpoint/2010/main" val="10787722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矩形 6"/>
          <p:cNvSpPr/>
          <p:nvPr userDrawn="1"/>
        </p:nvSpPr>
        <p:spPr>
          <a:xfrm>
            <a:off x="302370" y="1046374"/>
            <a:ext cx="8539260" cy="4384882"/>
          </a:xfrm>
          <a:prstGeom prst="rect">
            <a:avLst/>
          </a:prstGeom>
          <a:solidFill>
            <a:srgbClr val="1EAE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p:ph type="ctrTitle"/>
          </p:nvPr>
        </p:nvSpPr>
        <p:spPr>
          <a:xfrm>
            <a:off x="748861" y="1483478"/>
            <a:ext cx="7654159" cy="1989667"/>
          </a:xfrm>
        </p:spPr>
        <p:txBody>
          <a:bodyPr anchor="ctr">
            <a:normAutofit/>
          </a:bodyPr>
          <a:lstStyle>
            <a:lvl1pPr algn="ctr">
              <a:defRPr sz="3200" baseline="0">
                <a:solidFill>
                  <a:schemeClr val="bg1"/>
                </a:solidFill>
                <a:latin typeface="British Council Sans" panose="020B0504020202020204" pitchFamily="34" charset="0"/>
                <a:ea typeface="黑体" panose="02010609060101010101" pitchFamily="49" charset="-122"/>
              </a:defRPr>
            </a:lvl1pPr>
          </a:lstStyle>
          <a:p>
            <a:r>
              <a:rPr lang="zh-CN" altLang="en-US" dirty="0"/>
              <a:t>单击此处编辑母版标题样式</a:t>
            </a:r>
            <a:endParaRPr lang="en-US" dirty="0"/>
          </a:p>
        </p:txBody>
      </p:sp>
      <p:sp>
        <p:nvSpPr>
          <p:cNvPr id="3" name="Subtitle 2"/>
          <p:cNvSpPr>
            <a:spLocks noGrp="1"/>
          </p:cNvSpPr>
          <p:nvPr>
            <p:ph type="subTitle" idx="1"/>
          </p:nvPr>
        </p:nvSpPr>
        <p:spPr>
          <a:xfrm>
            <a:off x="1143000" y="3549874"/>
            <a:ext cx="6858000" cy="1176984"/>
          </a:xfrm>
        </p:spPr>
        <p:txBody>
          <a:bodyPr/>
          <a:lstStyle>
            <a:lvl1pPr marL="0" indent="0" algn="ctr">
              <a:buNone/>
              <a:defRPr sz="1800" baseline="0">
                <a:solidFill>
                  <a:schemeClr val="bg1"/>
                </a:solidFill>
                <a:latin typeface="British Council Sans" panose="020B0504020202020204" pitchFamily="34" charset="0"/>
                <a:ea typeface="黑体" panose="02010609060101010101" pitchFamily="49" charset="-122"/>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dirty="0"/>
              <a:t>单击此处编辑母版副标题样式</a:t>
            </a:r>
            <a:endParaRPr lang="en-US" dirty="0"/>
          </a:p>
        </p:txBody>
      </p:sp>
      <p:pic>
        <p:nvPicPr>
          <p:cNvPr id="8" name="Picture 7">
            <a:extLst>
              <a:ext uri="{FF2B5EF4-FFF2-40B4-BE49-F238E27FC236}">
                <a16:creationId xmlns:a16="http://schemas.microsoft.com/office/drawing/2014/main" id="{C58C8950-6A5C-479B-9AD5-61E917DA462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76832" y="341976"/>
            <a:ext cx="3567790" cy="437104"/>
          </a:xfrm>
          <a:prstGeom prst="rect">
            <a:avLst/>
          </a:prstGeom>
        </p:spPr>
      </p:pic>
    </p:spTree>
    <p:extLst>
      <p:ext uri="{BB962C8B-B14F-4D97-AF65-F5344CB8AC3E}">
        <p14:creationId xmlns:p14="http://schemas.microsoft.com/office/powerpoint/2010/main" val="1496376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E24202AD-3A5B-4E1D-A230-2A5AC99F8DAA}" type="datetimeFigureOut">
              <a:rPr lang="zh-CN" altLang="en-US" smtClean="0"/>
              <a:t>2019/9/23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30D8502-5FE0-4F3C-883E-ACB0B07578D2}" type="slidenum">
              <a:rPr lang="zh-CN" altLang="en-US" smtClean="0"/>
              <a:t>‹#›</a:t>
            </a:fld>
            <a:endParaRPr lang="zh-CN" altLang="en-US"/>
          </a:p>
        </p:txBody>
      </p:sp>
    </p:spTree>
    <p:extLst>
      <p:ext uri="{BB962C8B-B14F-4D97-AF65-F5344CB8AC3E}">
        <p14:creationId xmlns:p14="http://schemas.microsoft.com/office/powerpoint/2010/main" val="628165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E24202AD-3A5B-4E1D-A230-2A5AC99F8DAA}" type="datetimeFigureOut">
              <a:rPr lang="zh-CN" altLang="en-US" smtClean="0"/>
              <a:t>2019/9/23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30D8502-5FE0-4F3C-883E-ACB0B07578D2}" type="slidenum">
              <a:rPr lang="zh-CN" altLang="en-US" smtClean="0"/>
              <a:t>‹#›</a:t>
            </a:fld>
            <a:endParaRPr lang="zh-CN" altLang="en-US"/>
          </a:p>
        </p:txBody>
      </p:sp>
    </p:spTree>
    <p:extLst>
      <p:ext uri="{BB962C8B-B14F-4D97-AF65-F5344CB8AC3E}">
        <p14:creationId xmlns:p14="http://schemas.microsoft.com/office/powerpoint/2010/main" val="2840140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6666271" y="5237966"/>
            <a:ext cx="2057400" cy="304271"/>
          </a:xfrm>
        </p:spPr>
        <p:txBody>
          <a:bodyPr/>
          <a:lstStyle/>
          <a:p>
            <a:fld id="{A30D8502-5FE0-4F3C-883E-ACB0B07578D2}" type="slidenum">
              <a:rPr lang="zh-CN" altLang="en-US" smtClean="0"/>
              <a:t>‹#›</a:t>
            </a:fld>
            <a:endParaRPr lang="zh-CN" altLang="en-US"/>
          </a:p>
        </p:txBody>
      </p:sp>
      <p:sp>
        <p:nvSpPr>
          <p:cNvPr id="8" name="标题 1">
            <a:extLst>
              <a:ext uri="{FF2B5EF4-FFF2-40B4-BE49-F238E27FC236}">
                <a16:creationId xmlns:a16="http://schemas.microsoft.com/office/drawing/2014/main" id="{EC879140-686A-46AC-A0F8-17AD92FA92C9}"/>
              </a:ext>
            </a:extLst>
          </p:cNvPr>
          <p:cNvSpPr>
            <a:spLocks noGrp="1"/>
          </p:cNvSpPr>
          <p:nvPr>
            <p:ph type="title"/>
          </p:nvPr>
        </p:nvSpPr>
        <p:spPr>
          <a:xfrm>
            <a:off x="385301" y="856775"/>
            <a:ext cx="8338370" cy="409865"/>
          </a:xfrm>
        </p:spPr>
        <p:txBody>
          <a:bodyPr>
            <a:noAutofit/>
          </a:bodyPr>
          <a:lstStyle>
            <a:lvl1pPr>
              <a:defRPr lang="zh-CN" altLang="en-US" sz="2600" kern="1200" baseline="0" dirty="0">
                <a:solidFill>
                  <a:schemeClr val="tx1"/>
                </a:solidFill>
                <a:latin typeface="British Council Sans" panose="020B0504020202020204" pitchFamily="34" charset="0"/>
                <a:ea typeface="黑体" panose="02010609060101010101" pitchFamily="49" charset="-122"/>
                <a:cs typeface="+mj-cs"/>
              </a:defRPr>
            </a:lvl1pPr>
          </a:lstStyle>
          <a:p>
            <a:endParaRPr lang="zh-CN" altLang="en-US" sz="2400" dirty="0"/>
          </a:p>
        </p:txBody>
      </p:sp>
      <p:sp>
        <p:nvSpPr>
          <p:cNvPr id="9" name="内容占位符 2">
            <a:extLst>
              <a:ext uri="{FF2B5EF4-FFF2-40B4-BE49-F238E27FC236}">
                <a16:creationId xmlns:a16="http://schemas.microsoft.com/office/drawing/2014/main" id="{14C34FEE-0A7B-43F6-AB24-333885FF35C6}"/>
              </a:ext>
            </a:extLst>
          </p:cNvPr>
          <p:cNvSpPr>
            <a:spLocks noGrp="1"/>
          </p:cNvSpPr>
          <p:nvPr>
            <p:ph idx="1" hasCustomPrompt="1"/>
          </p:nvPr>
        </p:nvSpPr>
        <p:spPr>
          <a:xfrm>
            <a:off x="385301" y="1418843"/>
            <a:ext cx="8338370" cy="3595836"/>
          </a:xfrm>
        </p:spPr>
        <p:txBody>
          <a:bodyPr>
            <a:normAutofit/>
          </a:bodyPr>
          <a:lstStyle>
            <a:lvl1pPr>
              <a:defRPr>
                <a:latin typeface="British Council Sans" panose="020B0504020202020204" pitchFamily="34" charset="0"/>
              </a:defRPr>
            </a:lvl1pPr>
          </a:lstStyle>
          <a:p>
            <a:r>
              <a:rPr lang="en-US" altLang="zh-CN" sz="1800" dirty="0">
                <a:latin typeface="Arial" panose="020B0604020202020204" pitchFamily="34" charset="0"/>
                <a:cs typeface="Arial" panose="020B0604020202020204" pitchFamily="34" charset="0"/>
              </a:rPr>
              <a:t>Text</a:t>
            </a:r>
            <a:endParaRPr lang="zh-CN" altLang="en-US" sz="1800" dirty="0">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0CDA0538-A34A-4BDD-9AAD-3C2A5F785E0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5301" y="254944"/>
            <a:ext cx="2757581" cy="337842"/>
          </a:xfrm>
          <a:prstGeom prst="rect">
            <a:avLst/>
          </a:prstGeom>
        </p:spPr>
      </p:pic>
    </p:spTree>
    <p:extLst>
      <p:ext uri="{BB962C8B-B14F-4D97-AF65-F5344CB8AC3E}">
        <p14:creationId xmlns:p14="http://schemas.microsoft.com/office/powerpoint/2010/main" val="2911382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424782"/>
            <a:ext cx="7886700" cy="2377281"/>
          </a:xfrm>
        </p:spPr>
        <p:txBody>
          <a:bodyPr anchor="b"/>
          <a:lstStyle>
            <a:lvl1pPr>
              <a:defRPr sz="45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3824553"/>
            <a:ext cx="7886700" cy="1250156"/>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E24202AD-3A5B-4E1D-A230-2A5AC99F8DAA}" type="datetimeFigureOut">
              <a:rPr lang="zh-CN" altLang="en-US" smtClean="0"/>
              <a:t>2019/9/23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30D8502-5FE0-4F3C-883E-ACB0B07578D2}" type="slidenum">
              <a:rPr lang="zh-CN" altLang="en-US" smtClean="0"/>
              <a:t>‹#›</a:t>
            </a:fld>
            <a:endParaRPr lang="zh-CN" altLang="en-US"/>
          </a:p>
        </p:txBody>
      </p:sp>
    </p:spTree>
    <p:extLst>
      <p:ext uri="{BB962C8B-B14F-4D97-AF65-F5344CB8AC3E}">
        <p14:creationId xmlns:p14="http://schemas.microsoft.com/office/powerpoint/2010/main" val="2198653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E24202AD-3A5B-4E1D-A230-2A5AC99F8DAA}" type="datetimeFigureOut">
              <a:rPr lang="zh-CN" altLang="en-US" smtClean="0"/>
              <a:t>2019/9/23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30D8502-5FE0-4F3C-883E-ACB0B07578D2}" type="slidenum">
              <a:rPr lang="zh-CN" altLang="en-US" smtClean="0"/>
              <a:t>‹#›</a:t>
            </a:fld>
            <a:endParaRPr lang="zh-CN" altLang="en-US"/>
          </a:p>
        </p:txBody>
      </p:sp>
    </p:spTree>
    <p:extLst>
      <p:ext uri="{BB962C8B-B14F-4D97-AF65-F5344CB8AC3E}">
        <p14:creationId xmlns:p14="http://schemas.microsoft.com/office/powerpoint/2010/main" val="612172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4" name="Content Placeholder 3"/>
          <p:cNvSpPr>
            <a:spLocks noGrp="1"/>
          </p:cNvSpPr>
          <p:nvPr>
            <p:ph sz="half" idx="2"/>
          </p:nvPr>
        </p:nvSpPr>
        <p:spPr>
          <a:xfrm>
            <a:off x="629842" y="2087563"/>
            <a:ext cx="3868340" cy="307049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Content Placeholder 5"/>
          <p:cNvSpPr>
            <a:spLocks noGrp="1"/>
          </p:cNvSpPr>
          <p:nvPr>
            <p:ph sz="quarter" idx="4"/>
          </p:nvPr>
        </p:nvSpPr>
        <p:spPr>
          <a:xfrm>
            <a:off x="4629150" y="2087563"/>
            <a:ext cx="3887391" cy="307049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E24202AD-3A5B-4E1D-A230-2A5AC99F8DAA}" type="datetimeFigureOut">
              <a:rPr lang="zh-CN" altLang="en-US" smtClean="0"/>
              <a:t>2019/9/23</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30D8502-5FE0-4F3C-883E-ACB0B07578D2}" type="slidenum">
              <a:rPr lang="zh-CN" altLang="en-US" smtClean="0"/>
              <a:t>‹#›</a:t>
            </a:fld>
            <a:endParaRPr lang="zh-CN" altLang="en-US"/>
          </a:p>
        </p:txBody>
      </p:sp>
    </p:spTree>
    <p:extLst>
      <p:ext uri="{BB962C8B-B14F-4D97-AF65-F5344CB8AC3E}">
        <p14:creationId xmlns:p14="http://schemas.microsoft.com/office/powerpoint/2010/main" val="2229079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E24202AD-3A5B-4E1D-A230-2A5AC99F8DAA}" type="datetimeFigureOut">
              <a:rPr lang="zh-CN" altLang="en-US" smtClean="0"/>
              <a:t>2019/9/23</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30D8502-5FE0-4F3C-883E-ACB0B07578D2}" type="slidenum">
              <a:rPr lang="zh-CN" altLang="en-US" smtClean="0"/>
              <a:t>‹#›</a:t>
            </a:fld>
            <a:endParaRPr lang="zh-CN" altLang="en-US"/>
          </a:p>
        </p:txBody>
      </p:sp>
    </p:spTree>
    <p:extLst>
      <p:ext uri="{BB962C8B-B14F-4D97-AF65-F5344CB8AC3E}">
        <p14:creationId xmlns:p14="http://schemas.microsoft.com/office/powerpoint/2010/main" val="1741823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4202AD-3A5B-4E1D-A230-2A5AC99F8DAA}" type="datetimeFigureOut">
              <a:rPr lang="zh-CN" altLang="en-US" smtClean="0"/>
              <a:t>2019/9/23</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30D8502-5FE0-4F3C-883E-ACB0B07578D2}" type="slidenum">
              <a:rPr lang="zh-CN" altLang="en-US" smtClean="0"/>
              <a:t>‹#›</a:t>
            </a:fld>
            <a:endParaRPr lang="zh-CN" altLang="en-US"/>
          </a:p>
        </p:txBody>
      </p:sp>
    </p:spTree>
    <p:extLst>
      <p:ext uri="{BB962C8B-B14F-4D97-AF65-F5344CB8AC3E}">
        <p14:creationId xmlns:p14="http://schemas.microsoft.com/office/powerpoint/2010/main" val="227707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E24202AD-3A5B-4E1D-A230-2A5AC99F8DAA}" type="datetimeFigureOut">
              <a:rPr lang="zh-CN" altLang="en-US" smtClean="0"/>
              <a:t>2019/9/23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30D8502-5FE0-4F3C-883E-ACB0B07578D2}" type="slidenum">
              <a:rPr lang="zh-CN" altLang="en-US" smtClean="0"/>
              <a:t>‹#›</a:t>
            </a:fld>
            <a:endParaRPr lang="zh-CN" altLang="en-US"/>
          </a:p>
        </p:txBody>
      </p:sp>
    </p:spTree>
    <p:extLst>
      <p:ext uri="{BB962C8B-B14F-4D97-AF65-F5344CB8AC3E}">
        <p14:creationId xmlns:p14="http://schemas.microsoft.com/office/powerpoint/2010/main" val="2762965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E24202AD-3A5B-4E1D-A230-2A5AC99F8DAA}" type="datetimeFigureOut">
              <a:rPr lang="zh-CN" altLang="en-US" smtClean="0"/>
              <a:t>2019/9/23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30D8502-5FE0-4F3C-883E-ACB0B07578D2}" type="slidenum">
              <a:rPr lang="zh-CN" altLang="en-US" smtClean="0"/>
              <a:t>‹#›</a:t>
            </a:fld>
            <a:endParaRPr lang="zh-CN" altLang="en-US"/>
          </a:p>
        </p:txBody>
      </p:sp>
    </p:spTree>
    <p:extLst>
      <p:ext uri="{BB962C8B-B14F-4D97-AF65-F5344CB8AC3E}">
        <p14:creationId xmlns:p14="http://schemas.microsoft.com/office/powerpoint/2010/main" val="1297384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04271"/>
            <a:ext cx="7886700" cy="1104636"/>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521354"/>
            <a:ext cx="7886700" cy="3626115"/>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a:solidFill>
                  <a:schemeClr val="tx1">
                    <a:tint val="75000"/>
                  </a:schemeClr>
                </a:solidFill>
              </a:defRPr>
            </a:lvl1pPr>
          </a:lstStyle>
          <a:p>
            <a:fld id="{E24202AD-3A5B-4E1D-A230-2A5AC99F8DAA}" type="datetimeFigureOut">
              <a:rPr lang="zh-CN" altLang="en-US" smtClean="0"/>
              <a:t>2019/9/23</a:t>
            </a:fld>
            <a:endParaRPr lang="zh-CN" altLang="en-US"/>
          </a:p>
        </p:txBody>
      </p:sp>
      <p:sp>
        <p:nvSpPr>
          <p:cNvPr id="5" name="Footer Placeholder 4"/>
          <p:cNvSpPr>
            <a:spLocks noGrp="1"/>
          </p:cNvSpPr>
          <p:nvPr>
            <p:ph type="ftr" sz="quarter" idx="3"/>
          </p:nvPr>
        </p:nvSpPr>
        <p:spPr>
          <a:xfrm>
            <a:off x="3028950" y="5296959"/>
            <a:ext cx="3086100" cy="30427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a:solidFill>
                  <a:schemeClr val="tx1">
                    <a:tint val="75000"/>
                  </a:schemeClr>
                </a:solidFill>
              </a:defRPr>
            </a:lvl1pPr>
          </a:lstStyle>
          <a:p>
            <a:fld id="{A30D8502-5FE0-4F3C-883E-ACB0B07578D2}" type="slidenum">
              <a:rPr lang="zh-CN" altLang="en-US" smtClean="0"/>
              <a:t>‹#›</a:t>
            </a:fld>
            <a:endParaRPr lang="zh-CN" altLang="en-US"/>
          </a:p>
        </p:txBody>
      </p:sp>
    </p:spTree>
    <p:extLst>
      <p:ext uri="{BB962C8B-B14F-4D97-AF65-F5344CB8AC3E}">
        <p14:creationId xmlns:p14="http://schemas.microsoft.com/office/powerpoint/2010/main" val="171088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701566" y="1483478"/>
            <a:ext cx="7756634" cy="1989667"/>
          </a:xfrm>
        </p:spPr>
        <p:txBody>
          <a:bodyPr>
            <a:normAutofit/>
          </a:bodyPr>
          <a:lstStyle/>
          <a:p>
            <a:r>
              <a:rPr lang="en-US" b="1" dirty="0"/>
              <a:t>British Council approach in supporting quality assurance of TNE </a:t>
            </a:r>
            <a:r>
              <a:rPr lang="en-US" b="1" dirty="0" err="1"/>
              <a:t>programmes</a:t>
            </a:r>
            <a:endParaRPr lang="zh-CN" altLang="en-US" sz="2600" dirty="0"/>
          </a:p>
        </p:txBody>
      </p:sp>
      <p:sp>
        <p:nvSpPr>
          <p:cNvPr id="3" name="副标题 2"/>
          <p:cNvSpPr>
            <a:spLocks noGrp="1"/>
          </p:cNvSpPr>
          <p:nvPr>
            <p:ph type="subTitle" idx="1"/>
          </p:nvPr>
        </p:nvSpPr>
        <p:spPr/>
        <p:txBody>
          <a:bodyPr>
            <a:normAutofit/>
          </a:bodyPr>
          <a:lstStyle/>
          <a:p>
            <a:r>
              <a:rPr lang="en-US" altLang="zh-CN" sz="1200" dirty="0"/>
              <a:t>24 September 2019</a:t>
            </a:r>
          </a:p>
          <a:p>
            <a:r>
              <a:rPr lang="en-US" altLang="zh-CN" sz="1200" dirty="0"/>
              <a:t>Hanoi, Vietnam</a:t>
            </a:r>
            <a:endParaRPr lang="zh-CN" altLang="en-US" sz="1200" dirty="0"/>
          </a:p>
        </p:txBody>
      </p:sp>
    </p:spTree>
    <p:extLst>
      <p:ext uri="{BB962C8B-B14F-4D97-AF65-F5344CB8AC3E}">
        <p14:creationId xmlns:p14="http://schemas.microsoft.com/office/powerpoint/2010/main" val="5578353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CB29E-9239-4B68-AC09-3EBCF1FDE2F9}"/>
              </a:ext>
            </a:extLst>
          </p:cNvPr>
          <p:cNvSpPr>
            <a:spLocks noGrp="1"/>
          </p:cNvSpPr>
          <p:nvPr>
            <p:ph type="title"/>
          </p:nvPr>
        </p:nvSpPr>
        <p:spPr>
          <a:xfrm>
            <a:off x="302173" y="2857500"/>
            <a:ext cx="8338370" cy="409865"/>
          </a:xfrm>
        </p:spPr>
        <p:txBody>
          <a:bodyPr/>
          <a:lstStyle/>
          <a:p>
            <a:pPr algn="ctr"/>
            <a:r>
              <a:rPr lang="en-US" dirty="0"/>
              <a:t>Thank you.</a:t>
            </a:r>
          </a:p>
        </p:txBody>
      </p:sp>
    </p:spTree>
    <p:extLst>
      <p:ext uri="{BB962C8B-B14F-4D97-AF65-F5344CB8AC3E}">
        <p14:creationId xmlns:p14="http://schemas.microsoft.com/office/powerpoint/2010/main" val="2864728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28650" y="882441"/>
            <a:ext cx="7886700" cy="409865"/>
          </a:xfrm>
        </p:spPr>
        <p:txBody>
          <a:bodyPr>
            <a:noAutofit/>
          </a:bodyPr>
          <a:lstStyle/>
          <a:p>
            <a:r>
              <a:rPr lang="en-US" altLang="zh-CN" sz="2400" dirty="0"/>
              <a:t>TNE market in EA – Key points</a:t>
            </a:r>
            <a:endParaRPr lang="zh-CN" altLang="en-US" sz="2400" dirty="0"/>
          </a:p>
        </p:txBody>
      </p:sp>
      <p:sp>
        <p:nvSpPr>
          <p:cNvPr id="3" name="内容占位符 2"/>
          <p:cNvSpPr>
            <a:spLocks noGrp="1"/>
          </p:cNvSpPr>
          <p:nvPr>
            <p:ph idx="4294967295"/>
          </p:nvPr>
        </p:nvSpPr>
        <p:spPr>
          <a:xfrm>
            <a:off x="628650" y="1411468"/>
            <a:ext cx="7886700" cy="3595836"/>
          </a:xfrm>
        </p:spPr>
        <p:txBody>
          <a:bodyPr>
            <a:normAutofit lnSpcReduction="10000"/>
          </a:bodyPr>
          <a:lstStyle/>
          <a:p>
            <a:r>
              <a:rPr lang="en-US" dirty="0"/>
              <a:t>UK TNE market in East Asia has been steady over the past 5 years, both in student numbers and the proportion of In-Person v Distance Leaning.  </a:t>
            </a:r>
          </a:p>
          <a:p>
            <a:r>
              <a:rPr lang="en-US" dirty="0"/>
              <a:t>While Malaysia remains the top market, students numbers are falling due to increased choice on offer from domestic institutions.</a:t>
            </a:r>
          </a:p>
          <a:p>
            <a:r>
              <a:rPr lang="en-US" dirty="0"/>
              <a:t>China is showing strong growth supported by rising income levels and strong engagement by UK HEIs. </a:t>
            </a:r>
          </a:p>
          <a:p>
            <a:r>
              <a:rPr lang="en-US" dirty="0"/>
              <a:t>Partnership models appear to offer most opportunity, but choosing the right partner and subject area is critically important. </a:t>
            </a:r>
          </a:p>
          <a:p>
            <a:r>
              <a:rPr lang="en-US" dirty="0"/>
              <a:t>Awareness of TNE among students is often low, but positive attitudes towards UK institutions points to unlocked opportunity, especially for some of the smaller markets. </a:t>
            </a:r>
          </a:p>
          <a:p>
            <a:endParaRPr lang="zh-CN" altLang="en-US" sz="1800" dirty="0">
              <a:latin typeface="Arial" panose="020B0604020202020204" pitchFamily="34" charset="0"/>
              <a:cs typeface="Arial" panose="020B0604020202020204" pitchFamily="34" charset="0"/>
            </a:endParaRPr>
          </a:p>
        </p:txBody>
      </p:sp>
      <p:sp>
        <p:nvSpPr>
          <p:cNvPr id="7" name="Slide Number Placeholder 6">
            <a:extLst>
              <a:ext uri="{FF2B5EF4-FFF2-40B4-BE49-F238E27FC236}">
                <a16:creationId xmlns:a16="http://schemas.microsoft.com/office/drawing/2014/main" id="{7946CD42-94EF-4845-9150-66AA0DDAD7A9}"/>
              </a:ext>
            </a:extLst>
          </p:cNvPr>
          <p:cNvSpPr>
            <a:spLocks noGrp="1"/>
          </p:cNvSpPr>
          <p:nvPr>
            <p:ph type="sldNum" sz="quarter" idx="12"/>
          </p:nvPr>
        </p:nvSpPr>
        <p:spPr/>
        <p:txBody>
          <a:bodyPr/>
          <a:lstStyle/>
          <a:p>
            <a:fld id="{A30D8502-5FE0-4F3C-883E-ACB0B07578D2}" type="slidenum">
              <a:rPr lang="zh-CN" altLang="en-US" smtClean="0"/>
              <a:t>2</a:t>
            </a:fld>
            <a:endParaRPr lang="zh-CN" altLang="en-US"/>
          </a:p>
        </p:txBody>
      </p:sp>
    </p:spTree>
    <p:extLst>
      <p:ext uri="{BB962C8B-B14F-4D97-AF65-F5344CB8AC3E}">
        <p14:creationId xmlns:p14="http://schemas.microsoft.com/office/powerpoint/2010/main" val="465227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C3CB6-AB4A-49BD-800B-382447D1C89C}"/>
              </a:ext>
            </a:extLst>
          </p:cNvPr>
          <p:cNvSpPr>
            <a:spLocks noGrp="1"/>
          </p:cNvSpPr>
          <p:nvPr>
            <p:ph type="title"/>
          </p:nvPr>
        </p:nvSpPr>
        <p:spPr/>
        <p:txBody>
          <a:bodyPr/>
          <a:lstStyle/>
          <a:p>
            <a:r>
              <a:rPr lang="en-US" dirty="0"/>
              <a:t>Overall student numbers are stable </a:t>
            </a:r>
          </a:p>
        </p:txBody>
      </p:sp>
      <p:pic>
        <p:nvPicPr>
          <p:cNvPr id="7" name="Content Placeholder 6" descr="PowerPoint Presentation - Adobe Acrobat Reader DC">
            <a:extLst>
              <a:ext uri="{FF2B5EF4-FFF2-40B4-BE49-F238E27FC236}">
                <a16:creationId xmlns:a16="http://schemas.microsoft.com/office/drawing/2014/main" id="{F58E1523-A26D-4292-8C9A-87587BA70115}"/>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5364" t="40000" r="19950" b="4358"/>
          <a:stretch/>
        </p:blipFill>
        <p:spPr>
          <a:xfrm>
            <a:off x="385301" y="1502367"/>
            <a:ext cx="8573620" cy="3654849"/>
          </a:xfrm>
        </p:spPr>
      </p:pic>
    </p:spTree>
    <p:extLst>
      <p:ext uri="{BB962C8B-B14F-4D97-AF65-F5344CB8AC3E}">
        <p14:creationId xmlns:p14="http://schemas.microsoft.com/office/powerpoint/2010/main" val="2839501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C3CB6-AB4A-49BD-800B-382447D1C89C}"/>
              </a:ext>
            </a:extLst>
          </p:cNvPr>
          <p:cNvSpPr>
            <a:spLocks noGrp="1"/>
          </p:cNvSpPr>
          <p:nvPr>
            <p:ph type="title"/>
          </p:nvPr>
        </p:nvSpPr>
        <p:spPr/>
        <p:txBody>
          <a:bodyPr/>
          <a:lstStyle/>
          <a:p>
            <a:r>
              <a:rPr lang="en-US" sz="2400" dirty="0"/>
              <a:t>Vietnam &amp; Myanmar – the next largest EA TNE markets</a:t>
            </a:r>
            <a:endParaRPr lang="en-US" dirty="0"/>
          </a:p>
        </p:txBody>
      </p:sp>
      <p:sp>
        <p:nvSpPr>
          <p:cNvPr id="3" name="Content Placeholder 2">
            <a:extLst>
              <a:ext uri="{FF2B5EF4-FFF2-40B4-BE49-F238E27FC236}">
                <a16:creationId xmlns:a16="http://schemas.microsoft.com/office/drawing/2014/main" id="{AAED97C8-D9EA-4566-B74B-D068BF77CE74}"/>
              </a:ext>
            </a:extLst>
          </p:cNvPr>
          <p:cNvSpPr>
            <a:spLocks noGrp="1"/>
          </p:cNvSpPr>
          <p:nvPr>
            <p:ph idx="1"/>
          </p:nvPr>
        </p:nvSpPr>
        <p:spPr/>
        <p:txBody>
          <a:bodyPr/>
          <a:lstStyle/>
          <a:p>
            <a:endParaRPr lang="en-US" dirty="0"/>
          </a:p>
        </p:txBody>
      </p:sp>
      <p:pic>
        <p:nvPicPr>
          <p:cNvPr id="4" name="Picture 3">
            <a:extLst>
              <a:ext uri="{FF2B5EF4-FFF2-40B4-BE49-F238E27FC236}">
                <a16:creationId xmlns:a16="http://schemas.microsoft.com/office/drawing/2014/main" id="{A4380B81-D901-4872-BEFE-72400056FB58}"/>
              </a:ext>
            </a:extLst>
          </p:cNvPr>
          <p:cNvPicPr>
            <a:picLocks noChangeAspect="1"/>
          </p:cNvPicPr>
          <p:nvPr/>
        </p:nvPicPr>
        <p:blipFill rotWithShape="1">
          <a:blip r:embed="rId3"/>
          <a:srcRect l="5500" t="53468" r="19500" b="8060"/>
          <a:stretch/>
        </p:blipFill>
        <p:spPr>
          <a:xfrm>
            <a:off x="385302" y="1418843"/>
            <a:ext cx="8338370" cy="3683509"/>
          </a:xfrm>
          <a:prstGeom prst="rect">
            <a:avLst/>
          </a:prstGeom>
        </p:spPr>
      </p:pic>
    </p:spTree>
    <p:extLst>
      <p:ext uri="{BB962C8B-B14F-4D97-AF65-F5344CB8AC3E}">
        <p14:creationId xmlns:p14="http://schemas.microsoft.com/office/powerpoint/2010/main" val="3248648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C3CB6-AB4A-49BD-800B-382447D1C89C}"/>
              </a:ext>
            </a:extLst>
          </p:cNvPr>
          <p:cNvSpPr>
            <a:spLocks noGrp="1"/>
          </p:cNvSpPr>
          <p:nvPr>
            <p:ph type="title"/>
          </p:nvPr>
        </p:nvSpPr>
        <p:spPr/>
        <p:txBody>
          <a:bodyPr/>
          <a:lstStyle/>
          <a:p>
            <a:r>
              <a:rPr lang="en-US" dirty="0"/>
              <a:t>Employers’ perception on TNE qualifications</a:t>
            </a:r>
          </a:p>
        </p:txBody>
      </p:sp>
      <p:sp>
        <p:nvSpPr>
          <p:cNvPr id="3" name="Content Placeholder 2">
            <a:extLst>
              <a:ext uri="{FF2B5EF4-FFF2-40B4-BE49-F238E27FC236}">
                <a16:creationId xmlns:a16="http://schemas.microsoft.com/office/drawing/2014/main" id="{AAED97C8-D9EA-4566-B74B-D068BF77CE74}"/>
              </a:ext>
            </a:extLst>
          </p:cNvPr>
          <p:cNvSpPr>
            <a:spLocks noGrp="1"/>
          </p:cNvSpPr>
          <p:nvPr>
            <p:ph idx="1"/>
          </p:nvPr>
        </p:nvSpPr>
        <p:spPr/>
        <p:txBody>
          <a:bodyPr/>
          <a:lstStyle/>
          <a:p>
            <a:r>
              <a:rPr lang="en-US" dirty="0"/>
              <a:t>British Council report “Employability in Focus – Exploring Employer Perceptions of Overseas Graduates Returning to Vietnam”</a:t>
            </a:r>
          </a:p>
          <a:p>
            <a:r>
              <a:rPr lang="en-US" dirty="0"/>
              <a:t>Employers “usually happy” – language ability and soft skills.</a:t>
            </a:r>
          </a:p>
          <a:p>
            <a:r>
              <a:rPr lang="en-US" dirty="0"/>
              <a:t>89% respondents hired TNE graduates</a:t>
            </a:r>
          </a:p>
          <a:p>
            <a:r>
              <a:rPr lang="en-US" dirty="0"/>
              <a:t>75% respondents preferring foreign degrees to degrees from TNE </a:t>
            </a:r>
            <a:r>
              <a:rPr lang="en-US" dirty="0" err="1"/>
              <a:t>programmes</a:t>
            </a:r>
            <a:endParaRPr lang="en-US" dirty="0"/>
          </a:p>
          <a:p>
            <a:r>
              <a:rPr lang="en-US" dirty="0"/>
              <a:t>25% indicating two are equal in quality</a:t>
            </a:r>
          </a:p>
          <a:p>
            <a:r>
              <a:rPr lang="en-US" dirty="0"/>
              <a:t>Rapid growth vs quality control</a:t>
            </a:r>
          </a:p>
          <a:p>
            <a:endParaRPr lang="en-US" dirty="0"/>
          </a:p>
          <a:p>
            <a:pPr marL="0" indent="0">
              <a:buNone/>
            </a:pPr>
            <a:endParaRPr lang="en-US" dirty="0"/>
          </a:p>
        </p:txBody>
      </p:sp>
    </p:spTree>
    <p:extLst>
      <p:ext uri="{BB962C8B-B14F-4D97-AF65-F5344CB8AC3E}">
        <p14:creationId xmlns:p14="http://schemas.microsoft.com/office/powerpoint/2010/main" val="95171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C815D-8FBA-47FE-B90E-B5CDF099FECD}"/>
              </a:ext>
            </a:extLst>
          </p:cNvPr>
          <p:cNvSpPr>
            <a:spLocks noGrp="1"/>
          </p:cNvSpPr>
          <p:nvPr>
            <p:ph type="title"/>
          </p:nvPr>
        </p:nvSpPr>
        <p:spPr/>
        <p:txBody>
          <a:bodyPr/>
          <a:lstStyle/>
          <a:p>
            <a:r>
              <a:rPr lang="en-US" dirty="0"/>
              <a:t>British Council HEP Programme </a:t>
            </a:r>
          </a:p>
        </p:txBody>
      </p:sp>
      <p:sp>
        <p:nvSpPr>
          <p:cNvPr id="3" name="Content Placeholder 2">
            <a:extLst>
              <a:ext uri="{FF2B5EF4-FFF2-40B4-BE49-F238E27FC236}">
                <a16:creationId xmlns:a16="http://schemas.microsoft.com/office/drawing/2014/main" id="{D7E8382B-A8C2-4464-A6BE-B71D39DBF128}"/>
              </a:ext>
            </a:extLst>
          </p:cNvPr>
          <p:cNvSpPr>
            <a:spLocks noGrp="1"/>
          </p:cNvSpPr>
          <p:nvPr>
            <p:ph idx="1"/>
          </p:nvPr>
        </p:nvSpPr>
        <p:spPr>
          <a:xfrm>
            <a:off x="385301" y="1418842"/>
            <a:ext cx="8338370" cy="3911693"/>
          </a:xfrm>
        </p:spPr>
        <p:txBody>
          <a:bodyPr>
            <a:normAutofit fontScale="92500"/>
          </a:bodyPr>
          <a:lstStyle/>
          <a:p>
            <a:r>
              <a:rPr lang="en-US" dirty="0"/>
              <a:t>In partnership with HE Department, Ministry of Education and Training</a:t>
            </a:r>
          </a:p>
          <a:p>
            <a:r>
              <a:rPr lang="en-US" dirty="0"/>
              <a:t>Support the implementation of the revised HE law</a:t>
            </a:r>
          </a:p>
          <a:p>
            <a:r>
              <a:rPr lang="en-US" dirty="0"/>
              <a:t>2018-2019 with 12 HEPs projects</a:t>
            </a:r>
          </a:p>
          <a:p>
            <a:r>
              <a:rPr lang="en-US" dirty="0"/>
              <a:t>Four priority areas</a:t>
            </a:r>
          </a:p>
          <a:p>
            <a:pPr lvl="1"/>
            <a:r>
              <a:rPr lang="en-US" dirty="0"/>
              <a:t>Leadership and Governance</a:t>
            </a:r>
          </a:p>
          <a:p>
            <a:pPr lvl="1"/>
            <a:r>
              <a:rPr lang="en-US" dirty="0"/>
              <a:t>QA in TNE</a:t>
            </a:r>
          </a:p>
          <a:p>
            <a:pPr lvl="1"/>
            <a:r>
              <a:rPr lang="en-US" dirty="0"/>
              <a:t>Research and Mobility</a:t>
            </a:r>
          </a:p>
          <a:p>
            <a:pPr lvl="1"/>
            <a:r>
              <a:rPr lang="en-US" dirty="0"/>
              <a:t>University – University Engagement for Industry Links</a:t>
            </a:r>
          </a:p>
          <a:p>
            <a:r>
              <a:rPr lang="en-US" dirty="0"/>
              <a:t>Approach</a:t>
            </a:r>
          </a:p>
          <a:p>
            <a:pPr lvl="1"/>
            <a:r>
              <a:rPr lang="en-US" dirty="0"/>
              <a:t>Policy Dialogue</a:t>
            </a:r>
          </a:p>
          <a:p>
            <a:pPr lvl="1"/>
            <a:r>
              <a:rPr lang="en-US" dirty="0"/>
              <a:t>Institutional Partnership</a:t>
            </a:r>
          </a:p>
          <a:p>
            <a:pPr lvl="1"/>
            <a:r>
              <a:rPr lang="en-US" dirty="0"/>
              <a:t>UK-VN HE Network</a:t>
            </a:r>
          </a:p>
          <a:p>
            <a:pPr lvl="1"/>
            <a:endParaRPr lang="en-US" dirty="0"/>
          </a:p>
          <a:p>
            <a:pPr marL="342900" lvl="1" indent="0">
              <a:buNone/>
            </a:pPr>
            <a:endParaRPr lang="en-US" dirty="0"/>
          </a:p>
          <a:p>
            <a:pPr lvl="1"/>
            <a:endParaRPr lang="en-US" dirty="0"/>
          </a:p>
        </p:txBody>
      </p:sp>
    </p:spTree>
    <p:extLst>
      <p:ext uri="{BB962C8B-B14F-4D97-AF65-F5344CB8AC3E}">
        <p14:creationId xmlns:p14="http://schemas.microsoft.com/office/powerpoint/2010/main" val="1896954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1ED57-E02C-4F69-BB64-DC3E162135F3}"/>
              </a:ext>
            </a:extLst>
          </p:cNvPr>
          <p:cNvSpPr>
            <a:spLocks noGrp="1"/>
          </p:cNvSpPr>
          <p:nvPr>
            <p:ph type="title"/>
          </p:nvPr>
        </p:nvSpPr>
        <p:spPr/>
        <p:txBody>
          <a:bodyPr/>
          <a:lstStyle/>
          <a:p>
            <a:r>
              <a:rPr lang="en-US" dirty="0"/>
              <a:t>Supporting strong and quality TNE market in EA</a:t>
            </a:r>
          </a:p>
        </p:txBody>
      </p:sp>
      <p:sp>
        <p:nvSpPr>
          <p:cNvPr id="3" name="Content Placeholder 2">
            <a:extLst>
              <a:ext uri="{FF2B5EF4-FFF2-40B4-BE49-F238E27FC236}">
                <a16:creationId xmlns:a16="http://schemas.microsoft.com/office/drawing/2014/main" id="{985EA5C3-4EC6-480D-B87B-B17A9A0DBAA3}"/>
              </a:ext>
            </a:extLst>
          </p:cNvPr>
          <p:cNvSpPr>
            <a:spLocks noGrp="1"/>
          </p:cNvSpPr>
          <p:nvPr>
            <p:ph idx="1"/>
          </p:nvPr>
        </p:nvSpPr>
        <p:spPr/>
        <p:txBody>
          <a:bodyPr>
            <a:normAutofit/>
          </a:bodyPr>
          <a:lstStyle/>
          <a:p>
            <a:r>
              <a:rPr lang="en-US" dirty="0"/>
              <a:t>UK-EA TNE Advisory group</a:t>
            </a:r>
          </a:p>
          <a:p>
            <a:r>
              <a:rPr lang="en-US" dirty="0" err="1"/>
              <a:t>ThinkTNE</a:t>
            </a:r>
            <a:r>
              <a:rPr lang="en-US" dirty="0"/>
              <a:t> – EA TNE dialogue series</a:t>
            </a:r>
          </a:p>
          <a:p>
            <a:pPr lvl="1"/>
            <a:r>
              <a:rPr lang="en-US" dirty="0"/>
              <a:t>TNE operation and models</a:t>
            </a:r>
          </a:p>
          <a:p>
            <a:pPr lvl="1"/>
            <a:r>
              <a:rPr lang="en-US" dirty="0"/>
              <a:t>Quality Assurance</a:t>
            </a:r>
          </a:p>
          <a:p>
            <a:pPr lvl="1"/>
            <a:r>
              <a:rPr lang="en-US" dirty="0"/>
              <a:t>Wider  TNE: data, UI Links (teaching and research)</a:t>
            </a:r>
          </a:p>
          <a:p>
            <a:endParaRPr lang="en-US" dirty="0"/>
          </a:p>
          <a:p>
            <a:pPr lvl="1"/>
            <a:endParaRPr lang="en-US" dirty="0"/>
          </a:p>
          <a:p>
            <a:pPr marL="342900" lvl="1" indent="0">
              <a:buNone/>
            </a:pPr>
            <a:endParaRPr lang="en-US" dirty="0"/>
          </a:p>
        </p:txBody>
      </p:sp>
    </p:spTree>
    <p:extLst>
      <p:ext uri="{BB962C8B-B14F-4D97-AF65-F5344CB8AC3E}">
        <p14:creationId xmlns:p14="http://schemas.microsoft.com/office/powerpoint/2010/main" val="190395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267B8-3A55-4086-B5AB-1CA8D3FCF639}"/>
              </a:ext>
            </a:extLst>
          </p:cNvPr>
          <p:cNvSpPr>
            <a:spLocks noGrp="1"/>
          </p:cNvSpPr>
          <p:nvPr>
            <p:ph type="title"/>
          </p:nvPr>
        </p:nvSpPr>
        <p:spPr/>
        <p:txBody>
          <a:bodyPr/>
          <a:lstStyle/>
          <a:p>
            <a:r>
              <a:rPr lang="en-US" dirty="0"/>
              <a:t>Cross-border Quality Assurance in TNE </a:t>
            </a:r>
            <a:r>
              <a:rPr lang="en-US" dirty="0" err="1"/>
              <a:t>programmes</a:t>
            </a:r>
            <a:endParaRPr lang="en-US" dirty="0"/>
          </a:p>
        </p:txBody>
      </p:sp>
      <p:sp>
        <p:nvSpPr>
          <p:cNvPr id="3" name="Content Placeholder 2">
            <a:extLst>
              <a:ext uri="{FF2B5EF4-FFF2-40B4-BE49-F238E27FC236}">
                <a16:creationId xmlns:a16="http://schemas.microsoft.com/office/drawing/2014/main" id="{FB00E017-3FDE-40E2-87A4-EACAEDB96F9B}"/>
              </a:ext>
            </a:extLst>
          </p:cNvPr>
          <p:cNvSpPr>
            <a:spLocks noGrp="1"/>
          </p:cNvSpPr>
          <p:nvPr>
            <p:ph idx="1"/>
          </p:nvPr>
        </p:nvSpPr>
        <p:spPr/>
        <p:txBody>
          <a:bodyPr>
            <a:normAutofit fontScale="92500" lnSpcReduction="10000"/>
          </a:bodyPr>
          <a:lstStyle/>
          <a:p>
            <a:r>
              <a:rPr lang="en-GB" dirty="0"/>
              <a:t>QAA and HKCAAVQ worked closely with a view to taking inter-agency cooperation in the quality assurance of TNE beyond the simple sharing of information and data, undertaking joint-review activity</a:t>
            </a:r>
          </a:p>
          <a:p>
            <a:r>
              <a:rPr lang="en-GB" dirty="0"/>
              <a:t>In partnership with the QAA, the British Council brings best practise achieved through the Beijing Statement in China and to support the dissemination of the successful experience in inter-agency cooperation more widely across the region</a:t>
            </a:r>
          </a:p>
          <a:p>
            <a:r>
              <a:rPr lang="en-GB" dirty="0"/>
              <a:t>British Council supported QAA engaging and partnering with MQA in Malaysia to explore joint review</a:t>
            </a:r>
          </a:p>
          <a:p>
            <a:r>
              <a:rPr lang="en-GB" dirty="0"/>
              <a:t>British Council partnered with PACUCOA – The Philippines Association of Colleges and Universities Commission on Accreditation to develop QA indicators – QAA helped review QA indicators for TNE programmes and IHE in general</a:t>
            </a:r>
            <a:endParaRPr lang="en-US" dirty="0"/>
          </a:p>
        </p:txBody>
      </p:sp>
    </p:spTree>
    <p:extLst>
      <p:ext uri="{BB962C8B-B14F-4D97-AF65-F5344CB8AC3E}">
        <p14:creationId xmlns:p14="http://schemas.microsoft.com/office/powerpoint/2010/main" val="3304353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A0CAA-BFBD-40F2-9EBB-8BEF9D0763DB}"/>
              </a:ext>
            </a:extLst>
          </p:cNvPr>
          <p:cNvSpPr>
            <a:spLocks noGrp="1"/>
          </p:cNvSpPr>
          <p:nvPr>
            <p:ph type="title"/>
          </p:nvPr>
        </p:nvSpPr>
        <p:spPr/>
        <p:txBody>
          <a:bodyPr/>
          <a:lstStyle/>
          <a:p>
            <a:r>
              <a:rPr lang="en-US" dirty="0"/>
              <a:t>British Council supporting QA in TNE</a:t>
            </a:r>
          </a:p>
        </p:txBody>
      </p:sp>
      <p:graphicFrame>
        <p:nvGraphicFramePr>
          <p:cNvPr id="4" name="Content Placeholder 3">
            <a:extLst>
              <a:ext uri="{FF2B5EF4-FFF2-40B4-BE49-F238E27FC236}">
                <a16:creationId xmlns:a16="http://schemas.microsoft.com/office/drawing/2014/main" id="{A33FAE2C-E124-479C-8C83-4470A9D6C723}"/>
              </a:ext>
            </a:extLst>
          </p:cNvPr>
          <p:cNvGraphicFramePr>
            <a:graphicFrameLocks noGrp="1"/>
          </p:cNvGraphicFramePr>
          <p:nvPr>
            <p:ph idx="1"/>
            <p:extLst>
              <p:ext uri="{D42A27DB-BD31-4B8C-83A1-F6EECF244321}">
                <p14:modId xmlns:p14="http://schemas.microsoft.com/office/powerpoint/2010/main" val="3758234176"/>
              </p:ext>
            </p:extLst>
          </p:nvPr>
        </p:nvGraphicFramePr>
        <p:xfrm>
          <a:off x="385301" y="1550020"/>
          <a:ext cx="8338371" cy="4054757"/>
        </p:xfrm>
        <a:graphic>
          <a:graphicData uri="http://schemas.openxmlformats.org/drawingml/2006/table">
            <a:tbl>
              <a:tblPr firstRow="1" firstCol="1" bandRow="1">
                <a:tableStyleId>{5C22544A-7EE6-4342-B048-85BDC9FD1C3A}</a:tableStyleId>
              </a:tblPr>
              <a:tblGrid>
                <a:gridCol w="1582563">
                  <a:extLst>
                    <a:ext uri="{9D8B030D-6E8A-4147-A177-3AD203B41FA5}">
                      <a16:colId xmlns:a16="http://schemas.microsoft.com/office/drawing/2014/main" val="3146378620"/>
                    </a:ext>
                  </a:extLst>
                </a:gridCol>
                <a:gridCol w="5011448">
                  <a:extLst>
                    <a:ext uri="{9D8B030D-6E8A-4147-A177-3AD203B41FA5}">
                      <a16:colId xmlns:a16="http://schemas.microsoft.com/office/drawing/2014/main" val="3717714734"/>
                    </a:ext>
                  </a:extLst>
                </a:gridCol>
                <a:gridCol w="1744360">
                  <a:extLst>
                    <a:ext uri="{9D8B030D-6E8A-4147-A177-3AD203B41FA5}">
                      <a16:colId xmlns:a16="http://schemas.microsoft.com/office/drawing/2014/main" val="1904451278"/>
                    </a:ext>
                  </a:extLst>
                </a:gridCol>
              </a:tblGrid>
              <a:tr h="457770">
                <a:tc>
                  <a:txBody>
                    <a:bodyPr/>
                    <a:lstStyle/>
                    <a:p>
                      <a:pPr marL="0" marR="0" algn="just">
                        <a:spcBef>
                          <a:spcPts val="0"/>
                        </a:spcBef>
                        <a:spcAft>
                          <a:spcPts val="0"/>
                        </a:spcAft>
                      </a:pPr>
                      <a:r>
                        <a:rPr lang="en-US" sz="2000">
                          <a:effectLst/>
                        </a:rPr>
                        <a:t>Date</a:t>
                      </a:r>
                      <a:endParaRPr lang="en-US"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just">
                        <a:spcBef>
                          <a:spcPts val="0"/>
                        </a:spcBef>
                        <a:spcAft>
                          <a:spcPts val="0"/>
                        </a:spcAft>
                      </a:pPr>
                      <a:r>
                        <a:rPr lang="en-US" sz="2000" dirty="0">
                          <a:effectLst/>
                        </a:rPr>
                        <a:t>Event</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just">
                        <a:spcBef>
                          <a:spcPts val="0"/>
                        </a:spcBef>
                        <a:spcAft>
                          <a:spcPts val="0"/>
                        </a:spcAft>
                      </a:pPr>
                      <a:r>
                        <a:rPr lang="en-US" sz="2000">
                          <a:effectLst/>
                        </a:rPr>
                        <a:t>Location</a:t>
                      </a:r>
                      <a:endParaRPr lang="en-US"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160253742"/>
                  </a:ext>
                </a:extLst>
              </a:tr>
              <a:tr h="457770">
                <a:tc>
                  <a:txBody>
                    <a:bodyPr/>
                    <a:lstStyle/>
                    <a:p>
                      <a:pPr marL="0" marR="0" algn="r">
                        <a:spcBef>
                          <a:spcPts val="0"/>
                        </a:spcBef>
                        <a:spcAft>
                          <a:spcPts val="0"/>
                        </a:spcAft>
                      </a:pPr>
                      <a:r>
                        <a:rPr lang="en-US" sz="2000" dirty="0">
                          <a:effectLst/>
                        </a:rPr>
                        <a:t>24 Sep 2019</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spcBef>
                          <a:spcPts val="0"/>
                        </a:spcBef>
                        <a:spcAft>
                          <a:spcPts val="0"/>
                        </a:spcAft>
                      </a:pPr>
                      <a:r>
                        <a:rPr lang="en-US" sz="2000">
                          <a:effectLst/>
                        </a:rPr>
                        <a:t>TNE Quality Assurance Forum </a:t>
                      </a:r>
                      <a:endParaRPr lang="en-US"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just">
                        <a:spcBef>
                          <a:spcPts val="0"/>
                        </a:spcBef>
                        <a:spcAft>
                          <a:spcPts val="0"/>
                        </a:spcAft>
                      </a:pPr>
                      <a:r>
                        <a:rPr lang="en-US" sz="2000">
                          <a:effectLst/>
                        </a:rPr>
                        <a:t>Hanoi</a:t>
                      </a:r>
                      <a:endParaRPr lang="en-US"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225734126"/>
                  </a:ext>
                </a:extLst>
              </a:tr>
              <a:tr h="457770">
                <a:tc>
                  <a:txBody>
                    <a:bodyPr/>
                    <a:lstStyle/>
                    <a:p>
                      <a:pPr marL="0" marR="0" algn="r">
                        <a:spcBef>
                          <a:spcPts val="0"/>
                        </a:spcBef>
                        <a:spcAft>
                          <a:spcPts val="0"/>
                        </a:spcAft>
                      </a:pPr>
                      <a:r>
                        <a:rPr lang="en-US" sz="2000" dirty="0">
                          <a:effectLst/>
                        </a:rPr>
                        <a:t>2 Oct 2019</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just">
                        <a:spcBef>
                          <a:spcPts val="0"/>
                        </a:spcBef>
                        <a:spcAft>
                          <a:spcPts val="0"/>
                        </a:spcAft>
                      </a:pPr>
                      <a:r>
                        <a:rPr lang="en-US" sz="2000">
                          <a:effectLst/>
                        </a:rPr>
                        <a:t>British Council- HEEACT Joint forum on IHE and TNE</a:t>
                      </a:r>
                      <a:endParaRPr lang="en-US"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just">
                        <a:spcBef>
                          <a:spcPts val="0"/>
                        </a:spcBef>
                        <a:spcAft>
                          <a:spcPts val="0"/>
                        </a:spcAft>
                      </a:pPr>
                      <a:r>
                        <a:rPr lang="en-US" sz="2000">
                          <a:effectLst/>
                        </a:rPr>
                        <a:t>Taipei</a:t>
                      </a:r>
                      <a:endParaRPr lang="en-US"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285031769"/>
                  </a:ext>
                </a:extLst>
              </a:tr>
              <a:tr h="915540">
                <a:tc>
                  <a:txBody>
                    <a:bodyPr/>
                    <a:lstStyle/>
                    <a:p>
                      <a:pPr marL="0" marR="0" algn="r">
                        <a:spcBef>
                          <a:spcPts val="0"/>
                        </a:spcBef>
                        <a:spcAft>
                          <a:spcPts val="0"/>
                        </a:spcAft>
                      </a:pPr>
                      <a:r>
                        <a:rPr lang="en-US" sz="2000" dirty="0">
                          <a:effectLst/>
                        </a:rPr>
                        <a:t>20-21 Oct 2019</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spcBef>
                          <a:spcPts val="0"/>
                        </a:spcBef>
                        <a:spcAft>
                          <a:spcPts val="0"/>
                        </a:spcAft>
                      </a:pPr>
                      <a:r>
                        <a:rPr lang="en-US" sz="2000" dirty="0">
                          <a:effectLst/>
                        </a:rPr>
                        <a:t>UK-China TNE Student Forum and Joint Institute Alliance Annual General Meeting</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just">
                        <a:spcBef>
                          <a:spcPts val="0"/>
                        </a:spcBef>
                        <a:spcAft>
                          <a:spcPts val="0"/>
                        </a:spcAft>
                      </a:pPr>
                      <a:r>
                        <a:rPr lang="en-US" sz="2000">
                          <a:effectLst/>
                        </a:rPr>
                        <a:t>Hangzhou</a:t>
                      </a:r>
                      <a:endParaRPr lang="en-US"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407370560"/>
                  </a:ext>
                </a:extLst>
              </a:tr>
              <a:tr h="698537">
                <a:tc>
                  <a:txBody>
                    <a:bodyPr/>
                    <a:lstStyle/>
                    <a:p>
                      <a:pPr marL="0" marR="0" algn="r">
                        <a:spcBef>
                          <a:spcPts val="0"/>
                        </a:spcBef>
                        <a:spcAft>
                          <a:spcPts val="0"/>
                        </a:spcAft>
                      </a:pPr>
                      <a:r>
                        <a:rPr lang="en-US" sz="2000" dirty="0">
                          <a:effectLst/>
                        </a:rPr>
                        <a:t>Mar 2020 (TBC)</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just">
                        <a:spcBef>
                          <a:spcPts val="0"/>
                        </a:spcBef>
                        <a:spcAft>
                          <a:spcPts val="0"/>
                        </a:spcAft>
                      </a:pPr>
                      <a:r>
                        <a:rPr lang="en-US" sz="2000">
                          <a:effectLst/>
                        </a:rPr>
                        <a:t>UK-Philippine TNE Conference </a:t>
                      </a:r>
                      <a:endParaRPr lang="en-US"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just">
                        <a:spcBef>
                          <a:spcPts val="0"/>
                        </a:spcBef>
                        <a:spcAft>
                          <a:spcPts val="0"/>
                        </a:spcAft>
                      </a:pPr>
                      <a:r>
                        <a:rPr lang="en-US" sz="2000">
                          <a:effectLst/>
                        </a:rPr>
                        <a:t>Manila</a:t>
                      </a:r>
                      <a:endParaRPr lang="en-US" sz="2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305256340"/>
                  </a:ext>
                </a:extLst>
              </a:tr>
              <a:tr h="915540">
                <a:tc>
                  <a:txBody>
                    <a:bodyPr/>
                    <a:lstStyle/>
                    <a:p>
                      <a:pPr marL="0" marR="0" algn="r">
                        <a:spcBef>
                          <a:spcPts val="0"/>
                        </a:spcBef>
                        <a:spcAft>
                          <a:spcPts val="0"/>
                        </a:spcAft>
                      </a:pPr>
                      <a:r>
                        <a:rPr lang="en-US" sz="2000" dirty="0">
                          <a:effectLst/>
                        </a:rPr>
                        <a:t>5 Mar 2020</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spcBef>
                          <a:spcPts val="0"/>
                        </a:spcBef>
                        <a:spcAft>
                          <a:spcPts val="0"/>
                        </a:spcAft>
                      </a:pPr>
                      <a:r>
                        <a:rPr lang="en-US" sz="2000" dirty="0">
                          <a:effectLst/>
                        </a:rPr>
                        <a:t>UK-East Asia TNE Forum – Beyond Institutional Partnership: Engaging TNE Student and Academic</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just">
                        <a:spcBef>
                          <a:spcPts val="0"/>
                        </a:spcBef>
                        <a:spcAft>
                          <a:spcPts val="0"/>
                        </a:spcAft>
                      </a:pPr>
                      <a:r>
                        <a:rPr lang="en-US" sz="2000" dirty="0">
                          <a:effectLst/>
                        </a:rPr>
                        <a:t>Kuala Lumpur</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4222717970"/>
                  </a:ext>
                </a:extLst>
              </a:tr>
            </a:tbl>
          </a:graphicData>
        </a:graphic>
      </p:graphicFrame>
    </p:spTree>
    <p:extLst>
      <p:ext uri="{BB962C8B-B14F-4D97-AF65-F5344CB8AC3E}">
        <p14:creationId xmlns:p14="http://schemas.microsoft.com/office/powerpoint/2010/main" val="1881511497"/>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416</TotalTime>
  <Words>960</Words>
  <Application>Microsoft Office PowerPoint</Application>
  <PresentationFormat>On-screen Show (16:10)</PresentationFormat>
  <Paragraphs>86</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British Council Sans</vt:lpstr>
      <vt:lpstr>Calibri</vt:lpstr>
      <vt:lpstr>Calibri Light</vt:lpstr>
      <vt:lpstr>Office 主题</vt:lpstr>
      <vt:lpstr>British Council approach in supporting quality assurance of TNE programmes</vt:lpstr>
      <vt:lpstr>TNE market in EA – Key points</vt:lpstr>
      <vt:lpstr>Overall student numbers are stable </vt:lpstr>
      <vt:lpstr>Vietnam &amp; Myanmar – the next largest EA TNE markets</vt:lpstr>
      <vt:lpstr>Employers’ perception on TNE qualifications</vt:lpstr>
      <vt:lpstr>British Council HEP Programme </vt:lpstr>
      <vt:lpstr>Supporting strong and quality TNE market in EA</vt:lpstr>
      <vt:lpstr>Cross-border Quality Assurance in TNE programmes</vt:lpstr>
      <vt:lpstr>British Council supporting QA in TNE</vt:lpstr>
      <vt:lpstr>Thank you.</vt:lpstr>
    </vt:vector>
  </TitlesOfParts>
  <Company>Sky123.Org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Zenki</dc:creator>
  <cp:lastModifiedBy>Hoang, VanAnh (Vietnam)</cp:lastModifiedBy>
  <cp:revision>18</cp:revision>
  <dcterms:created xsi:type="dcterms:W3CDTF">2018-08-29T03:05:38Z</dcterms:created>
  <dcterms:modified xsi:type="dcterms:W3CDTF">2019-09-23T10:03:41Z</dcterms:modified>
</cp:coreProperties>
</file>